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xlsx" ContentType="application/vnd.openxmlformats-officedocument.spreadsheetml.sheet"/>
  <Default Extension="rels" ContentType="application/vnd.openxmlformats-package.relationships+xml"/>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ppt/tags/tag6.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7.xml" ContentType="application/vnd.openxmlformats-officedocument.presentationml.tags+xml"/>
  <Override PartName="/ppt/notesSlides/notesSlide11.xml" ContentType="application/vnd.openxmlformats-officedocument.presentationml.notesSlide+xml"/>
  <Override PartName="/ppt/tags/tag8.xml" ContentType="application/vnd.openxmlformats-officedocument.presentationml.tags+xml"/>
  <Override PartName="/ppt/notesSlides/notesSlide12.xml" ContentType="application/vnd.openxmlformats-officedocument.presentationml.notesSlide+xml"/>
  <Override PartName="/ppt/tags/tag9.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10.xml" ContentType="application/vnd.openxmlformats-officedocument.presentationml.tags+xml"/>
  <Override PartName="/ppt/notesSlides/notesSlide16.xml" ContentType="application/vnd.openxmlformats-officedocument.presentationml.notesSlide+xml"/>
  <Override PartName="/ppt/tags/tag11.xml" ContentType="application/vnd.openxmlformats-officedocument.presentationml.tags+xml"/>
  <Override PartName="/ppt/notesSlides/notesSlide17.xml" ContentType="application/vnd.openxmlformats-officedocument.presentationml.notesSlide+xml"/>
  <Override PartName="/ppt/tags/tag12.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13.xml" ContentType="application/vnd.openxmlformats-officedocument.presentationml.tags+xml"/>
  <Override PartName="/ppt/notesSlides/notesSlide20.xml" ContentType="application/vnd.openxmlformats-officedocument.presentationml.notesSlide+xml"/>
  <Override PartName="/ppt/tags/tag14.xml" ContentType="application/vnd.openxmlformats-officedocument.presentationml.tags+xml"/>
  <Override PartName="/ppt/notesSlides/notesSlide21.xml" ContentType="application/vnd.openxmlformats-officedocument.presentationml.notesSlide+xml"/>
  <Override PartName="/ppt/tags/tag15.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16.xml" ContentType="application/vnd.openxmlformats-officedocument.presentationml.tags+xml"/>
  <Override PartName="/ppt/notesSlides/notesSlide25.xml" ContentType="application/vnd.openxmlformats-officedocument.presentationml.notesSlide+xml"/>
  <Override PartName="/ppt/tags/tag17.xml" ContentType="application/vnd.openxmlformats-officedocument.presentationml.tags+xml"/>
  <Override PartName="/ppt/notesSlides/notesSlide26.xml" ContentType="application/vnd.openxmlformats-officedocument.presentationml.notesSlide+xml"/>
  <Override PartName="/ppt/tags/tag18.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ags/tag19.xml" ContentType="application/vnd.openxmlformats-officedocument.presentationml.tag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tags/tag20.xml" ContentType="application/vnd.openxmlformats-officedocument.presentationml.tags+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tags/tag21.xml" ContentType="application/vnd.openxmlformats-officedocument.presentationml.tags+xml"/>
  <Override PartName="/ppt/notesSlides/notesSlide34.xml" ContentType="application/vnd.openxmlformats-officedocument.presentationml.notesSlide+xml"/>
  <Override PartName="/ppt/tags/tag22.xml" ContentType="application/vnd.openxmlformats-officedocument.presentationml.tags+xml"/>
  <Override PartName="/ppt/notesSlides/notesSlide35.xml" ContentType="application/vnd.openxmlformats-officedocument.presentationml.notesSlide+xml"/>
  <Override PartName="/ppt/tags/tag23.xml" ContentType="application/vnd.openxmlformats-officedocument.presentationml.tags+xml"/>
  <Override PartName="/ppt/notesSlides/notesSlide36.xml" ContentType="application/vnd.openxmlformats-officedocument.presentationml.notesSlide+xml"/>
  <Override PartName="/ppt/tags/tag24.xml" ContentType="application/vnd.openxmlformats-officedocument.presentationml.tags+xml"/>
  <Override PartName="/ppt/notesSlides/notesSlide37.xml" ContentType="application/vnd.openxmlformats-officedocument.presentationml.notesSlide+xml"/>
  <Override PartName="/ppt/tags/tag25.xml" ContentType="application/vnd.openxmlformats-officedocument.presentationml.tags+xml"/>
  <Override PartName="/ppt/notesSlides/notesSlide38.xml" ContentType="application/vnd.openxmlformats-officedocument.presentationml.notesSlide+xml"/>
  <Override PartName="/ppt/tags/tag26.xml" ContentType="application/vnd.openxmlformats-officedocument.presentationml.tags+xml"/>
  <Override PartName="/ppt/notesSlides/notesSlide39.xml" ContentType="application/vnd.openxmlformats-officedocument.presentationml.notesSlide+xml"/>
  <Override PartName="/ppt/tags/tag27.xml" ContentType="application/vnd.openxmlformats-officedocument.presentationml.tags+xml"/>
  <Override PartName="/ppt/notesSlides/notesSlide40.xml" ContentType="application/vnd.openxmlformats-officedocument.presentationml.notesSlide+xml"/>
  <Override PartName="/ppt/tags/tag28.xml" ContentType="application/vnd.openxmlformats-officedocument.presentationml.tags+xml"/>
  <Override PartName="/ppt/notesSlides/notesSlide4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29.xml" ContentType="application/vnd.openxmlformats-officedocument.presentationml.tags+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tags/tag30.xml" ContentType="application/vnd.openxmlformats-officedocument.presentationml.tags+xml"/>
  <Override PartName="/ppt/notesSlides/notesSlide44.xml" ContentType="application/vnd.openxmlformats-officedocument.presentationml.notesSlide+xml"/>
  <Override PartName="/ppt/tags/tag31.xml" ContentType="application/vnd.openxmlformats-officedocument.presentationml.tags+xml"/>
  <Override PartName="/ppt/notesSlides/notesSlide45.xml" ContentType="application/vnd.openxmlformats-officedocument.presentationml.notesSlide+xml"/>
  <Override PartName="/ppt/tags/tag32.xml" ContentType="application/vnd.openxmlformats-officedocument.presentationml.tags+xml"/>
  <Override PartName="/ppt/notesSlides/notesSlide46.xml" ContentType="application/vnd.openxmlformats-officedocument.presentationml.notesSlide+xml"/>
  <Override PartName="/ppt/tags/tag33.xml" ContentType="application/vnd.openxmlformats-officedocument.presentationml.tags+xml"/>
  <Override PartName="/ppt/notesSlides/notesSlide4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34.xml" ContentType="application/vnd.openxmlformats-officedocument.presentationml.tags+xml"/>
  <Override PartName="/ppt/notesSlides/notesSlide48.xml" ContentType="application/vnd.openxmlformats-officedocument.presentationml.notesSlide+xml"/>
  <Override PartName="/ppt/tags/tag35.xml" ContentType="application/vnd.openxmlformats-officedocument.presentationml.tags+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notesSlides/notesSlide51.xml" ContentType="application/vnd.openxmlformats-officedocument.presentationml.notesSlide+xml"/>
  <Override PartName="/ppt/tags/tag40.xml" ContentType="application/vnd.openxmlformats-officedocument.presentationml.tags+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ags/tag44.xml" ContentType="application/vnd.openxmlformats-officedocument.presentationml.tags+xml"/>
  <Override PartName="/ppt/tags/tag45.xml" ContentType="application/vnd.openxmlformats-officedocument.presentationml.tags+xml"/>
  <Override PartName="/ppt/notesSlides/notesSlide54.xml" ContentType="application/vnd.openxmlformats-officedocument.presentationml.notesSlide+xml"/>
  <Override PartName="/ppt/tags/tag46.xml" ContentType="application/vnd.openxmlformats-officedocument.presentationml.tags+xml"/>
  <Override PartName="/ppt/notesSlides/notesSlide55.xml" ContentType="application/vnd.openxmlformats-officedocument.presentationml.notesSlide+xml"/>
  <Override PartName="/ppt/tags/tag47.xml" ContentType="application/vnd.openxmlformats-officedocument.presentationml.tags+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tags/tag48.xml" ContentType="application/vnd.openxmlformats-officedocument.presentationml.tags+xml"/>
  <Override PartName="/ppt/notesSlides/notesSlide60.xml" ContentType="application/vnd.openxmlformats-officedocument.presentationml.notesSlide+xml"/>
  <Override PartName="/ppt/tags/tag49.xml" ContentType="application/vnd.openxmlformats-officedocument.presentationml.tags+xml"/>
  <Override PartName="/ppt/notesSlides/notesSlide61.xml" ContentType="application/vnd.openxmlformats-officedocument.presentationml.notesSlide+xml"/>
  <Override PartName="/ppt/tags/tag50.xml" ContentType="application/vnd.openxmlformats-officedocument.presentationml.tags+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tags/tag51.xml" ContentType="application/vnd.openxmlformats-officedocument.presentationml.tags+xml"/>
  <Override PartName="/ppt/notesSlides/notesSlide64.xml" ContentType="application/vnd.openxmlformats-officedocument.presentationml.notesSlide+xml"/>
  <Override PartName="/ppt/tags/tag52.xml" ContentType="application/vnd.openxmlformats-officedocument.presentationml.tags+xml"/>
  <Override PartName="/ppt/notesSlides/notesSlide65.xml" ContentType="application/vnd.openxmlformats-officedocument.presentationml.notesSlide+xml"/>
  <Override PartName="/ppt/tags/tag53.xml" ContentType="application/vnd.openxmlformats-officedocument.presentationml.tags+xml"/>
  <Override PartName="/ppt/tags/tag5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90"/>
  </p:notesMasterIdLst>
  <p:sldIdLst>
    <p:sldId id="256" r:id="rId2"/>
    <p:sldId id="257" r:id="rId3"/>
    <p:sldId id="339" r:id="rId4"/>
    <p:sldId id="340" r:id="rId5"/>
    <p:sldId id="258" r:id="rId6"/>
    <p:sldId id="259" r:id="rId7"/>
    <p:sldId id="260" r:id="rId8"/>
    <p:sldId id="261" r:id="rId9"/>
    <p:sldId id="341" r:id="rId10"/>
    <p:sldId id="342" r:id="rId11"/>
    <p:sldId id="262" r:id="rId12"/>
    <p:sldId id="343" r:id="rId13"/>
    <p:sldId id="263" r:id="rId14"/>
    <p:sldId id="345" r:id="rId15"/>
    <p:sldId id="264" r:id="rId16"/>
    <p:sldId id="265" r:id="rId17"/>
    <p:sldId id="267" r:id="rId18"/>
    <p:sldId id="268" r:id="rId19"/>
    <p:sldId id="266" r:id="rId20"/>
    <p:sldId id="269" r:id="rId21"/>
    <p:sldId id="286" r:id="rId22"/>
    <p:sldId id="284" r:id="rId23"/>
    <p:sldId id="287" r:id="rId24"/>
    <p:sldId id="289" r:id="rId25"/>
    <p:sldId id="285" r:id="rId26"/>
    <p:sldId id="288" r:id="rId27"/>
    <p:sldId id="270" r:id="rId28"/>
    <p:sldId id="344" r:id="rId29"/>
    <p:sldId id="271" r:id="rId30"/>
    <p:sldId id="272" r:id="rId31"/>
    <p:sldId id="273" r:id="rId32"/>
    <p:sldId id="274" r:id="rId33"/>
    <p:sldId id="275" r:id="rId34"/>
    <p:sldId id="276" r:id="rId35"/>
    <p:sldId id="277" r:id="rId36"/>
    <p:sldId id="278" r:id="rId37"/>
    <p:sldId id="281" r:id="rId38"/>
    <p:sldId id="280" r:id="rId39"/>
    <p:sldId id="282" r:id="rId40"/>
    <p:sldId id="283" r:id="rId41"/>
    <p:sldId id="290" r:id="rId42"/>
    <p:sldId id="291" r:id="rId43"/>
    <p:sldId id="293" r:id="rId44"/>
    <p:sldId id="294" r:id="rId45"/>
    <p:sldId id="347" r:id="rId46"/>
    <p:sldId id="292" r:id="rId47"/>
    <p:sldId id="298" r:id="rId48"/>
    <p:sldId id="301" r:id="rId49"/>
    <p:sldId id="346" r:id="rId50"/>
    <p:sldId id="302" r:id="rId51"/>
    <p:sldId id="297" r:id="rId52"/>
    <p:sldId id="299" r:id="rId53"/>
    <p:sldId id="304" r:id="rId54"/>
    <p:sldId id="305" r:id="rId55"/>
    <p:sldId id="306" r:id="rId56"/>
    <p:sldId id="307" r:id="rId57"/>
    <p:sldId id="308" r:id="rId58"/>
    <p:sldId id="309" r:id="rId59"/>
    <p:sldId id="310" r:id="rId60"/>
    <p:sldId id="311" r:id="rId61"/>
    <p:sldId id="349" r:id="rId62"/>
    <p:sldId id="350" r:id="rId63"/>
    <p:sldId id="312" r:id="rId64"/>
    <p:sldId id="314" r:id="rId65"/>
    <p:sldId id="315" r:id="rId66"/>
    <p:sldId id="316" r:id="rId67"/>
    <p:sldId id="317" r:id="rId68"/>
    <p:sldId id="318" r:id="rId69"/>
    <p:sldId id="319" r:id="rId70"/>
    <p:sldId id="348" r:id="rId71"/>
    <p:sldId id="320" r:id="rId72"/>
    <p:sldId id="321" r:id="rId73"/>
    <p:sldId id="322" r:id="rId74"/>
    <p:sldId id="323" r:id="rId75"/>
    <p:sldId id="324" r:id="rId76"/>
    <p:sldId id="325" r:id="rId77"/>
    <p:sldId id="326" r:id="rId78"/>
    <p:sldId id="327" r:id="rId79"/>
    <p:sldId id="328" r:id="rId80"/>
    <p:sldId id="330" r:id="rId81"/>
    <p:sldId id="331" r:id="rId82"/>
    <p:sldId id="333" r:id="rId83"/>
    <p:sldId id="332" r:id="rId84"/>
    <p:sldId id="334" r:id="rId85"/>
    <p:sldId id="335" r:id="rId86"/>
    <p:sldId id="338" r:id="rId87"/>
    <p:sldId id="336" r:id="rId88"/>
    <p:sldId id="337" r:id="rId89"/>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223"/>
    <p:restoredTop sz="73750"/>
  </p:normalViewPr>
  <p:slideViewPr>
    <p:cSldViewPr snapToGrid="0" snapToObjects="1">
      <p:cViewPr>
        <p:scale>
          <a:sx n="73" d="100"/>
          <a:sy n="73" d="100"/>
        </p:scale>
        <p:origin x="2608" y="832"/>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90" Type="http://schemas.openxmlformats.org/officeDocument/2006/relationships/notesMaster" Target="notesMasters/notesMaster1.xml"/><Relationship Id="rId91" Type="http://schemas.openxmlformats.org/officeDocument/2006/relationships/presProps" Target="presProps.xml"/><Relationship Id="rId92" Type="http://schemas.openxmlformats.org/officeDocument/2006/relationships/viewProps" Target="viewProps.xml"/><Relationship Id="rId93" Type="http://schemas.openxmlformats.org/officeDocument/2006/relationships/theme" Target="theme/theme1.xml"/><Relationship Id="rId94"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microsoft.com/office/2011/relationships/chartStyle" Target="style2.xml"/><Relationship Id="rId2" Type="http://schemas.microsoft.com/office/2011/relationships/chartColorStyle" Target="colors2.xml"/><Relationship Id="rId3"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microsoft.com/office/2011/relationships/chartStyle" Target="style3.xml"/><Relationship Id="rId2" Type="http://schemas.microsoft.com/office/2011/relationships/chartColorStyle" Target="colors3.xml"/><Relationship Id="rId3"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PISCES (naïve)</c:v>
                </c:pt>
              </c:strCache>
            </c:strRef>
          </c:tx>
          <c:spPr>
            <a:solidFill>
              <a:schemeClr val="accent1"/>
            </a:solidFill>
            <a:ln>
              <a:noFill/>
            </a:ln>
            <a:effectLst/>
          </c:spPr>
          <c:invertIfNegative val="0"/>
          <c:cat>
            <c:numRef>
              <c:f>Sheet1!$A$2:$A$5</c:f>
              <c:numCache>
                <c:formatCode>General</c:formatCode>
                <c:ptCount val="4"/>
                <c:pt idx="0">
                  <c:v>64.0</c:v>
                </c:pt>
                <c:pt idx="1">
                  <c:v>128.0</c:v>
                </c:pt>
                <c:pt idx="2">
                  <c:v>192.0</c:v>
                </c:pt>
                <c:pt idx="3">
                  <c:v>256.0</c:v>
                </c:pt>
              </c:numCache>
            </c:numRef>
          </c:cat>
          <c:val>
            <c:numRef>
              <c:f>Sheet1!$B$2:$B$5</c:f>
              <c:numCache>
                <c:formatCode>General</c:formatCode>
                <c:ptCount val="4"/>
                <c:pt idx="0">
                  <c:v>8288.982567</c:v>
                </c:pt>
                <c:pt idx="1">
                  <c:v>13620.36328</c:v>
                </c:pt>
                <c:pt idx="2">
                  <c:v>18999.71217</c:v>
                </c:pt>
                <c:pt idx="3">
                  <c:v>25710.32887</c:v>
                </c:pt>
              </c:numCache>
            </c:numRef>
          </c:val>
        </c:ser>
        <c:ser>
          <c:idx val="1"/>
          <c:order val="1"/>
          <c:tx>
            <c:strRef>
              <c:f>Sheet1!$C$1</c:f>
              <c:strCache>
                <c:ptCount val="1"/>
                <c:pt idx="0">
                  <c:v>OVS</c:v>
                </c:pt>
              </c:strCache>
            </c:strRef>
          </c:tx>
          <c:spPr>
            <a:solidFill>
              <a:schemeClr val="accent2"/>
            </a:solidFill>
            <a:ln>
              <a:noFill/>
            </a:ln>
            <a:effectLst/>
          </c:spPr>
          <c:invertIfNegative val="0"/>
          <c:cat>
            <c:numRef>
              <c:f>Sheet1!$A$2:$A$5</c:f>
              <c:numCache>
                <c:formatCode>General</c:formatCode>
                <c:ptCount val="4"/>
                <c:pt idx="0">
                  <c:v>64.0</c:v>
                </c:pt>
                <c:pt idx="1">
                  <c:v>128.0</c:v>
                </c:pt>
                <c:pt idx="2">
                  <c:v>192.0</c:v>
                </c:pt>
                <c:pt idx="3">
                  <c:v>256.0</c:v>
                </c:pt>
              </c:numCache>
            </c:numRef>
          </c:cat>
          <c:val>
            <c:numRef>
              <c:f>Sheet1!$C$2:$C$5</c:f>
              <c:numCache>
                <c:formatCode>General</c:formatCode>
                <c:ptCount val="4"/>
                <c:pt idx="0">
                  <c:v>13431.61647</c:v>
                </c:pt>
                <c:pt idx="1">
                  <c:v>23346.10177</c:v>
                </c:pt>
                <c:pt idx="2">
                  <c:v>33174.81826</c:v>
                </c:pt>
                <c:pt idx="3">
                  <c:v>43001.72328999999</c:v>
                </c:pt>
              </c:numCache>
            </c:numRef>
          </c:val>
        </c:ser>
        <c:dLbls>
          <c:showLegendKey val="0"/>
          <c:showVal val="0"/>
          <c:showCatName val="0"/>
          <c:showSerName val="0"/>
          <c:showPercent val="0"/>
          <c:showBubbleSize val="0"/>
        </c:dLbls>
        <c:gapWidth val="219"/>
        <c:overlap val="-27"/>
        <c:axId val="134528624"/>
        <c:axId val="134530816"/>
      </c:barChart>
      <c:catAx>
        <c:axId val="134528624"/>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Calibri" charset="0"/>
                    <a:ea typeface="Calibri" charset="0"/>
                    <a:cs typeface="Calibri" charset="0"/>
                  </a:defRPr>
                </a:pPr>
                <a:r>
                  <a:rPr lang="en-US"/>
                  <a:t>Packet Size (Bytes)</a:t>
                </a:r>
              </a:p>
            </c:rich>
          </c:tx>
          <c:layout/>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Calibri" charset="0"/>
                  <a:ea typeface="Calibri" charset="0"/>
                  <a:cs typeface="Calibri" charset="0"/>
                </a:defRPr>
              </a:pPr>
              <a:endParaRPr lang="en-US"/>
            </a:p>
          </c:txPr>
        </c:title>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bri" charset="0"/>
                <a:ea typeface="Calibri" charset="0"/>
                <a:cs typeface="Calibri" charset="0"/>
              </a:defRPr>
            </a:pPr>
            <a:endParaRPr lang="en-US"/>
          </a:p>
        </c:txPr>
        <c:crossAx val="134530816"/>
        <c:crosses val="autoZero"/>
        <c:auto val="1"/>
        <c:lblAlgn val="ctr"/>
        <c:lblOffset val="100"/>
        <c:noMultiLvlLbl val="0"/>
      </c:catAx>
      <c:valAx>
        <c:axId val="1345308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Calibri" charset="0"/>
                    <a:ea typeface="Calibri" charset="0"/>
                    <a:cs typeface="Calibri" charset="0"/>
                  </a:defRPr>
                </a:pPr>
                <a:r>
                  <a:rPr lang="en-US"/>
                  <a:t>Throughput (Gbps)</a:t>
                </a:r>
              </a:p>
            </c:rich>
          </c:tx>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Calibri" charset="0"/>
                  <a:ea typeface="Calibri" charset="0"/>
                  <a:cs typeface="Calibri"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bri" charset="0"/>
                <a:ea typeface="Calibri" charset="0"/>
                <a:cs typeface="Calibri" charset="0"/>
              </a:defRPr>
            </a:pPr>
            <a:endParaRPr lang="en-US"/>
          </a:p>
        </c:txPr>
        <c:crossAx val="134528624"/>
        <c:crosses val="autoZero"/>
        <c:crossBetween val="between"/>
        <c:dispUnits>
          <c:builtInUnit val="thousands"/>
        </c:dispUnits>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Calibri" charset="0"/>
              <a:ea typeface="Calibri" charset="0"/>
              <a:cs typeface="Calibri" charset="0"/>
            </a:defRPr>
          </a:pPr>
          <a:endParaRPr lang="en-US"/>
        </a:p>
      </c:txPr>
    </c:legend>
    <c:plotVisOnly val="1"/>
    <c:dispBlanksAs val="gap"/>
    <c:showDLblsOverMax val="0"/>
  </c:chart>
  <c:spPr>
    <a:noFill/>
    <a:ln>
      <a:noFill/>
    </a:ln>
    <a:effectLst/>
  </c:spPr>
  <c:txPr>
    <a:bodyPr/>
    <a:lstStyle/>
    <a:p>
      <a:pPr>
        <a:defRPr>
          <a:latin typeface="Calibri" charset="0"/>
          <a:ea typeface="Calibri" charset="0"/>
          <a:cs typeface="Calibri"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Post-Pipeline Editing</c:v>
                </c:pt>
              </c:strCache>
            </c:strRef>
          </c:tx>
          <c:spPr>
            <a:solidFill>
              <a:schemeClr val="accent1"/>
            </a:solidFill>
            <a:ln>
              <a:noFill/>
            </a:ln>
            <a:effectLst/>
          </c:spPr>
          <c:invertIfNegative val="0"/>
          <c:cat>
            <c:strRef>
              <c:f>Sheet1!$A$2:$A$7</c:f>
              <c:strCache>
                <c:ptCount val="6"/>
                <c:pt idx="0">
                  <c:v>Deparse</c:v>
                </c:pt>
                <c:pt idx="1">
                  <c:v>x1</c:v>
                </c:pt>
                <c:pt idx="2">
                  <c:v>x2</c:v>
                </c:pt>
                <c:pt idx="3">
                  <c:v>x4</c:v>
                </c:pt>
                <c:pt idx="4">
                  <c:v>x8</c:v>
                </c:pt>
                <c:pt idx="5">
                  <c:v>x16</c:v>
                </c:pt>
              </c:strCache>
            </c:strRef>
          </c:cat>
          <c:val>
            <c:numRef>
              <c:f>Sheet1!$B$2:$B$7</c:f>
              <c:numCache>
                <c:formatCode>General</c:formatCode>
                <c:ptCount val="6"/>
                <c:pt idx="0">
                  <c:v>99.72</c:v>
                </c:pt>
                <c:pt idx="1">
                  <c:v>134.76</c:v>
                </c:pt>
                <c:pt idx="2">
                  <c:v>136.3</c:v>
                </c:pt>
                <c:pt idx="3">
                  <c:v>138.44</c:v>
                </c:pt>
                <c:pt idx="4">
                  <c:v>143.23</c:v>
                </c:pt>
                <c:pt idx="5">
                  <c:v>144.59</c:v>
                </c:pt>
              </c:numCache>
            </c:numRef>
          </c:val>
        </c:ser>
        <c:ser>
          <c:idx val="1"/>
          <c:order val="1"/>
          <c:tx>
            <c:strRef>
              <c:f>Sheet1!$C$1</c:f>
              <c:strCache>
                <c:ptCount val="1"/>
                <c:pt idx="0">
                  <c:v>Inline Editing</c:v>
                </c:pt>
              </c:strCache>
            </c:strRef>
          </c:tx>
          <c:spPr>
            <a:solidFill>
              <a:schemeClr val="accent2"/>
            </a:solidFill>
            <a:ln>
              <a:noFill/>
            </a:ln>
            <a:effectLst/>
          </c:spPr>
          <c:invertIfNegative val="0"/>
          <c:cat>
            <c:strRef>
              <c:f>Sheet1!$A$2:$A$7</c:f>
              <c:strCache>
                <c:ptCount val="6"/>
                <c:pt idx="0">
                  <c:v>Deparse</c:v>
                </c:pt>
                <c:pt idx="1">
                  <c:v>x1</c:v>
                </c:pt>
                <c:pt idx="2">
                  <c:v>x2</c:v>
                </c:pt>
                <c:pt idx="3">
                  <c:v>x4</c:v>
                </c:pt>
                <c:pt idx="4">
                  <c:v>x8</c:v>
                </c:pt>
                <c:pt idx="5">
                  <c:v>x16</c:v>
                </c:pt>
              </c:strCache>
            </c:strRef>
          </c:cat>
          <c:val>
            <c:numRef>
              <c:f>Sheet1!$C$2:$C$7</c:f>
              <c:numCache>
                <c:formatCode>General</c:formatCode>
                <c:ptCount val="6"/>
                <c:pt idx="0">
                  <c:v>0.0</c:v>
                </c:pt>
                <c:pt idx="1">
                  <c:v>74.93</c:v>
                </c:pt>
                <c:pt idx="2">
                  <c:v>109.1</c:v>
                </c:pt>
                <c:pt idx="3">
                  <c:v>181.41</c:v>
                </c:pt>
                <c:pt idx="4">
                  <c:v>326.64</c:v>
                </c:pt>
                <c:pt idx="5">
                  <c:v>711.54</c:v>
                </c:pt>
              </c:numCache>
            </c:numRef>
          </c:val>
        </c:ser>
        <c:dLbls>
          <c:showLegendKey val="0"/>
          <c:showVal val="0"/>
          <c:showCatName val="0"/>
          <c:showSerName val="0"/>
          <c:showPercent val="0"/>
          <c:showBubbleSize val="0"/>
        </c:dLbls>
        <c:gapWidth val="219"/>
        <c:overlap val="-27"/>
        <c:axId val="139599296"/>
        <c:axId val="139602144"/>
      </c:barChart>
      <c:catAx>
        <c:axId val="139599296"/>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Calibri" charset="0"/>
                    <a:ea typeface="Calibri" charset="0"/>
                    <a:cs typeface="Calibri" charset="0"/>
                  </a:defRPr>
                </a:pPr>
                <a:r>
                  <a:rPr lang="en-US" dirty="0" smtClean="0"/>
                  <a:t>Number of</a:t>
                </a:r>
                <a:r>
                  <a:rPr lang="en-US" baseline="0" dirty="0" smtClean="0"/>
                  <a:t> adjustments</a:t>
                </a:r>
                <a:endParaRPr lang="en-US" dirty="0"/>
              </a:p>
            </c:rich>
          </c:tx>
          <c:layout/>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Calibri" charset="0"/>
                  <a:ea typeface="Calibri" charset="0"/>
                  <a:cs typeface="Calibri" charset="0"/>
                </a:defRPr>
              </a:pPr>
              <a:endParaRPr lang="en-US"/>
            </a:p>
          </c:txPr>
        </c:title>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bri" charset="0"/>
                <a:ea typeface="Calibri" charset="0"/>
                <a:cs typeface="Calibri" charset="0"/>
              </a:defRPr>
            </a:pPr>
            <a:endParaRPr lang="en-US"/>
          </a:p>
        </c:txPr>
        <c:crossAx val="139602144"/>
        <c:crosses val="autoZero"/>
        <c:auto val="1"/>
        <c:lblAlgn val="ctr"/>
        <c:lblOffset val="100"/>
        <c:noMultiLvlLbl val="0"/>
      </c:catAx>
      <c:valAx>
        <c:axId val="13960214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Calibri" charset="0"/>
                    <a:ea typeface="Calibri" charset="0"/>
                    <a:cs typeface="Calibri" charset="0"/>
                  </a:defRPr>
                </a:pPr>
                <a:r>
                  <a:rPr lang="en-US" baseline="0" dirty="0" smtClean="0"/>
                  <a:t>Cycles per Packet</a:t>
                </a:r>
                <a:endParaRPr lang="en-US" dirty="0"/>
              </a:p>
            </c:rich>
          </c:tx>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Calibri" charset="0"/>
                  <a:ea typeface="Calibri" charset="0"/>
                  <a:cs typeface="Calibri"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bri" charset="0"/>
                <a:ea typeface="Calibri" charset="0"/>
                <a:cs typeface="Calibri" charset="0"/>
              </a:defRPr>
            </a:pPr>
            <a:endParaRPr lang="en-US"/>
          </a:p>
        </c:txPr>
        <c:crossAx val="139599296"/>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Calibri" charset="0"/>
              <a:ea typeface="Calibri" charset="0"/>
              <a:cs typeface="Calibri" charset="0"/>
            </a:defRPr>
          </a:pPr>
          <a:endParaRPr lang="en-US"/>
        </a:p>
      </c:txPr>
    </c:legend>
    <c:plotVisOnly val="1"/>
    <c:dispBlanksAs val="gap"/>
    <c:showDLblsOverMax val="0"/>
  </c:chart>
  <c:spPr>
    <a:noFill/>
    <a:ln>
      <a:noFill/>
    </a:ln>
    <a:effectLst/>
  </c:spPr>
  <c:txPr>
    <a:bodyPr/>
    <a:lstStyle/>
    <a:p>
      <a:pPr>
        <a:defRPr>
          <a:latin typeface="Calibri" charset="0"/>
          <a:ea typeface="Calibri" charset="0"/>
          <a:cs typeface="Calibri"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PISCES (naïve)</c:v>
                </c:pt>
              </c:strCache>
            </c:strRef>
          </c:tx>
          <c:spPr>
            <a:solidFill>
              <a:schemeClr val="accent1"/>
            </a:solidFill>
            <a:ln>
              <a:noFill/>
            </a:ln>
            <a:effectLst/>
          </c:spPr>
          <c:invertIfNegative val="0"/>
          <c:cat>
            <c:numRef>
              <c:f>Sheet1!$A$2:$A$5</c:f>
              <c:numCache>
                <c:formatCode>General</c:formatCode>
                <c:ptCount val="4"/>
                <c:pt idx="0">
                  <c:v>64.0</c:v>
                </c:pt>
                <c:pt idx="1">
                  <c:v>128.0</c:v>
                </c:pt>
                <c:pt idx="2">
                  <c:v>192.0</c:v>
                </c:pt>
                <c:pt idx="3">
                  <c:v>256.0</c:v>
                </c:pt>
              </c:numCache>
            </c:numRef>
          </c:cat>
          <c:val>
            <c:numRef>
              <c:f>Sheet1!$B$2:$B$5</c:f>
              <c:numCache>
                <c:formatCode>General</c:formatCode>
                <c:ptCount val="4"/>
                <c:pt idx="0">
                  <c:v>8288.982567</c:v>
                </c:pt>
                <c:pt idx="1">
                  <c:v>13620.36328</c:v>
                </c:pt>
                <c:pt idx="2">
                  <c:v>18999.71217</c:v>
                </c:pt>
                <c:pt idx="3">
                  <c:v>25710.32887</c:v>
                </c:pt>
              </c:numCache>
            </c:numRef>
          </c:val>
        </c:ser>
        <c:ser>
          <c:idx val="1"/>
          <c:order val="1"/>
          <c:tx>
            <c:strRef>
              <c:f>Sheet1!$C$1</c:f>
              <c:strCache>
                <c:ptCount val="1"/>
                <c:pt idx="0">
                  <c:v>PISCES (optimized)</c:v>
                </c:pt>
              </c:strCache>
            </c:strRef>
          </c:tx>
          <c:spPr>
            <a:solidFill>
              <a:schemeClr val="accent2"/>
            </a:solidFill>
            <a:ln>
              <a:noFill/>
            </a:ln>
            <a:effectLst/>
          </c:spPr>
          <c:invertIfNegative val="0"/>
          <c:cat>
            <c:numRef>
              <c:f>Sheet1!$A$2:$A$5</c:f>
              <c:numCache>
                <c:formatCode>General</c:formatCode>
                <c:ptCount val="4"/>
                <c:pt idx="0">
                  <c:v>64.0</c:v>
                </c:pt>
                <c:pt idx="1">
                  <c:v>128.0</c:v>
                </c:pt>
                <c:pt idx="2">
                  <c:v>192.0</c:v>
                </c:pt>
                <c:pt idx="3">
                  <c:v>256.0</c:v>
                </c:pt>
              </c:numCache>
            </c:numRef>
          </c:cat>
          <c:val>
            <c:numRef>
              <c:f>Sheet1!$C$2:$C$5</c:f>
              <c:numCache>
                <c:formatCode>General</c:formatCode>
                <c:ptCount val="4"/>
                <c:pt idx="0">
                  <c:v>13323.66463</c:v>
                </c:pt>
                <c:pt idx="1">
                  <c:v>22457.3254</c:v>
                </c:pt>
                <c:pt idx="2">
                  <c:v>31323.15181</c:v>
                </c:pt>
                <c:pt idx="3">
                  <c:v>41981.91696</c:v>
                </c:pt>
              </c:numCache>
            </c:numRef>
          </c:val>
        </c:ser>
        <c:ser>
          <c:idx val="2"/>
          <c:order val="2"/>
          <c:tx>
            <c:strRef>
              <c:f>Sheet1!$D$1</c:f>
              <c:strCache>
                <c:ptCount val="1"/>
                <c:pt idx="0">
                  <c:v>OVS</c:v>
                </c:pt>
              </c:strCache>
            </c:strRef>
          </c:tx>
          <c:spPr>
            <a:solidFill>
              <a:schemeClr val="accent3"/>
            </a:solidFill>
            <a:ln>
              <a:noFill/>
            </a:ln>
            <a:effectLst/>
          </c:spPr>
          <c:invertIfNegative val="0"/>
          <c:cat>
            <c:numRef>
              <c:f>Sheet1!$A$2:$A$5</c:f>
              <c:numCache>
                <c:formatCode>General</c:formatCode>
                <c:ptCount val="4"/>
                <c:pt idx="0">
                  <c:v>64.0</c:v>
                </c:pt>
                <c:pt idx="1">
                  <c:v>128.0</c:v>
                </c:pt>
                <c:pt idx="2">
                  <c:v>192.0</c:v>
                </c:pt>
                <c:pt idx="3">
                  <c:v>256.0</c:v>
                </c:pt>
              </c:numCache>
            </c:numRef>
          </c:cat>
          <c:val>
            <c:numRef>
              <c:f>Sheet1!$D$2:$D$5</c:f>
              <c:numCache>
                <c:formatCode>General</c:formatCode>
                <c:ptCount val="4"/>
                <c:pt idx="0">
                  <c:v>13431.61647</c:v>
                </c:pt>
                <c:pt idx="1">
                  <c:v>23346.10177</c:v>
                </c:pt>
                <c:pt idx="2">
                  <c:v>33174.81826</c:v>
                </c:pt>
                <c:pt idx="3">
                  <c:v>43001.72328999999</c:v>
                </c:pt>
              </c:numCache>
            </c:numRef>
          </c:val>
        </c:ser>
        <c:dLbls>
          <c:showLegendKey val="0"/>
          <c:showVal val="0"/>
          <c:showCatName val="0"/>
          <c:showSerName val="0"/>
          <c:showPercent val="0"/>
          <c:showBubbleSize val="0"/>
        </c:dLbls>
        <c:gapWidth val="219"/>
        <c:overlap val="-27"/>
        <c:axId val="92241104"/>
        <c:axId val="92244496"/>
      </c:barChart>
      <c:catAx>
        <c:axId val="92241104"/>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Calibri" charset="0"/>
                    <a:ea typeface="Calibri" charset="0"/>
                    <a:cs typeface="Calibri" charset="0"/>
                  </a:defRPr>
                </a:pPr>
                <a:r>
                  <a:rPr lang="en-US"/>
                  <a:t>Packet Size (Bytes)</a:t>
                </a:r>
              </a:p>
            </c:rich>
          </c:tx>
          <c:layout/>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Calibri" charset="0"/>
                  <a:ea typeface="Calibri" charset="0"/>
                  <a:cs typeface="Calibri" charset="0"/>
                </a:defRPr>
              </a:pPr>
              <a:endParaRPr lang="en-US"/>
            </a:p>
          </c:txPr>
        </c:title>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bri" charset="0"/>
                <a:ea typeface="Calibri" charset="0"/>
                <a:cs typeface="Calibri" charset="0"/>
              </a:defRPr>
            </a:pPr>
            <a:endParaRPr lang="en-US"/>
          </a:p>
        </c:txPr>
        <c:crossAx val="92244496"/>
        <c:crosses val="autoZero"/>
        <c:auto val="1"/>
        <c:lblAlgn val="ctr"/>
        <c:lblOffset val="100"/>
        <c:noMultiLvlLbl val="0"/>
      </c:catAx>
      <c:valAx>
        <c:axId val="9224449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Calibri" charset="0"/>
                    <a:ea typeface="Calibri" charset="0"/>
                    <a:cs typeface="Calibri" charset="0"/>
                  </a:defRPr>
                </a:pPr>
                <a:r>
                  <a:rPr lang="en-US"/>
                  <a:t>Throughput (Gbps)</a:t>
                </a:r>
              </a:p>
            </c:rich>
          </c:tx>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Calibri" charset="0"/>
                  <a:ea typeface="Calibri" charset="0"/>
                  <a:cs typeface="Calibri"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bri" charset="0"/>
                <a:ea typeface="Calibri" charset="0"/>
                <a:cs typeface="Calibri" charset="0"/>
              </a:defRPr>
            </a:pPr>
            <a:endParaRPr lang="en-US"/>
          </a:p>
        </c:txPr>
        <c:crossAx val="92241104"/>
        <c:crosses val="autoZero"/>
        <c:crossBetween val="between"/>
        <c:dispUnits>
          <c:builtInUnit val="thousands"/>
        </c:dispUnits>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Calibri" charset="0"/>
              <a:ea typeface="Calibri" charset="0"/>
              <a:cs typeface="Calibri" charset="0"/>
            </a:defRPr>
          </a:pPr>
          <a:endParaRPr lang="en-US"/>
        </a:p>
      </c:txPr>
    </c:legend>
    <c:plotVisOnly val="1"/>
    <c:dispBlanksAs val="gap"/>
    <c:showDLblsOverMax val="0"/>
  </c:chart>
  <c:spPr>
    <a:noFill/>
    <a:ln>
      <a:noFill/>
    </a:ln>
    <a:effectLst/>
  </c:spPr>
  <c:txPr>
    <a:bodyPr/>
    <a:lstStyle/>
    <a:p>
      <a:pPr>
        <a:defRPr>
          <a:latin typeface="Calibri" charset="0"/>
          <a:ea typeface="Calibri" charset="0"/>
          <a:cs typeface="Calibri"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A99C48-9260-BB46-AE4B-83CF95ADF199}" type="datetimeFigureOut">
              <a:rPr lang="en-US" smtClean="0"/>
              <a:t>11/12/16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55FD3C-A5AF-9542-90CD-51C51F6C3E1C}" type="slidenum">
              <a:rPr lang="en-US" smtClean="0"/>
              <a:t>‹#›</a:t>
            </a:fld>
            <a:endParaRPr lang="en-US"/>
          </a:p>
        </p:txBody>
      </p:sp>
    </p:spTree>
    <p:extLst>
      <p:ext uri="{BB962C8B-B14F-4D97-AF65-F5344CB8AC3E}">
        <p14:creationId xmlns:p14="http://schemas.microsoft.com/office/powerpoint/2010/main" val="17172071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a:t>
            </a:r>
            <a:r>
              <a:rPr lang="en-US" baseline="0" dirty="0" smtClean="0"/>
              <a:t> my name is Muhammad Shahbaz. </a:t>
            </a:r>
          </a:p>
          <a:p>
            <a:r>
              <a:rPr lang="en-US" baseline="0" dirty="0" smtClean="0"/>
              <a:t>Today, I am going to talk about our work on PISCES: A Programmable, Protocol-Independent Software Switch.</a:t>
            </a:r>
          </a:p>
          <a:p>
            <a:r>
              <a:rPr lang="en-US" baseline="0" dirty="0" smtClean="0"/>
              <a:t>It’s a joint work with folks at Princeton, Stanford, VMware, and Barefoot.</a:t>
            </a:r>
            <a:endParaRPr lang="en-US" dirty="0"/>
          </a:p>
        </p:txBody>
      </p:sp>
      <p:sp>
        <p:nvSpPr>
          <p:cNvPr id="4" name="Slide Number Placeholder 3"/>
          <p:cNvSpPr>
            <a:spLocks noGrp="1"/>
          </p:cNvSpPr>
          <p:nvPr>
            <p:ph type="sldNum" sz="quarter" idx="10"/>
          </p:nvPr>
        </p:nvSpPr>
        <p:spPr/>
        <p:txBody>
          <a:bodyPr/>
          <a:lstStyle/>
          <a:p>
            <a:fld id="{8655FD3C-A5AF-9542-90CD-51C51F6C3E1C}" type="slidenum">
              <a:rPr lang="en-US" smtClean="0"/>
              <a:t>1</a:t>
            </a:fld>
            <a:endParaRPr lang="en-US"/>
          </a:p>
        </p:txBody>
      </p:sp>
    </p:spTree>
    <p:extLst>
      <p:ext uri="{BB962C8B-B14F-4D97-AF65-F5344CB8AC3E}">
        <p14:creationId xmlns:p14="http://schemas.microsoft.com/office/powerpoint/2010/main" val="15013523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8655FD3C-A5AF-9542-90CD-51C51F6C3E1C}" type="slidenum">
              <a:rPr lang="en-US" smtClean="0"/>
              <a:t>10</a:t>
            </a:fld>
            <a:endParaRPr lang="en-US"/>
          </a:p>
        </p:txBody>
      </p:sp>
    </p:spTree>
    <p:extLst>
      <p:ext uri="{BB962C8B-B14F-4D97-AF65-F5344CB8AC3E}">
        <p14:creationId xmlns:p14="http://schemas.microsoft.com/office/powerpoint/2010/main" val="20629157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How about we separate the packet processing</a:t>
            </a:r>
            <a:r>
              <a:rPr lang="en-US" baseline="0" dirty="0" smtClean="0"/>
              <a:t> logic from the switch and </a:t>
            </a:r>
            <a:r>
              <a:rPr lang="en-US" b="1" baseline="0" dirty="0" smtClean="0"/>
              <a:t>[click]</a:t>
            </a:r>
            <a:r>
              <a:rPr lang="en-US" baseline="0" dirty="0" smtClean="0"/>
              <a:t> </a:t>
            </a:r>
            <a:r>
              <a:rPr lang="en-US" b="0" dirty="0" smtClean="0"/>
              <a:t>specify</a:t>
            </a:r>
            <a:r>
              <a:rPr lang="en-US" b="0" baseline="0" dirty="0" smtClean="0"/>
              <a:t> it </a:t>
            </a:r>
            <a:r>
              <a:rPr lang="en-US" dirty="0" smtClean="0"/>
              <a:t>using</a:t>
            </a:r>
            <a:r>
              <a:rPr lang="en-US" baseline="0" dirty="0" smtClean="0"/>
              <a:t> a high-level domain-specific language (DSL).</a:t>
            </a:r>
            <a:r>
              <a:rPr lang="en-US" dirty="0" smtClean="0"/>
              <a:t> </a:t>
            </a:r>
            <a:r>
              <a:rPr lang="en-US" b="1" dirty="0" smtClean="0"/>
              <a:t>[click]</a:t>
            </a:r>
            <a:r>
              <a:rPr lang="en-US" baseline="0" dirty="0" smtClean="0"/>
              <a:t> </a:t>
            </a:r>
            <a:r>
              <a:rPr lang="en-US" dirty="0" smtClean="0"/>
              <a:t>And </a:t>
            </a:r>
            <a:r>
              <a:rPr lang="en-US" baseline="0" dirty="0" smtClean="0"/>
              <a:t>then compile it down to underlying switch, letting the compilation process takes care of the arcane APIs provided by these various large and complex codebases. </a:t>
            </a:r>
          </a:p>
          <a:p>
            <a:pPr marL="0" marR="0" indent="0" algn="l" defTabSz="457200" rtl="0" eaLnBrk="1" fontAlgn="auto" latinLnBrk="0" hangingPunct="1">
              <a:lnSpc>
                <a:spcPct val="100000"/>
              </a:lnSpc>
              <a:spcBef>
                <a:spcPts val="0"/>
              </a:spcBef>
              <a:spcAft>
                <a:spcPts val="0"/>
              </a:spcAft>
              <a:buClrTx/>
              <a:buSzTx/>
              <a:buFontTx/>
              <a:buNone/>
              <a:tabLst/>
              <a:defRPr/>
            </a:pPr>
            <a:r>
              <a:rPr lang="en-US" b="1" baseline="0" dirty="0" smtClean="0"/>
              <a:t>[click]</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 natural question now arises is that what domain-specific language should we use for specifying the packet processing logic.</a:t>
            </a:r>
          </a:p>
          <a:p>
            <a:endParaRPr lang="en-US" dirty="0"/>
          </a:p>
        </p:txBody>
      </p:sp>
      <p:sp>
        <p:nvSpPr>
          <p:cNvPr id="4" name="Slide Number Placeholder 3"/>
          <p:cNvSpPr>
            <a:spLocks noGrp="1"/>
          </p:cNvSpPr>
          <p:nvPr>
            <p:ph type="sldNum" sz="quarter" idx="10"/>
          </p:nvPr>
        </p:nvSpPr>
        <p:spPr/>
        <p:txBody>
          <a:bodyPr/>
          <a:lstStyle/>
          <a:p>
            <a:fld id="{8655FD3C-A5AF-9542-90CD-51C51F6C3E1C}" type="slidenum">
              <a:rPr lang="en-US" smtClean="0"/>
              <a:t>11</a:t>
            </a:fld>
            <a:endParaRPr lang="en-US"/>
          </a:p>
        </p:txBody>
      </p:sp>
    </p:spTree>
    <p:extLst>
      <p:ext uri="{BB962C8B-B14F-4D97-AF65-F5344CB8AC3E}">
        <p14:creationId xmlns:p14="http://schemas.microsoft.com/office/powerpoint/2010/main" val="11839931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this </a:t>
            </a:r>
            <a:r>
              <a:rPr lang="en-US" baseline="0" dirty="0" smtClean="0"/>
              <a:t>work, we choose P4: a high-level language for programming protocol-independent packet processors. </a:t>
            </a:r>
            <a:r>
              <a:rPr lang="en-US" b="1" baseline="0" dirty="0" smtClean="0"/>
              <a:t>[click]</a:t>
            </a:r>
            <a:r>
              <a:rPr lang="en-US" baseline="0" dirty="0" smtClean="0"/>
              <a:t> It’s an open-source language </a:t>
            </a:r>
            <a:r>
              <a:rPr lang="en-US" b="1" baseline="0" dirty="0" smtClean="0"/>
              <a:t>[click]</a:t>
            </a:r>
            <a:r>
              <a:rPr lang="en-US" baseline="0" dirty="0" smtClean="0"/>
              <a:t> that let’s a programmer describe different aspects of a packet processor e.g., packet headers and fields, parser, actions, match-action tables, and control flow.</a:t>
            </a:r>
            <a:endParaRPr lang="en-US" dirty="0"/>
          </a:p>
        </p:txBody>
      </p:sp>
      <p:sp>
        <p:nvSpPr>
          <p:cNvPr id="4" name="Slide Number Placeholder 3"/>
          <p:cNvSpPr>
            <a:spLocks noGrp="1"/>
          </p:cNvSpPr>
          <p:nvPr>
            <p:ph type="sldNum" sz="quarter" idx="10"/>
          </p:nvPr>
        </p:nvSpPr>
        <p:spPr/>
        <p:txBody>
          <a:bodyPr/>
          <a:lstStyle/>
          <a:p>
            <a:fld id="{8655FD3C-A5AF-9542-90CD-51C51F6C3E1C}" type="slidenum">
              <a:rPr lang="en-US" smtClean="0"/>
              <a:t>12</a:t>
            </a:fld>
            <a:endParaRPr lang="en-US"/>
          </a:p>
        </p:txBody>
      </p:sp>
    </p:spTree>
    <p:extLst>
      <p:ext uri="{BB962C8B-B14F-4D97-AF65-F5344CB8AC3E}">
        <p14:creationId xmlns:p14="http://schemas.microsoft.com/office/powerpoint/2010/main" val="13544814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0" baseline="0" dirty="0" smtClean="0"/>
              <a:t>Now, using P4, </a:t>
            </a:r>
            <a:r>
              <a:rPr lang="en-US" b="1" baseline="0" dirty="0" smtClean="0"/>
              <a:t>[click]</a:t>
            </a:r>
            <a:r>
              <a:rPr lang="en-US" b="0" baseline="0" dirty="0" smtClean="0"/>
              <a:t> a protocol designer can specify the packet processing logic of the native OVS using roughly </a:t>
            </a:r>
            <a:r>
              <a:rPr lang="en-US" b="1" baseline="0" dirty="0" smtClean="0"/>
              <a:t>[click]</a:t>
            </a:r>
            <a:r>
              <a:rPr lang="en-US" b="0" baseline="0" dirty="0" smtClean="0"/>
              <a:t> 341 lines of code, whereas,</a:t>
            </a:r>
          </a:p>
          <a:p>
            <a:pPr marL="0" marR="0" indent="0" algn="l" defTabSz="457200" rtl="0" eaLnBrk="1" fontAlgn="auto" latinLnBrk="0" hangingPunct="1">
              <a:lnSpc>
                <a:spcPct val="100000"/>
              </a:lnSpc>
              <a:spcBef>
                <a:spcPts val="0"/>
              </a:spcBef>
              <a:spcAft>
                <a:spcPts val="0"/>
              </a:spcAft>
              <a:buClrTx/>
              <a:buSzTx/>
              <a:buFontTx/>
              <a:buNone/>
              <a:tabLst/>
              <a:defRPr/>
            </a:pPr>
            <a:r>
              <a:rPr lang="en-US" b="1" baseline="0" dirty="0" smtClean="0"/>
              <a:t>[click]</a:t>
            </a:r>
            <a:r>
              <a:rPr lang="en-US" b="0" baseline="0" dirty="0" smtClean="0"/>
              <a:t> it can take roughly forty times more lines of code, or around fourteen thousand lines of code, when writing the same packet processing logic using the APIs exposed by the underlying codebases.</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So, for a</a:t>
            </a:r>
            <a:r>
              <a:rPr lang="en-US" b="0" baseline="0" dirty="0" smtClean="0"/>
              <a:t> protocol designer, </a:t>
            </a:r>
            <a:r>
              <a:rPr lang="en-US" b="0" dirty="0" smtClean="0"/>
              <a:t>separating</a:t>
            </a:r>
            <a:r>
              <a:rPr lang="en-US" b="0" baseline="0" dirty="0" smtClean="0"/>
              <a:t> the packet processing logic from the switch clearly has its benefits. </a:t>
            </a:r>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t>We will quantify such benefits in more detail in the later part of this presentation.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endParaRPr lang="en-US" dirty="0"/>
          </a:p>
        </p:txBody>
      </p:sp>
      <p:sp>
        <p:nvSpPr>
          <p:cNvPr id="4" name="Slide Number Placeholder 3"/>
          <p:cNvSpPr>
            <a:spLocks noGrp="1"/>
          </p:cNvSpPr>
          <p:nvPr>
            <p:ph type="sldNum" sz="quarter" idx="10"/>
          </p:nvPr>
        </p:nvSpPr>
        <p:spPr/>
        <p:txBody>
          <a:bodyPr/>
          <a:lstStyle/>
          <a:p>
            <a:fld id="{8655FD3C-A5AF-9542-90CD-51C51F6C3E1C}" type="slidenum">
              <a:rPr lang="en-US" smtClean="0"/>
              <a:t>13</a:t>
            </a:fld>
            <a:endParaRPr lang="en-US"/>
          </a:p>
        </p:txBody>
      </p:sp>
    </p:spTree>
    <p:extLst>
      <p:ext uri="{BB962C8B-B14F-4D97-AF65-F5344CB8AC3E}">
        <p14:creationId xmlns:p14="http://schemas.microsoft.com/office/powerpoint/2010/main" val="15652773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55FD3C-A5AF-9542-90CD-51C51F6C3E1C}" type="slidenum">
              <a:rPr lang="en-US" smtClean="0"/>
              <a:t>14</a:t>
            </a:fld>
            <a:endParaRPr lang="en-US"/>
          </a:p>
        </p:txBody>
      </p:sp>
    </p:spTree>
    <p:extLst>
      <p:ext uri="{BB962C8B-B14F-4D97-AF65-F5344CB8AC3E}">
        <p14:creationId xmlns:p14="http://schemas.microsoft.com/office/powerpoint/2010/main" val="16177403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0" dirty="0" smtClean="0"/>
              <a:t>Also, as</a:t>
            </a:r>
            <a:r>
              <a:rPr lang="en-US" b="0" baseline="0" dirty="0" smtClean="0"/>
              <a:t> we are compiling a P4 program to low-level APIs provided by the Kernel or DPDK in OVS, therefore, it can incur some overhead on performance.</a:t>
            </a:r>
          </a:p>
          <a:p>
            <a:pPr marL="0" marR="0" indent="0" algn="l" defTabSz="457200" rtl="0" eaLnBrk="1" fontAlgn="auto" latinLnBrk="0" hangingPunct="1">
              <a:lnSpc>
                <a:spcPct val="100000"/>
              </a:lnSpc>
              <a:spcBef>
                <a:spcPts val="0"/>
              </a:spcBef>
              <a:spcAft>
                <a:spcPts val="0"/>
              </a:spcAft>
              <a:buClrTx/>
              <a:buSzTx/>
              <a:buFontTx/>
              <a:buNone/>
              <a:tabLst/>
              <a:defRPr/>
            </a:pPr>
            <a:endParaRPr lang="en-US" b="0"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0" baseline="0" dirty="0" smtClean="0"/>
              <a:t>We measure this overhead by comparing the performance of the native OVS – a hand-written software switch – to a modified version of OVS that is programmed via P4.</a:t>
            </a:r>
          </a:p>
        </p:txBody>
      </p:sp>
      <p:sp>
        <p:nvSpPr>
          <p:cNvPr id="4" name="Slide Number Placeholder 3"/>
          <p:cNvSpPr>
            <a:spLocks noGrp="1"/>
          </p:cNvSpPr>
          <p:nvPr>
            <p:ph type="sldNum" sz="quarter" idx="10"/>
          </p:nvPr>
        </p:nvSpPr>
        <p:spPr/>
        <p:txBody>
          <a:bodyPr/>
          <a:lstStyle/>
          <a:p>
            <a:fld id="{8655FD3C-A5AF-9542-90CD-51C51F6C3E1C}" type="slidenum">
              <a:rPr lang="en-US" smtClean="0"/>
              <a:t>15</a:t>
            </a:fld>
            <a:endParaRPr lang="en-US"/>
          </a:p>
        </p:txBody>
      </p:sp>
    </p:spTree>
    <p:extLst>
      <p:ext uri="{BB962C8B-B14F-4D97-AF65-F5344CB8AC3E}">
        <p14:creationId xmlns:p14="http://schemas.microsoft.com/office/powerpoint/2010/main" val="3410577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rPr>
              <a:t>In this work, </a:t>
            </a:r>
            <a:r>
              <a:rPr lang="en-US" sz="1200" b="1" i="0" u="none" strike="noStrike" kern="1200" dirty="0" smtClean="0">
                <a:solidFill>
                  <a:schemeClr val="tx1"/>
                </a:solidFill>
                <a:effectLst/>
                <a:latin typeface="+mn-lt"/>
                <a:ea typeface="+mn-ea"/>
                <a:cs typeface="+mn-cs"/>
              </a:rPr>
              <a:t>[click]</a:t>
            </a:r>
            <a:r>
              <a:rPr lang="en-US" sz="1200" b="0" i="0" u="none" strike="noStrike" kern="1200" baseline="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rPr>
              <a:t>our first goal is to quantify the reduction in complexity</a:t>
            </a:r>
            <a:r>
              <a:rPr lang="en-US" sz="1200" b="0" i="0" u="none" strike="noStrike" kern="1200" baseline="0" dirty="0" smtClean="0">
                <a:solidFill>
                  <a:schemeClr val="tx1"/>
                </a:solidFill>
                <a:effectLst/>
                <a:latin typeface="+mn-lt"/>
                <a:ea typeface="+mn-ea"/>
                <a:cs typeface="+mn-cs"/>
              </a:rPr>
              <a:t> i.e.,</a:t>
            </a:r>
            <a:r>
              <a:rPr lang="en-US" sz="1200" b="0" i="0" u="none" strike="noStrike" kern="1200" dirty="0" smtClean="0">
                <a:solidFill>
                  <a:schemeClr val="tx1"/>
                </a:solidFill>
                <a:effectLst/>
                <a:latin typeface="+mn-lt"/>
                <a:ea typeface="+mn-ea"/>
                <a:cs typeface="+mn-cs"/>
              </a:rPr>
              <a:t> the ease with which a programmer can express new protocols in</a:t>
            </a:r>
            <a:r>
              <a:rPr lang="en-US" sz="1200" b="0" i="0" u="none" strike="noStrike" kern="1200" baseline="0" dirty="0" smtClean="0">
                <a:solidFill>
                  <a:schemeClr val="tx1"/>
                </a:solidFill>
                <a:effectLst/>
                <a:latin typeface="+mn-lt"/>
                <a:ea typeface="+mn-ea"/>
                <a:cs typeface="+mn-cs"/>
              </a:rPr>
              <a:t> P4 </a:t>
            </a:r>
            <a:r>
              <a:rPr lang="en-US" sz="1200" b="0" i="0" u="none" strike="noStrike" kern="1200" dirty="0" smtClean="0">
                <a:solidFill>
                  <a:schemeClr val="tx1"/>
                </a:solidFill>
                <a:effectLst/>
                <a:latin typeface="+mn-lt"/>
                <a:ea typeface="+mn-ea"/>
                <a:cs typeface="+mn-cs"/>
              </a:rPr>
              <a:t>vs.</a:t>
            </a:r>
            <a:r>
              <a:rPr lang="en-US" sz="1200" b="0" i="0" u="none" strike="noStrike" kern="1200" baseline="0" dirty="0" smtClean="0">
                <a:solidFill>
                  <a:schemeClr val="tx1"/>
                </a:solidFill>
                <a:effectLst/>
                <a:latin typeface="+mn-lt"/>
                <a:ea typeface="+mn-ea"/>
                <a:cs typeface="+mn-cs"/>
              </a:rPr>
              <a:t> directly modifying the OVS source code. </a:t>
            </a:r>
            <a:r>
              <a:rPr lang="en-US" sz="1200" b="1" i="0" u="none" strike="noStrike" kern="1200" baseline="0" dirty="0" smtClean="0">
                <a:solidFill>
                  <a:schemeClr val="tx1"/>
                </a:solidFill>
                <a:effectLst/>
                <a:latin typeface="+mn-lt"/>
                <a:ea typeface="+mn-ea"/>
                <a:cs typeface="+mn-cs"/>
              </a:rPr>
              <a:t>[click]</a:t>
            </a:r>
            <a:r>
              <a:rPr lang="en-US" sz="1200" b="0" i="0" u="none" strike="noStrike" kern="1200" baseline="0" dirty="0" smtClean="0">
                <a:solidFill>
                  <a:schemeClr val="tx1"/>
                </a:solidFill>
                <a:effectLst/>
                <a:latin typeface="+mn-lt"/>
                <a:ea typeface="+mn-ea"/>
                <a:cs typeface="+mn-cs"/>
              </a:rPr>
              <a:t> Our second goal is to implement performance optimizations to </a:t>
            </a:r>
            <a:r>
              <a:rPr lang="en-US" sz="1200" b="0" i="0" u="none" strike="noStrike" kern="1200" dirty="0" smtClean="0">
                <a:solidFill>
                  <a:schemeClr val="tx1"/>
                </a:solidFill>
                <a:effectLst/>
                <a:latin typeface="+mn-lt"/>
                <a:ea typeface="+mn-ea"/>
                <a:cs typeface="+mn-cs"/>
              </a:rPr>
              <a:t>reduce</a:t>
            </a:r>
            <a:r>
              <a:rPr lang="en-US" sz="1200" b="0" i="0" u="none" strike="noStrike" kern="1200" baseline="0" dirty="0" smtClean="0">
                <a:solidFill>
                  <a:schemeClr val="tx1"/>
                </a:solidFill>
                <a:effectLst/>
                <a:latin typeface="+mn-lt"/>
                <a:ea typeface="+mn-ea"/>
                <a:cs typeface="+mn-cs"/>
              </a:rPr>
              <a:t> the </a:t>
            </a:r>
            <a:r>
              <a:rPr lang="en-US" sz="1200" b="0" i="0" u="none" strike="noStrike" kern="1200" dirty="0" smtClean="0">
                <a:solidFill>
                  <a:schemeClr val="tx1"/>
                </a:solidFill>
                <a:effectLst/>
                <a:latin typeface="+mn-lt"/>
                <a:ea typeface="+mn-ea"/>
                <a:cs typeface="+mn-cs"/>
              </a:rPr>
              <a:t>additional overhead on performance when compiling</a:t>
            </a:r>
            <a:r>
              <a:rPr lang="en-US" sz="1200" b="0" i="0" u="none" strike="noStrike" kern="1200" baseline="0" dirty="0" smtClean="0">
                <a:solidFill>
                  <a:schemeClr val="tx1"/>
                </a:solidFill>
                <a:effectLst/>
                <a:latin typeface="+mn-lt"/>
                <a:ea typeface="+mn-ea"/>
                <a:cs typeface="+mn-cs"/>
              </a:rPr>
              <a:t> a P4 program to OVS.</a:t>
            </a:r>
            <a:endParaRPr lang="en-US" b="0" baseline="0" dirty="0" smtClean="0">
              <a:effectLst/>
            </a:endParaRPr>
          </a:p>
          <a:p>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8655FD3C-A5AF-9542-90CD-51C51F6C3E1C}" type="slidenum">
              <a:rPr lang="en-US" smtClean="0"/>
              <a:t>16</a:t>
            </a:fld>
            <a:endParaRPr lang="en-US"/>
          </a:p>
        </p:txBody>
      </p:sp>
    </p:spTree>
    <p:extLst>
      <p:ext uri="{BB962C8B-B14F-4D97-AF65-F5344CB8AC3E}">
        <p14:creationId xmlns:p14="http://schemas.microsoft.com/office/powerpoint/2010/main" val="16521205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rPr>
              <a:t>To study these</a:t>
            </a:r>
            <a:r>
              <a:rPr lang="en-US" sz="1200" b="0" i="0" u="none" strike="noStrike" kern="1200" baseline="0" dirty="0" smtClean="0">
                <a:solidFill>
                  <a:schemeClr val="tx1"/>
                </a:solidFill>
                <a:effectLst/>
                <a:latin typeface="+mn-lt"/>
                <a:ea typeface="+mn-ea"/>
                <a:cs typeface="+mn-cs"/>
              </a:rPr>
              <a:t> goals</a:t>
            </a:r>
            <a:r>
              <a:rPr lang="en-US" sz="1200" b="0" i="0" u="none" strike="noStrike" kern="1200" dirty="0" smtClean="0">
                <a:solidFill>
                  <a:schemeClr val="tx1"/>
                </a:solidFill>
                <a:effectLst/>
                <a:latin typeface="+mn-lt"/>
                <a:ea typeface="+mn-ea"/>
                <a:cs typeface="+mn-cs"/>
              </a:rPr>
              <a:t>, we implement PISCES, a software switch that allows custom protocol specification using</a:t>
            </a:r>
            <a:r>
              <a:rPr lang="en-US" sz="1200" b="0" i="0" u="none" strike="noStrike" kern="1200" baseline="0" dirty="0" smtClean="0">
                <a:solidFill>
                  <a:schemeClr val="tx1"/>
                </a:solidFill>
                <a:effectLst/>
                <a:latin typeface="+mn-lt"/>
                <a:ea typeface="+mn-ea"/>
                <a:cs typeface="+mn-cs"/>
              </a:rPr>
              <a:t> P4</a:t>
            </a:r>
            <a:r>
              <a:rPr lang="en-US" sz="1200" b="0" i="0" u="none" strike="noStrike" kern="1200" dirty="0" smtClean="0">
                <a:solidFill>
                  <a:schemeClr val="tx1"/>
                </a:solidFill>
                <a:effectLst/>
                <a:latin typeface="+mn-lt"/>
                <a:ea typeface="+mn-ea"/>
                <a:cs typeface="+mn-cs"/>
              </a:rPr>
              <a:t>, without requiring direct modifications to OVS source code.</a:t>
            </a:r>
            <a:endParaRPr lang="en-US" dirty="0" smtClean="0">
              <a:effectLst/>
            </a:endParaRPr>
          </a:p>
        </p:txBody>
      </p:sp>
      <p:sp>
        <p:nvSpPr>
          <p:cNvPr id="4" name="Slide Number Placeholder 3"/>
          <p:cNvSpPr>
            <a:spLocks noGrp="1"/>
          </p:cNvSpPr>
          <p:nvPr>
            <p:ph type="sldNum" sz="quarter" idx="10"/>
          </p:nvPr>
        </p:nvSpPr>
        <p:spPr/>
        <p:txBody>
          <a:bodyPr/>
          <a:lstStyle/>
          <a:p>
            <a:fld id="{8655FD3C-A5AF-9542-90CD-51C51F6C3E1C}" type="slidenum">
              <a:rPr lang="en-US" smtClean="0"/>
              <a:t>17</a:t>
            </a:fld>
            <a:endParaRPr lang="en-US"/>
          </a:p>
        </p:txBody>
      </p:sp>
    </p:spTree>
    <p:extLst>
      <p:ext uri="{BB962C8B-B14F-4D97-AF65-F5344CB8AC3E}">
        <p14:creationId xmlns:p14="http://schemas.microsoft.com/office/powerpoint/2010/main" val="13710543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A P4-to-OVS compiler, in PISCES, compiles the P4 code to OVS.</a:t>
            </a:r>
          </a:p>
          <a:p>
            <a:r>
              <a:rPr lang="en-US" sz="1200" b="1" i="0" u="none" strike="noStrike" kern="1200" dirty="0" smtClean="0">
                <a:solidFill>
                  <a:schemeClr val="tx1"/>
                </a:solidFill>
                <a:effectLst/>
                <a:latin typeface="+mn-lt"/>
                <a:ea typeface="+mn-ea"/>
                <a:cs typeface="+mn-cs"/>
              </a:rPr>
              <a:t>[click]</a:t>
            </a:r>
          </a:p>
          <a:p>
            <a:endParaRPr lang="en-US" b="1" baseline="0" dirty="0" smtClean="0">
              <a:effectLst/>
            </a:endParaRPr>
          </a:p>
          <a:p>
            <a:r>
              <a:rPr lang="en-US" sz="1200" b="0" i="0" u="none" strike="noStrike" kern="1200" dirty="0" smtClean="0">
                <a:solidFill>
                  <a:schemeClr val="tx1"/>
                </a:solidFill>
                <a:effectLst/>
                <a:latin typeface="+mn-lt"/>
                <a:ea typeface="+mn-ea"/>
                <a:cs typeface="+mn-cs"/>
              </a:rPr>
              <a:t>It generates the parse, match, and action code needed </a:t>
            </a:r>
            <a:r>
              <a:rPr lang="en-US" sz="1200" b="1" i="0" u="none" strike="noStrike" kern="1200" dirty="0" smtClean="0">
                <a:solidFill>
                  <a:schemeClr val="tx1"/>
                </a:solidFill>
                <a:effectLst/>
                <a:latin typeface="+mn-lt"/>
                <a:ea typeface="+mn-ea"/>
                <a:cs typeface="+mn-cs"/>
              </a:rPr>
              <a:t>[click]</a:t>
            </a:r>
            <a:r>
              <a:rPr lang="en-US" sz="1200" b="0" i="0" u="none" strike="noStrike" kern="1200" baseline="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rPr>
              <a:t>to build the corresponding switch executable.</a:t>
            </a:r>
            <a:r>
              <a:rPr lang="en-US" baseline="0" dirty="0" smtClean="0">
                <a:effectLst/>
              </a:rPr>
              <a:t> </a:t>
            </a: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8655FD3C-A5AF-9542-90CD-51C51F6C3E1C}" type="slidenum">
              <a:rPr lang="en-US" smtClean="0"/>
              <a:t>18</a:t>
            </a:fld>
            <a:endParaRPr lang="en-US"/>
          </a:p>
        </p:txBody>
      </p:sp>
    </p:spTree>
    <p:extLst>
      <p:ext uri="{BB962C8B-B14F-4D97-AF65-F5344CB8AC3E}">
        <p14:creationId xmlns:p14="http://schemas.microsoft.com/office/powerpoint/2010/main" val="11743071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us now look at our first goal</a:t>
            </a:r>
            <a:r>
              <a:rPr lang="en-US" baseline="0" dirty="0" smtClean="0"/>
              <a:t> i.e., to quantify the complexity of developing and maintaining custom protocols in P4 vs. directly modifying OVS source code.</a:t>
            </a:r>
          </a:p>
        </p:txBody>
      </p:sp>
      <p:sp>
        <p:nvSpPr>
          <p:cNvPr id="4" name="Slide Number Placeholder 3"/>
          <p:cNvSpPr>
            <a:spLocks noGrp="1"/>
          </p:cNvSpPr>
          <p:nvPr>
            <p:ph type="sldNum" sz="quarter" idx="10"/>
          </p:nvPr>
        </p:nvSpPr>
        <p:spPr/>
        <p:txBody>
          <a:bodyPr/>
          <a:lstStyle/>
          <a:p>
            <a:fld id="{8655FD3C-A5AF-9542-90CD-51C51F6C3E1C}" type="slidenum">
              <a:rPr lang="en-US" smtClean="0"/>
              <a:t>19</a:t>
            </a:fld>
            <a:endParaRPr lang="en-US"/>
          </a:p>
        </p:txBody>
      </p:sp>
    </p:spTree>
    <p:extLst>
      <p:ext uri="{BB962C8B-B14F-4D97-AF65-F5344CB8AC3E}">
        <p14:creationId xmlns:p14="http://schemas.microsoft.com/office/powerpoint/2010/main" val="7312941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we</a:t>
            </a:r>
            <a:r>
              <a:rPr lang="en-US" baseline="0" dirty="0" smtClean="0"/>
              <a:t> think of Ethernet switches and routers, we tend to think of physical boxes residing either inside the core of a network or at the top of a rack of servers.</a:t>
            </a:r>
          </a:p>
          <a:p>
            <a:r>
              <a:rPr lang="en-US" b="1" baseline="0" dirty="0" smtClean="0"/>
              <a:t>[click]</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However, in today’s virtualized data centers like Microsoft Azure, Amazon EC2 and Rackspace, each hypervisor </a:t>
            </a:r>
            <a:r>
              <a:rPr lang="en-US" b="1" baseline="0" dirty="0" smtClean="0"/>
              <a:t>[click]</a:t>
            </a:r>
            <a:r>
              <a:rPr lang="en-US" baseline="0" dirty="0" smtClean="0"/>
              <a:t> contains a software switch (also called virtual switch), e.g., Open </a:t>
            </a:r>
            <a:r>
              <a:rPr lang="en-US" baseline="0" dirty="0" err="1" smtClean="0"/>
              <a:t>vSwitch</a:t>
            </a:r>
            <a:r>
              <a:rPr lang="en-US" baseline="0" dirty="0" smtClean="0"/>
              <a:t> (OVS), for routing traffic to and from virtual machines and the outside world.</a:t>
            </a:r>
          </a:p>
        </p:txBody>
      </p:sp>
      <p:sp>
        <p:nvSpPr>
          <p:cNvPr id="4" name="Slide Number Placeholder 3"/>
          <p:cNvSpPr>
            <a:spLocks noGrp="1"/>
          </p:cNvSpPr>
          <p:nvPr>
            <p:ph type="sldNum" sz="quarter" idx="10"/>
          </p:nvPr>
        </p:nvSpPr>
        <p:spPr/>
        <p:txBody>
          <a:bodyPr/>
          <a:lstStyle/>
          <a:p>
            <a:fld id="{8655FD3C-A5AF-9542-90CD-51C51F6C3E1C}" type="slidenum">
              <a:rPr lang="en-US" smtClean="0"/>
              <a:t>2</a:t>
            </a:fld>
            <a:endParaRPr lang="en-US"/>
          </a:p>
        </p:txBody>
      </p:sp>
    </p:spTree>
    <p:extLst>
      <p:ext uri="{BB962C8B-B14F-4D97-AF65-F5344CB8AC3E}">
        <p14:creationId xmlns:p14="http://schemas.microsoft.com/office/powerpoint/2010/main" val="11867355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[click]</a:t>
            </a:r>
            <a:r>
              <a:rPr lang="en-US" baseline="0" dirty="0" smtClean="0"/>
              <a:t> </a:t>
            </a:r>
            <a:r>
              <a:rPr lang="en-US" dirty="0" smtClean="0"/>
              <a:t>We evaluate two categories</a:t>
            </a:r>
            <a:r>
              <a:rPr lang="en-US" baseline="0" dirty="0" smtClean="0"/>
              <a:t> of complexity. The first one is the development complexity i.e., the amount of effort needed in building baseline packet processing logic for a software switch (or in other words building a switch from scratch). </a:t>
            </a:r>
          </a:p>
          <a:p>
            <a:r>
              <a:rPr lang="en-US" b="1" baseline="0" dirty="0" smtClean="0"/>
              <a:t>[click]</a:t>
            </a:r>
          </a:p>
          <a:p>
            <a:endParaRPr lang="en-US" baseline="0" dirty="0" smtClean="0"/>
          </a:p>
          <a:p>
            <a:r>
              <a:rPr lang="en-US" baseline="0" dirty="0" smtClean="0"/>
              <a:t>The second one is the change complexity i.e., the effort needed in making and maintaining a change in an existing switch.</a:t>
            </a:r>
            <a:endParaRPr lang="en-US" dirty="0"/>
          </a:p>
        </p:txBody>
      </p:sp>
      <p:sp>
        <p:nvSpPr>
          <p:cNvPr id="4" name="Slide Number Placeholder 3"/>
          <p:cNvSpPr>
            <a:spLocks noGrp="1"/>
          </p:cNvSpPr>
          <p:nvPr>
            <p:ph type="sldNum" sz="quarter" idx="10"/>
          </p:nvPr>
        </p:nvSpPr>
        <p:spPr/>
        <p:txBody>
          <a:bodyPr/>
          <a:lstStyle/>
          <a:p>
            <a:fld id="{8655FD3C-A5AF-9542-90CD-51C51F6C3E1C}" type="slidenum">
              <a:rPr lang="en-US" smtClean="0"/>
              <a:t>20</a:t>
            </a:fld>
            <a:endParaRPr lang="en-US"/>
          </a:p>
        </p:txBody>
      </p:sp>
    </p:spTree>
    <p:extLst>
      <p:ext uri="{BB962C8B-B14F-4D97-AF65-F5344CB8AC3E}">
        <p14:creationId xmlns:p14="http://schemas.microsoft.com/office/powerpoint/2010/main" val="18161486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I have</a:t>
            </a:r>
            <a:r>
              <a:rPr lang="en-US" baseline="0" dirty="0" smtClean="0"/>
              <a:t> mentioned earlier, </a:t>
            </a:r>
            <a:r>
              <a:rPr lang="en-US" b="1" baseline="0" dirty="0" smtClean="0"/>
              <a:t>[click]</a:t>
            </a:r>
            <a:r>
              <a:rPr lang="en-US" baseline="0" dirty="0" smtClean="0"/>
              <a:t> building a switch requires specifying the packet processing logic along with the underlying machinery.</a:t>
            </a:r>
            <a:endParaRPr lang="en-US" dirty="0"/>
          </a:p>
        </p:txBody>
      </p:sp>
      <p:sp>
        <p:nvSpPr>
          <p:cNvPr id="4" name="Slide Number Placeholder 3"/>
          <p:cNvSpPr>
            <a:spLocks noGrp="1"/>
          </p:cNvSpPr>
          <p:nvPr>
            <p:ph type="sldNum" sz="quarter" idx="10"/>
          </p:nvPr>
        </p:nvSpPr>
        <p:spPr/>
        <p:txBody>
          <a:bodyPr/>
          <a:lstStyle/>
          <a:p>
            <a:fld id="{8655FD3C-A5AF-9542-90CD-51C51F6C3E1C}" type="slidenum">
              <a:rPr lang="en-US" smtClean="0"/>
              <a:t>21</a:t>
            </a:fld>
            <a:endParaRPr lang="en-US"/>
          </a:p>
        </p:txBody>
      </p:sp>
    </p:spTree>
    <p:extLst>
      <p:ext uri="{BB962C8B-B14F-4D97-AF65-F5344CB8AC3E}">
        <p14:creationId xmlns:p14="http://schemas.microsoft.com/office/powerpoint/2010/main" val="13832205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example,</a:t>
            </a:r>
            <a:r>
              <a:rPr lang="en-US" baseline="0" dirty="0" smtClean="0"/>
              <a:t> in DPDK, this mean specifying the </a:t>
            </a:r>
            <a:r>
              <a:rPr lang="en-US" b="1" baseline="0" dirty="0" smtClean="0"/>
              <a:t>[click]</a:t>
            </a:r>
            <a:r>
              <a:rPr lang="en-US" baseline="0" dirty="0" smtClean="0"/>
              <a:t> header files and libraries containing DPDK-specific methods and interfaces. </a:t>
            </a:r>
            <a:r>
              <a:rPr lang="is-IS" baseline="0" dirty="0" smtClean="0"/>
              <a:t>…</a:t>
            </a:r>
          </a:p>
          <a:p>
            <a:endParaRPr lang="en-US" dirty="0" smtClean="0"/>
          </a:p>
          <a:p>
            <a:r>
              <a:rPr lang="en-US" b="1" dirty="0" smtClean="0"/>
              <a:t>[click]</a:t>
            </a:r>
            <a:r>
              <a:rPr lang="en-US" baseline="0" dirty="0" smtClean="0"/>
              <a:t> code for initializing the DPDK environment and allocating memory </a:t>
            </a:r>
            <a:r>
              <a:rPr lang="is-IS" baseline="0" dirty="0" smtClean="0"/>
              <a:t>…</a:t>
            </a:r>
          </a:p>
          <a:p>
            <a:endParaRPr lang="is-IS" baseline="0" dirty="0" smtClean="0"/>
          </a:p>
          <a:p>
            <a:r>
              <a:rPr lang="is-IS" b="1" baseline="0" dirty="0" smtClean="0"/>
              <a:t>[click] </a:t>
            </a:r>
            <a:r>
              <a:rPr lang="is-IS" b="0" baseline="0" dirty="0" smtClean="0"/>
              <a:t>code for initializing CPU cores ...</a:t>
            </a:r>
          </a:p>
          <a:p>
            <a:endParaRPr lang="is-IS" b="0" baseline="0" dirty="0" smtClean="0"/>
          </a:p>
          <a:p>
            <a:r>
              <a:rPr lang="is-IS" b="1" baseline="0" dirty="0" smtClean="0"/>
              <a:t>[click] </a:t>
            </a:r>
            <a:r>
              <a:rPr lang="is-IS" b="0" baseline="0" dirty="0" smtClean="0"/>
              <a:t>code for initializing queues and binding them with ports and cores ...</a:t>
            </a:r>
          </a:p>
          <a:p>
            <a:endParaRPr lang="is-IS" b="0" baseline="0" dirty="0" smtClean="0"/>
          </a:p>
          <a:p>
            <a:r>
              <a:rPr lang="is-IS" b="1" baseline="0" dirty="0" smtClean="0"/>
              <a:t>[click] </a:t>
            </a:r>
            <a:r>
              <a:rPr lang="is-IS" b="0" baseline="0" dirty="0" smtClean="0"/>
              <a:t>code for intializing ports.</a:t>
            </a:r>
          </a:p>
          <a:p>
            <a:endParaRPr lang="is-IS" b="0" baseline="0" dirty="0" smtClean="0"/>
          </a:p>
          <a:p>
            <a:r>
              <a:rPr lang="is-IS" b="1" baseline="0" dirty="0" smtClean="0"/>
              <a:t>[click] </a:t>
            </a:r>
            <a:r>
              <a:rPr lang="is-IS" b="0" baseline="0" dirty="0" smtClean="0"/>
              <a:t>After initialization, the next step is to write code for lanuning the packet processing loop.</a:t>
            </a:r>
          </a:p>
          <a:p>
            <a:endParaRPr lang="is-IS" b="0" baseline="0" dirty="0" smtClean="0"/>
          </a:p>
          <a:p>
            <a:r>
              <a:rPr lang="is-IS" b="1" baseline="0" dirty="0" smtClean="0"/>
              <a:t>[click] </a:t>
            </a:r>
            <a:r>
              <a:rPr lang="is-IS" b="0" baseline="0" dirty="0" smtClean="0"/>
              <a:t>Finally, after all this is done the programmer specifies the packet processing logic.</a:t>
            </a:r>
          </a:p>
        </p:txBody>
      </p:sp>
      <p:sp>
        <p:nvSpPr>
          <p:cNvPr id="4" name="Slide Number Placeholder 3"/>
          <p:cNvSpPr>
            <a:spLocks noGrp="1"/>
          </p:cNvSpPr>
          <p:nvPr>
            <p:ph type="sldNum" sz="quarter" idx="10"/>
          </p:nvPr>
        </p:nvSpPr>
        <p:spPr/>
        <p:txBody>
          <a:bodyPr/>
          <a:lstStyle/>
          <a:p>
            <a:fld id="{8655FD3C-A5AF-9542-90CD-51C51F6C3E1C}" type="slidenum">
              <a:rPr lang="en-US" smtClean="0"/>
              <a:t>22</a:t>
            </a:fld>
            <a:endParaRPr lang="en-US"/>
          </a:p>
        </p:txBody>
      </p:sp>
    </p:spTree>
    <p:extLst>
      <p:ext uri="{BB962C8B-B14F-4D97-AF65-F5344CB8AC3E}">
        <p14:creationId xmlns:p14="http://schemas.microsoft.com/office/powerpoint/2010/main" val="18384623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s-IS" b="0" baseline="0" dirty="0" smtClean="0"/>
              <a:t>However, as a protocl designer, we are only interested in specifying this.</a:t>
            </a:r>
            <a:endParaRPr lang="en-US" b="1" dirty="0" smtClean="0"/>
          </a:p>
          <a:p>
            <a:endParaRPr lang="en-US" dirty="0"/>
          </a:p>
        </p:txBody>
      </p:sp>
      <p:sp>
        <p:nvSpPr>
          <p:cNvPr id="4" name="Slide Number Placeholder 3"/>
          <p:cNvSpPr>
            <a:spLocks noGrp="1"/>
          </p:cNvSpPr>
          <p:nvPr>
            <p:ph type="sldNum" sz="quarter" idx="10"/>
          </p:nvPr>
        </p:nvSpPr>
        <p:spPr/>
        <p:txBody>
          <a:bodyPr/>
          <a:lstStyle/>
          <a:p>
            <a:fld id="{8655FD3C-A5AF-9542-90CD-51C51F6C3E1C}" type="slidenum">
              <a:rPr lang="en-US" smtClean="0"/>
              <a:t>23</a:t>
            </a:fld>
            <a:endParaRPr lang="en-US"/>
          </a:p>
        </p:txBody>
      </p:sp>
    </p:spTree>
    <p:extLst>
      <p:ext uri="{BB962C8B-B14F-4D97-AF65-F5344CB8AC3E}">
        <p14:creationId xmlns:p14="http://schemas.microsoft.com/office/powerpoint/2010/main" val="14762652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Also</a:t>
            </a:r>
            <a:r>
              <a:rPr lang="en-US" baseline="0" dirty="0" smtClean="0"/>
              <a:t> </a:t>
            </a:r>
            <a:r>
              <a:rPr lang="is-IS" baseline="0" dirty="0" smtClean="0"/>
              <a:t>…</a:t>
            </a:r>
            <a:endParaRPr lang="en-US" dirty="0"/>
          </a:p>
        </p:txBody>
      </p:sp>
      <p:sp>
        <p:nvSpPr>
          <p:cNvPr id="4" name="Slide Number Placeholder 3"/>
          <p:cNvSpPr>
            <a:spLocks noGrp="1"/>
          </p:cNvSpPr>
          <p:nvPr>
            <p:ph type="sldNum" sz="quarter" idx="10"/>
          </p:nvPr>
        </p:nvSpPr>
        <p:spPr/>
        <p:txBody>
          <a:bodyPr/>
          <a:lstStyle/>
          <a:p>
            <a:fld id="{8655FD3C-A5AF-9542-90CD-51C51F6C3E1C}" type="slidenum">
              <a:rPr lang="en-US" smtClean="0"/>
              <a:t>24</a:t>
            </a:fld>
            <a:endParaRPr lang="en-US"/>
          </a:p>
        </p:txBody>
      </p:sp>
    </p:spTree>
    <p:extLst>
      <p:ext uri="{BB962C8B-B14F-4D97-AF65-F5344CB8AC3E}">
        <p14:creationId xmlns:p14="http://schemas.microsoft.com/office/powerpoint/2010/main" val="10054997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OVS, the match-action pipeline is specified in the user-space (i.e., slow path) and kernel-space (i.e., fast path) implements a cache for fast packet processing. A </a:t>
            </a:r>
            <a:r>
              <a:rPr lang="en-US" baseline="0" dirty="0" err="1" smtClean="0"/>
              <a:t>programmerwe</a:t>
            </a:r>
            <a:r>
              <a:rPr lang="en-US" baseline="0" dirty="0" smtClean="0"/>
              <a:t> will have to write code for both the match-action pipeline, as well as, the cache in OVS. Along with that, we will have to write code for different command-line utilities for adding/removing flows, and querying flows and stats. We will also have to write code for the interface between the controller and switch e.g., </a:t>
            </a:r>
            <a:r>
              <a:rPr lang="en-US" baseline="0" dirty="0" err="1" smtClean="0"/>
              <a:t>OpenFlow</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8655FD3C-A5AF-9542-90CD-51C51F6C3E1C}" type="slidenum">
              <a:rPr lang="en-US" smtClean="0"/>
              <a:t>25</a:t>
            </a:fld>
            <a:endParaRPr lang="en-US"/>
          </a:p>
        </p:txBody>
      </p:sp>
    </p:spTree>
    <p:extLst>
      <p:ext uri="{BB962C8B-B14F-4D97-AF65-F5344CB8AC3E}">
        <p14:creationId xmlns:p14="http://schemas.microsoft.com/office/powerpoint/2010/main" val="6052872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Instead</a:t>
            </a:r>
            <a:r>
              <a:rPr lang="en-US" baseline="0" dirty="0" smtClean="0"/>
              <a:t> of this bottom-up approach </a:t>
            </a:r>
            <a:r>
              <a:rPr lang="en-US" dirty="0" smtClean="0"/>
              <a:t>in P4, we follow</a:t>
            </a:r>
            <a:r>
              <a:rPr lang="en-US" baseline="0" dirty="0" smtClean="0"/>
              <a:t> a top-down approach,</a:t>
            </a:r>
            <a:r>
              <a:rPr lang="en-US" dirty="0" smtClean="0"/>
              <a:t> we only write code needed t</a:t>
            </a:r>
            <a:r>
              <a:rPr lang="en-US" baseline="0" dirty="0" smtClean="0"/>
              <a:t>o specify how a</a:t>
            </a:r>
            <a:r>
              <a:rPr lang="en-US" dirty="0" smtClean="0"/>
              <a:t> packet should be processed e.g.,</a:t>
            </a:r>
            <a:r>
              <a:rPr lang="en-US" baseline="0" dirty="0" smtClean="0"/>
              <a:t> </a:t>
            </a:r>
          </a:p>
          <a:p>
            <a:endParaRPr lang="en-US" baseline="0" dirty="0" smtClean="0"/>
          </a:p>
          <a:p>
            <a:r>
              <a:rPr lang="en-US" b="1" baseline="0" dirty="0" smtClean="0"/>
              <a:t>[click]</a:t>
            </a:r>
            <a:r>
              <a:rPr lang="en-US" baseline="0" dirty="0" smtClean="0"/>
              <a:t> packet and metadata headers, </a:t>
            </a:r>
          </a:p>
          <a:p>
            <a:r>
              <a:rPr lang="en-US" b="1" baseline="0" dirty="0" smtClean="0"/>
              <a:t>[click]</a:t>
            </a:r>
            <a:r>
              <a:rPr lang="en-US" baseline="0" dirty="0" smtClean="0"/>
              <a:t> parser, </a:t>
            </a:r>
          </a:p>
          <a:p>
            <a:r>
              <a:rPr lang="en-US" b="1" baseline="0" dirty="0" smtClean="0"/>
              <a:t>[click]</a:t>
            </a:r>
            <a:r>
              <a:rPr lang="en-US" baseline="0" dirty="0" smtClean="0"/>
              <a:t> match-action tables and </a:t>
            </a:r>
          </a:p>
          <a:p>
            <a:r>
              <a:rPr lang="en-US" b="1" baseline="0" dirty="0" smtClean="0"/>
              <a:t>[click]</a:t>
            </a:r>
            <a:r>
              <a:rPr lang="en-US" baseline="0" dirty="0" smtClean="0"/>
              <a:t> control flow.</a:t>
            </a:r>
          </a:p>
          <a:p>
            <a:r>
              <a:rPr lang="en-US" b="1" baseline="0" dirty="0" smtClean="0"/>
              <a:t>[click]</a:t>
            </a:r>
          </a:p>
          <a:p>
            <a:endParaRPr lang="en-US" baseline="0" dirty="0" smtClean="0"/>
          </a:p>
          <a:p>
            <a:r>
              <a:rPr lang="en-US" baseline="0" dirty="0" smtClean="0"/>
              <a:t>Finally, PISCES compiles the P4 program to OVS.</a:t>
            </a:r>
            <a:endParaRPr lang="en-US" dirty="0"/>
          </a:p>
        </p:txBody>
      </p:sp>
      <p:sp>
        <p:nvSpPr>
          <p:cNvPr id="4" name="Slide Number Placeholder 3"/>
          <p:cNvSpPr>
            <a:spLocks noGrp="1"/>
          </p:cNvSpPr>
          <p:nvPr>
            <p:ph type="sldNum" sz="quarter" idx="10"/>
          </p:nvPr>
        </p:nvSpPr>
        <p:spPr/>
        <p:txBody>
          <a:bodyPr/>
          <a:lstStyle/>
          <a:p>
            <a:fld id="{8655FD3C-A5AF-9542-90CD-51C51F6C3E1C}" type="slidenum">
              <a:rPr lang="en-US" smtClean="0"/>
              <a:t>26</a:t>
            </a:fld>
            <a:endParaRPr lang="en-US"/>
          </a:p>
        </p:txBody>
      </p:sp>
    </p:spTree>
    <p:extLst>
      <p:ext uri="{BB962C8B-B14F-4D97-AF65-F5344CB8AC3E}">
        <p14:creationId xmlns:p14="http://schemas.microsoft.com/office/powerpoint/2010/main" val="17227782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rPr>
              <a:t>First, we measure the development complexity</a:t>
            </a:r>
            <a:r>
              <a:rPr lang="en-US" sz="1200" b="0" i="0" u="none" strike="noStrike" kern="1200" baseline="0" dirty="0" smtClean="0">
                <a:solidFill>
                  <a:schemeClr val="tx1"/>
                </a:solidFill>
                <a:effectLst/>
                <a:latin typeface="+mn-lt"/>
                <a:ea typeface="+mn-ea"/>
                <a:cs typeface="+mn-cs"/>
              </a:rPr>
              <a:t>.</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rPr>
              <a:t>We compare the native OVS with the equivalent baseline functionality implemented in PISCES.</a:t>
            </a:r>
            <a:r>
              <a:rPr lang="en-US" sz="1200" b="0" i="0" u="none" strike="noStrike" kern="1200" baseline="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rPr>
              <a:t>We use three metrics: lines of code, method count, and average method size. </a:t>
            </a:r>
            <a:r>
              <a:rPr lang="en-US" sz="1200" b="0" i="0" u="none" strike="noStrike" kern="1200" baseline="0" dirty="0" smtClean="0">
                <a:solidFill>
                  <a:schemeClr val="tx1"/>
                </a:solidFill>
                <a:effectLst/>
                <a:latin typeface="+mn-lt"/>
                <a:ea typeface="+mn-ea"/>
                <a:cs typeface="+mn-cs"/>
              </a:rPr>
              <a:t>Note that these measurements only consider the set of code that is responsible for match, parse and action.</a:t>
            </a:r>
            <a:endParaRPr lang="en-US" sz="1200" kern="1200" baseline="0" dirty="0" smtClean="0">
              <a:solidFill>
                <a:schemeClr val="tx1"/>
              </a:solidFill>
              <a:effectLst/>
              <a:latin typeface="+mn-lt"/>
              <a:ea typeface="+mn-ea"/>
              <a:cs typeface="+mn-cs"/>
            </a:endParaRPr>
          </a:p>
          <a:p>
            <a:endParaRPr lang="en-US" dirty="0">
              <a:effectLst/>
            </a:endParaRPr>
          </a:p>
        </p:txBody>
      </p:sp>
      <p:sp>
        <p:nvSpPr>
          <p:cNvPr id="4" name="Slide Number Placeholder 3"/>
          <p:cNvSpPr>
            <a:spLocks noGrp="1"/>
          </p:cNvSpPr>
          <p:nvPr>
            <p:ph type="sldNum" sz="quarter" idx="10"/>
          </p:nvPr>
        </p:nvSpPr>
        <p:spPr/>
        <p:txBody>
          <a:bodyPr/>
          <a:lstStyle/>
          <a:p>
            <a:fld id="{8655FD3C-A5AF-9542-90CD-51C51F6C3E1C}" type="slidenum">
              <a:rPr lang="en-US" smtClean="0"/>
              <a:t>27</a:t>
            </a:fld>
            <a:endParaRPr lang="en-US"/>
          </a:p>
        </p:txBody>
      </p:sp>
    </p:spTree>
    <p:extLst>
      <p:ext uri="{BB962C8B-B14F-4D97-AF65-F5344CB8AC3E}">
        <p14:creationId xmlns:p14="http://schemas.microsoft.com/office/powerpoint/2010/main" val="3494758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We see that PISCES reduces the lines of code by about factor of 40</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and the average method size by about a factor of 20. </a:t>
            </a:r>
          </a:p>
        </p:txBody>
      </p:sp>
      <p:sp>
        <p:nvSpPr>
          <p:cNvPr id="4" name="Slide Number Placeholder 3"/>
          <p:cNvSpPr>
            <a:spLocks noGrp="1"/>
          </p:cNvSpPr>
          <p:nvPr>
            <p:ph type="sldNum" sz="quarter" idx="10"/>
          </p:nvPr>
        </p:nvSpPr>
        <p:spPr/>
        <p:txBody>
          <a:bodyPr/>
          <a:lstStyle/>
          <a:p>
            <a:fld id="{8655FD3C-A5AF-9542-90CD-51C51F6C3E1C}" type="slidenum">
              <a:rPr lang="en-US" smtClean="0"/>
              <a:t>28</a:t>
            </a:fld>
            <a:endParaRPr lang="en-US"/>
          </a:p>
        </p:txBody>
      </p:sp>
    </p:spTree>
    <p:extLst>
      <p:ext uri="{BB962C8B-B14F-4D97-AF65-F5344CB8AC3E}">
        <p14:creationId xmlns:p14="http://schemas.microsoft.com/office/powerpoint/2010/main" val="12232583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and the average method size by about a factor of 20.</a:t>
            </a:r>
          </a:p>
          <a:p>
            <a:endParaRPr lang="en-US" dirty="0"/>
          </a:p>
        </p:txBody>
      </p:sp>
      <p:sp>
        <p:nvSpPr>
          <p:cNvPr id="4" name="Slide Number Placeholder 3"/>
          <p:cNvSpPr>
            <a:spLocks noGrp="1"/>
          </p:cNvSpPr>
          <p:nvPr>
            <p:ph type="sldNum" sz="quarter" idx="10"/>
          </p:nvPr>
        </p:nvSpPr>
        <p:spPr/>
        <p:txBody>
          <a:bodyPr/>
          <a:lstStyle/>
          <a:p>
            <a:fld id="{8655FD3C-A5AF-9542-90CD-51C51F6C3E1C}" type="slidenum">
              <a:rPr lang="en-US" smtClean="0"/>
              <a:t>29</a:t>
            </a:fld>
            <a:endParaRPr lang="en-US"/>
          </a:p>
        </p:txBody>
      </p:sp>
    </p:spTree>
    <p:extLst>
      <p:ext uri="{BB962C8B-B14F-4D97-AF65-F5344CB8AC3E}">
        <p14:creationId xmlns:p14="http://schemas.microsoft.com/office/powerpoint/2010/main" val="13218165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Because these switches are written in software they can be upgraded more easily than hardware switches.</a:t>
            </a:r>
          </a:p>
          <a:p>
            <a:endParaRPr lang="en-US" baseline="0" dirty="0" smtClean="0"/>
          </a:p>
        </p:txBody>
      </p:sp>
      <p:sp>
        <p:nvSpPr>
          <p:cNvPr id="4" name="Slide Number Placeholder 3"/>
          <p:cNvSpPr>
            <a:spLocks noGrp="1"/>
          </p:cNvSpPr>
          <p:nvPr>
            <p:ph type="sldNum" sz="quarter" idx="10"/>
          </p:nvPr>
        </p:nvSpPr>
        <p:spPr/>
        <p:txBody>
          <a:bodyPr/>
          <a:lstStyle/>
          <a:p>
            <a:fld id="{8655FD3C-A5AF-9542-90CD-51C51F6C3E1C}" type="slidenum">
              <a:rPr lang="en-US" smtClean="0"/>
              <a:t>3</a:t>
            </a:fld>
            <a:endParaRPr lang="en-US"/>
          </a:p>
        </p:txBody>
      </p:sp>
    </p:spTree>
    <p:extLst>
      <p:ext uri="{BB962C8B-B14F-4D97-AF65-F5344CB8AC3E}">
        <p14:creationId xmlns:p14="http://schemas.microsoft.com/office/powerpoint/2010/main" val="684366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Second, we evaluate the change complexity. </a:t>
            </a:r>
          </a:p>
          <a:p>
            <a:r>
              <a:rPr lang="en-US" sz="1200" b="0" i="0" u="none" strike="noStrike" kern="1200" dirty="0" smtClean="0">
                <a:solidFill>
                  <a:schemeClr val="tx1"/>
                </a:solidFill>
                <a:effectLst/>
                <a:latin typeface="+mn-lt"/>
                <a:ea typeface="+mn-ea"/>
                <a:cs typeface="+mn-cs"/>
              </a:rPr>
              <a:t>We compare the effort required in adding support for a new header field in a protocol that is otherwise already supported in OVS and in PISCES.</a:t>
            </a:r>
          </a:p>
          <a:p>
            <a:endParaRPr lang="en-US" dirty="0" smtClean="0">
              <a:effectLst/>
            </a:endParaRPr>
          </a:p>
          <a:p>
            <a:r>
              <a:rPr lang="en-US" sz="1200" b="0" i="0" u="none" strike="noStrike" kern="1200" dirty="0" smtClean="0">
                <a:solidFill>
                  <a:schemeClr val="tx1"/>
                </a:solidFill>
                <a:effectLst/>
                <a:latin typeface="+mn-lt"/>
                <a:ea typeface="+mn-ea"/>
                <a:cs typeface="+mn-cs"/>
              </a:rPr>
              <a:t>We add support for three fields (</a:t>
            </a:r>
            <a:r>
              <a:rPr lang="is-IS" sz="1200" b="0" i="0" u="none" strike="noStrike" kern="1200" dirty="0" smtClean="0">
                <a:solidFill>
                  <a:schemeClr val="tx1"/>
                </a:solidFill>
                <a:effectLst/>
                <a:latin typeface="+mn-lt"/>
                <a:ea typeface="+mn-ea"/>
                <a:cs typeface="+mn-cs"/>
              </a:rPr>
              <a:t>…)</a:t>
            </a:r>
            <a:r>
              <a:rPr lang="en-US" sz="1200" b="0" i="0" u="none" strike="noStrike" kern="1200" dirty="0" smtClean="0">
                <a:solidFill>
                  <a:schemeClr val="tx1"/>
                </a:solidFill>
                <a:effectLst/>
                <a:latin typeface="+mn-lt"/>
                <a:ea typeface="+mn-ea"/>
                <a:cs typeface="+mn-cs"/>
              </a:rPr>
              <a:t> and measure how many lines and files needs to be changed in adding those fields.</a:t>
            </a:r>
          </a:p>
          <a:p>
            <a:endParaRPr lang="en-US" dirty="0"/>
          </a:p>
        </p:txBody>
      </p:sp>
      <p:sp>
        <p:nvSpPr>
          <p:cNvPr id="4" name="Slide Number Placeholder 3"/>
          <p:cNvSpPr>
            <a:spLocks noGrp="1"/>
          </p:cNvSpPr>
          <p:nvPr>
            <p:ph type="sldNum" sz="quarter" idx="10"/>
          </p:nvPr>
        </p:nvSpPr>
        <p:spPr/>
        <p:txBody>
          <a:bodyPr/>
          <a:lstStyle/>
          <a:p>
            <a:fld id="{8655FD3C-A5AF-9542-90CD-51C51F6C3E1C}" type="slidenum">
              <a:rPr lang="en-US" smtClean="0"/>
              <a:t>30</a:t>
            </a:fld>
            <a:endParaRPr lang="en-US"/>
          </a:p>
        </p:txBody>
      </p:sp>
    </p:spTree>
    <p:extLst>
      <p:ext uri="{BB962C8B-B14F-4D97-AF65-F5344CB8AC3E}">
        <p14:creationId xmlns:p14="http://schemas.microsoft.com/office/powerpoint/2010/main" val="19871042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rPr>
              <a:t>We see that modifying just a few lines of code in a single P4 file in PISCES is sufficient to support a new field, whereas in OVS, the corresponding change often requires hundreds of lines of changes over tens of files.</a:t>
            </a:r>
          </a:p>
          <a:p>
            <a:endParaRPr lang="en-US" dirty="0"/>
          </a:p>
        </p:txBody>
      </p:sp>
      <p:sp>
        <p:nvSpPr>
          <p:cNvPr id="4" name="Slide Number Placeholder 3"/>
          <p:cNvSpPr>
            <a:spLocks noGrp="1"/>
          </p:cNvSpPr>
          <p:nvPr>
            <p:ph type="sldNum" sz="quarter" idx="10"/>
          </p:nvPr>
        </p:nvSpPr>
        <p:spPr/>
        <p:txBody>
          <a:bodyPr/>
          <a:lstStyle/>
          <a:p>
            <a:fld id="{8655FD3C-A5AF-9542-90CD-51C51F6C3E1C}" type="slidenum">
              <a:rPr lang="en-US" smtClean="0"/>
              <a:t>31</a:t>
            </a:fld>
            <a:endParaRPr lang="en-US"/>
          </a:p>
        </p:txBody>
      </p:sp>
    </p:spTree>
    <p:extLst>
      <p:ext uri="{BB962C8B-B14F-4D97-AF65-F5344CB8AC3E}">
        <p14:creationId xmlns:p14="http://schemas.microsoft.com/office/powerpoint/2010/main" val="10829433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rPr>
              <a:t>So, does</a:t>
            </a:r>
            <a:r>
              <a:rPr lang="en-US" sz="1200" b="0" i="0" u="none" strike="noStrike" kern="1200" baseline="0" dirty="0" smtClean="0">
                <a:solidFill>
                  <a:schemeClr val="tx1"/>
                </a:solidFill>
                <a:effectLst/>
                <a:latin typeface="+mn-lt"/>
                <a:ea typeface="+mn-ea"/>
                <a:cs typeface="+mn-cs"/>
              </a:rPr>
              <a:t> PISCES reduce complexity. </a:t>
            </a:r>
            <a:r>
              <a:rPr lang="en-US" sz="1200" b="1" i="0" u="none" strike="noStrike" kern="1200" baseline="0" dirty="0" smtClean="0">
                <a:solidFill>
                  <a:schemeClr val="tx1"/>
                </a:solidFill>
                <a:effectLst/>
                <a:latin typeface="+mn-lt"/>
                <a:ea typeface="+mn-ea"/>
                <a:cs typeface="+mn-cs"/>
              </a:rPr>
              <a:t>[click]</a:t>
            </a:r>
            <a:r>
              <a:rPr lang="en-US" sz="1200" b="0" i="0" u="none" strike="noStrike" kern="1200" baseline="0" dirty="0" smtClean="0">
                <a:solidFill>
                  <a:schemeClr val="tx1"/>
                </a:solidFill>
                <a:effectLst/>
                <a:latin typeface="+mn-lt"/>
                <a:ea typeface="+mn-ea"/>
                <a:cs typeface="+mn-cs"/>
              </a:rPr>
              <a:t> Yes, it does.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baseline="0" dirty="0" smtClean="0">
                <a:solidFill>
                  <a:schemeClr val="tx1"/>
                </a:solidFill>
                <a:effectLst/>
                <a:latin typeface="+mn-lt"/>
                <a:ea typeface="+mn-ea"/>
                <a:cs typeface="+mn-cs"/>
              </a:rPr>
              <a:t>[click]</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rPr>
              <a:t>The resulting code simplicity should make it easier for protocol</a:t>
            </a:r>
            <a:r>
              <a:rPr lang="en-US" sz="1200" b="0" i="0" u="none" strike="noStrike" kern="1200" baseline="0" dirty="0" smtClean="0">
                <a:solidFill>
                  <a:schemeClr val="tx1"/>
                </a:solidFill>
                <a:effectLst/>
                <a:latin typeface="+mn-lt"/>
                <a:ea typeface="+mn-ea"/>
                <a:cs typeface="+mn-cs"/>
              </a:rPr>
              <a:t> designers</a:t>
            </a:r>
            <a:r>
              <a:rPr lang="en-US" sz="1200" b="0" i="0" u="none" strike="noStrike" kern="1200" dirty="0" smtClean="0">
                <a:solidFill>
                  <a:schemeClr val="tx1"/>
                </a:solidFill>
                <a:effectLst/>
                <a:latin typeface="+mn-lt"/>
                <a:ea typeface="+mn-ea"/>
                <a:cs typeface="+mn-cs"/>
              </a:rPr>
              <a:t> to implement, deploy, and maintain custom software switches.</a:t>
            </a:r>
            <a:endParaRPr lang="en-US" dirty="0" smtClean="0">
              <a:effectLst/>
            </a:endParaRPr>
          </a:p>
        </p:txBody>
      </p:sp>
      <p:sp>
        <p:nvSpPr>
          <p:cNvPr id="4" name="Slide Number Placeholder 3"/>
          <p:cNvSpPr>
            <a:spLocks noGrp="1"/>
          </p:cNvSpPr>
          <p:nvPr>
            <p:ph type="sldNum" sz="quarter" idx="10"/>
          </p:nvPr>
        </p:nvSpPr>
        <p:spPr/>
        <p:txBody>
          <a:bodyPr/>
          <a:lstStyle/>
          <a:p>
            <a:fld id="{8655FD3C-A5AF-9542-90CD-51C51F6C3E1C}" type="slidenum">
              <a:rPr lang="en-US" smtClean="0"/>
              <a:t>32</a:t>
            </a:fld>
            <a:endParaRPr lang="en-US"/>
          </a:p>
        </p:txBody>
      </p:sp>
    </p:spTree>
    <p:extLst>
      <p:ext uri="{BB962C8B-B14F-4D97-AF65-F5344CB8AC3E}">
        <p14:creationId xmlns:p14="http://schemas.microsoft.com/office/powerpoint/2010/main" val="55353999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effectLst/>
                <a:latin typeface="+mn-lt"/>
                <a:ea typeface="+mn-ea"/>
                <a:cs typeface="+mn-cs"/>
              </a:rPr>
              <a:t>Our second goal is performance optimizations.</a:t>
            </a:r>
          </a:p>
        </p:txBody>
      </p:sp>
      <p:sp>
        <p:nvSpPr>
          <p:cNvPr id="4" name="Slide Number Placeholder 3"/>
          <p:cNvSpPr>
            <a:spLocks noGrp="1"/>
          </p:cNvSpPr>
          <p:nvPr>
            <p:ph type="sldNum" sz="quarter" idx="10"/>
          </p:nvPr>
        </p:nvSpPr>
        <p:spPr/>
        <p:txBody>
          <a:bodyPr/>
          <a:lstStyle/>
          <a:p>
            <a:fld id="{8655FD3C-A5AF-9542-90CD-51C51F6C3E1C}" type="slidenum">
              <a:rPr lang="en-US" smtClean="0"/>
              <a:t>33</a:t>
            </a:fld>
            <a:endParaRPr lang="en-US"/>
          </a:p>
        </p:txBody>
      </p:sp>
    </p:spTree>
    <p:extLst>
      <p:ext uri="{BB962C8B-B14F-4D97-AF65-F5344CB8AC3E}">
        <p14:creationId xmlns:p14="http://schemas.microsoft.com/office/powerpoint/2010/main" val="88901185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effectLst/>
              </a:rPr>
              <a:t>I will first talk about </a:t>
            </a:r>
            <a:r>
              <a:rPr lang="en-US" b="1" baseline="0" dirty="0" smtClean="0">
                <a:effectLst/>
              </a:rPr>
              <a:t>[click]</a:t>
            </a:r>
            <a:r>
              <a:rPr lang="en-US" baseline="0" dirty="0" smtClean="0">
                <a:effectLst/>
              </a:rPr>
              <a:t> the forwarding model that both P4 and OVS support, </a:t>
            </a:r>
            <a:r>
              <a:rPr lang="en-US" b="1" baseline="0" dirty="0" smtClean="0">
                <a:effectLst/>
              </a:rPr>
              <a:t>[click]</a:t>
            </a:r>
            <a:r>
              <a:rPr lang="en-US" baseline="0" dirty="0" smtClean="0">
                <a:effectLst/>
              </a:rPr>
              <a:t> then I will show how a naïve mapping from P4 to OVS can lead to performance overhead.</a:t>
            </a:r>
          </a:p>
          <a:p>
            <a:r>
              <a:rPr lang="en-US" b="1" baseline="0" dirty="0" smtClean="0">
                <a:effectLst/>
              </a:rPr>
              <a:t>[click]</a:t>
            </a:r>
            <a:endParaRPr lang="en-US" baseline="0" dirty="0" smtClean="0">
              <a:effectLst/>
            </a:endParaRPr>
          </a:p>
          <a:p>
            <a:endParaRPr lang="en-US" baseline="0" dirty="0" smtClean="0">
              <a:effectLst/>
            </a:endParaRPr>
          </a:p>
          <a:p>
            <a:r>
              <a:rPr lang="en-US" baseline="0" dirty="0" smtClean="0">
                <a:effectLst/>
              </a:rPr>
              <a:t>And, finally I will discuss different optimizations that we have implemented to reduce this performance overhead.</a:t>
            </a: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8655FD3C-A5AF-9542-90CD-51C51F6C3E1C}" type="slidenum">
              <a:rPr lang="en-US" smtClean="0"/>
              <a:t>34</a:t>
            </a:fld>
            <a:endParaRPr lang="en-US"/>
          </a:p>
        </p:txBody>
      </p:sp>
    </p:spTree>
    <p:extLst>
      <p:ext uri="{BB962C8B-B14F-4D97-AF65-F5344CB8AC3E}">
        <p14:creationId xmlns:p14="http://schemas.microsoft.com/office/powerpoint/2010/main" val="177554411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rPr>
              <a:t>I</a:t>
            </a:r>
            <a:r>
              <a:rPr lang="en-US" sz="1200" b="0" i="0" u="none" strike="noStrike" kern="1200" baseline="0" dirty="0" smtClean="0">
                <a:solidFill>
                  <a:schemeClr val="tx1"/>
                </a:solidFill>
                <a:effectLst/>
                <a:latin typeface="+mn-lt"/>
                <a:ea typeface="+mn-ea"/>
                <a:cs typeface="+mn-cs"/>
              </a:rPr>
              <a:t>n</a:t>
            </a:r>
            <a:r>
              <a:rPr lang="en-US" sz="1200" b="0" i="0" u="none" strike="noStrike" kern="1200" dirty="0" smtClean="0">
                <a:solidFill>
                  <a:schemeClr val="tx1"/>
                </a:solidFill>
                <a:effectLst/>
                <a:latin typeface="+mn-lt"/>
                <a:ea typeface="+mn-ea"/>
                <a:cs typeface="+mn-cs"/>
              </a:rPr>
              <a:t> P4 packet forwarding model, </a:t>
            </a:r>
            <a:r>
              <a:rPr lang="en-US" sz="1200" b="1" i="0" u="none" strike="noStrike" kern="1200" dirty="0" smtClean="0">
                <a:solidFill>
                  <a:schemeClr val="tx1"/>
                </a:solidFill>
                <a:effectLst/>
                <a:latin typeface="+mn-lt"/>
                <a:ea typeface="+mn-ea"/>
                <a:cs typeface="+mn-cs"/>
              </a:rPr>
              <a:t>[click]</a:t>
            </a:r>
            <a:r>
              <a:rPr lang="en-US" sz="1200" b="0" i="0" u="none" strike="noStrike" kern="1200" baseline="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rPr>
              <a:t>a packet parser </a:t>
            </a:r>
            <a:r>
              <a:rPr lang="en-US" sz="1200" b="1" i="0" u="none" strike="noStrike" kern="1200" dirty="0" smtClean="0">
                <a:solidFill>
                  <a:schemeClr val="tx1"/>
                </a:solidFill>
                <a:effectLst/>
                <a:latin typeface="+mn-lt"/>
                <a:ea typeface="+mn-ea"/>
                <a:cs typeface="+mn-cs"/>
              </a:rPr>
              <a:t>[click]</a:t>
            </a:r>
            <a:r>
              <a:rPr lang="en-US" sz="1200" b="0" i="0" u="none" strike="noStrike" kern="1200" dirty="0" smtClean="0">
                <a:solidFill>
                  <a:schemeClr val="tx1"/>
                </a:solidFill>
                <a:effectLst/>
                <a:latin typeface="+mn-lt"/>
                <a:ea typeface="+mn-ea"/>
                <a:cs typeface="+mn-cs"/>
              </a:rPr>
              <a:t> identifies</a:t>
            </a:r>
            <a:r>
              <a:rPr lang="en-US" sz="1200" b="0" i="0" u="none" strike="noStrike" kern="1200" baseline="0" dirty="0" smtClean="0">
                <a:solidFill>
                  <a:schemeClr val="tx1"/>
                </a:solidFill>
                <a:effectLst/>
                <a:latin typeface="+mn-lt"/>
                <a:ea typeface="+mn-ea"/>
                <a:cs typeface="+mn-cs"/>
              </a:rPr>
              <a:t> the </a:t>
            </a:r>
            <a:r>
              <a:rPr lang="en-US" sz="1200" b="0" i="0" u="none" strike="noStrike" kern="1200" dirty="0" smtClean="0">
                <a:solidFill>
                  <a:schemeClr val="tx1"/>
                </a:solidFill>
                <a:effectLst/>
                <a:latin typeface="+mn-lt"/>
                <a:ea typeface="+mn-ea"/>
                <a:cs typeface="+mn-cs"/>
              </a:rPr>
              <a:t>headers </a:t>
            </a:r>
            <a:r>
              <a:rPr lang="en-US" sz="1200" b="0" i="0" u="none" strike="noStrike" kern="1200" baseline="0" dirty="0" smtClean="0">
                <a:solidFill>
                  <a:schemeClr val="tx1"/>
                </a:solidFill>
                <a:effectLst/>
                <a:latin typeface="+mn-lt"/>
                <a:ea typeface="+mn-ea"/>
                <a:cs typeface="+mn-cs"/>
              </a:rPr>
              <a:t>and </a:t>
            </a:r>
            <a:r>
              <a:rPr lang="en-US" sz="1200" b="1" i="0" u="none" strike="noStrike" kern="1200" dirty="0" smtClean="0">
                <a:solidFill>
                  <a:schemeClr val="tx1"/>
                </a:solidFill>
                <a:effectLst/>
                <a:latin typeface="+mn-lt"/>
                <a:ea typeface="+mn-ea"/>
                <a:cs typeface="+mn-cs"/>
              </a:rPr>
              <a:t>[click]</a:t>
            </a:r>
            <a:r>
              <a:rPr lang="en-US" sz="1200" b="0" i="0" u="none" strike="noStrike" kern="1200" baseline="0" dirty="0" smtClean="0">
                <a:solidFill>
                  <a:schemeClr val="tx1"/>
                </a:solidFill>
                <a:effectLst/>
                <a:latin typeface="+mn-lt"/>
                <a:ea typeface="+mn-ea"/>
                <a:cs typeface="+mn-cs"/>
              </a:rPr>
              <a:t> extracts them as packet header fields (i.e., essentially a copy of the content of the packets). </a:t>
            </a:r>
            <a:r>
              <a:rPr lang="en-US" sz="1200" b="1" i="0" u="none" strike="noStrike" kern="1200" dirty="0" smtClean="0">
                <a:solidFill>
                  <a:schemeClr val="tx1"/>
                </a:solidFill>
                <a:effectLst/>
                <a:latin typeface="+mn-lt"/>
                <a:ea typeface="+mn-ea"/>
                <a:cs typeface="+mn-cs"/>
              </a:rPr>
              <a:t>[click] </a:t>
            </a:r>
            <a:r>
              <a:rPr lang="en-US" sz="1200" b="0" i="0" u="none" strike="noStrike" kern="1200" dirty="0" smtClean="0">
                <a:solidFill>
                  <a:schemeClr val="tx1"/>
                </a:solidFill>
                <a:effectLst/>
                <a:latin typeface="+mn-lt"/>
                <a:ea typeface="+mn-ea"/>
                <a:cs typeface="+mn-cs"/>
              </a:rPr>
              <a:t>The checksum</a:t>
            </a:r>
            <a:r>
              <a:rPr lang="en-US" sz="1200" b="0" i="0" u="none" strike="noStrike" kern="1200" baseline="0" dirty="0" smtClean="0">
                <a:solidFill>
                  <a:schemeClr val="tx1"/>
                </a:solidFill>
                <a:effectLst/>
                <a:latin typeface="+mn-lt"/>
                <a:ea typeface="+mn-ea"/>
                <a:cs typeface="+mn-cs"/>
              </a:rPr>
              <a:t> verify block then </a:t>
            </a:r>
            <a:r>
              <a:rPr lang="en-US" sz="1200" b="1" i="0" u="none" strike="noStrike" kern="1200" baseline="0" dirty="0" smtClean="0">
                <a:solidFill>
                  <a:schemeClr val="tx1"/>
                </a:solidFill>
                <a:effectLst/>
                <a:latin typeface="+mn-lt"/>
                <a:ea typeface="+mn-ea"/>
                <a:cs typeface="+mn-cs"/>
              </a:rPr>
              <a:t>[click] </a:t>
            </a:r>
            <a:r>
              <a:rPr lang="en-US" sz="1200" b="0" i="0" u="none" strike="noStrike" kern="1200" baseline="0" dirty="0" smtClean="0">
                <a:solidFill>
                  <a:schemeClr val="tx1"/>
                </a:solidFill>
                <a:effectLst/>
                <a:latin typeface="+mn-lt"/>
                <a:ea typeface="+mn-ea"/>
                <a:cs typeface="+mn-cs"/>
              </a:rPr>
              <a:t>verifies the checksum based on the header fields specified in the P4 program. </a:t>
            </a:r>
            <a:r>
              <a:rPr lang="en-US" sz="1200" b="1" i="0" u="none" strike="noStrike" kern="1200" baseline="0" dirty="0" smtClean="0">
                <a:solidFill>
                  <a:schemeClr val="tx1"/>
                </a:solidFill>
                <a:effectLst/>
                <a:latin typeface="+mn-lt"/>
                <a:ea typeface="+mn-ea"/>
                <a:cs typeface="+mn-cs"/>
              </a:rPr>
              <a:t>[click]</a:t>
            </a:r>
            <a:r>
              <a:rPr lang="en-US" sz="1200" b="1" i="0" u="none" strike="noStrike" kern="1200" dirty="0" smtClean="0">
                <a:solidFill>
                  <a:schemeClr val="tx1"/>
                </a:solidFill>
                <a:effectLst/>
                <a:latin typeface="+mn-lt"/>
                <a:ea typeface="+mn-ea"/>
                <a:cs typeface="+mn-cs"/>
              </a:rPr>
              <a:t> </a:t>
            </a:r>
            <a:r>
              <a:rPr lang="en-US" sz="1200" b="0" i="0" u="none" strike="noStrike" kern="1200" baseline="0" dirty="0" smtClean="0">
                <a:solidFill>
                  <a:schemeClr val="tx1"/>
                </a:solidFill>
                <a:effectLst/>
                <a:latin typeface="+mn-lt"/>
                <a:ea typeface="+mn-ea"/>
                <a:cs typeface="+mn-cs"/>
              </a:rPr>
              <a:t>The match-action tables </a:t>
            </a:r>
            <a:r>
              <a:rPr lang="en-US" sz="1200" b="1" i="0" u="none" strike="noStrike" kern="1200" baseline="0" dirty="0" smtClean="0">
                <a:solidFill>
                  <a:schemeClr val="tx1"/>
                </a:solidFill>
                <a:effectLst/>
                <a:latin typeface="+mn-lt"/>
                <a:ea typeface="+mn-ea"/>
                <a:cs typeface="+mn-cs"/>
              </a:rPr>
              <a:t>[click]</a:t>
            </a:r>
            <a:r>
              <a:rPr lang="en-US" sz="1200" b="0" i="0" u="none" strike="noStrike" kern="1200" baseline="0" dirty="0" smtClean="0">
                <a:solidFill>
                  <a:schemeClr val="tx1"/>
                </a:solidFill>
                <a:effectLst/>
                <a:latin typeface="+mn-lt"/>
                <a:ea typeface="+mn-ea"/>
                <a:cs typeface="+mn-cs"/>
              </a:rPr>
              <a:t> operate on these header fields. </a:t>
            </a:r>
            <a:r>
              <a:rPr lang="en-US" sz="1200" b="1" i="0" u="none" strike="noStrike" kern="1200" baseline="0" dirty="0" smtClean="0">
                <a:solidFill>
                  <a:schemeClr val="tx1"/>
                </a:solidFill>
                <a:effectLst/>
                <a:latin typeface="+mn-lt"/>
                <a:ea typeface="+mn-ea"/>
                <a:cs typeface="+mn-cs"/>
              </a:rPr>
              <a:t>[click] </a:t>
            </a:r>
            <a:r>
              <a:rPr lang="en-US" sz="1200" b="0" i="0" u="none" strike="noStrike" kern="1200" baseline="0" dirty="0" smtClean="0">
                <a:solidFill>
                  <a:schemeClr val="tx1"/>
                </a:solidFill>
                <a:effectLst/>
                <a:latin typeface="+mn-lt"/>
                <a:ea typeface="+mn-ea"/>
                <a:cs typeface="+mn-cs"/>
              </a:rPr>
              <a:t>A checksum update block </a:t>
            </a:r>
            <a:r>
              <a:rPr lang="en-US" sz="1200" b="1" i="0" u="none" strike="noStrike" kern="1200" baseline="0" dirty="0" smtClean="0">
                <a:solidFill>
                  <a:schemeClr val="tx1"/>
                </a:solidFill>
                <a:effectLst/>
                <a:latin typeface="+mn-lt"/>
                <a:ea typeface="+mn-ea"/>
                <a:cs typeface="+mn-cs"/>
              </a:rPr>
              <a:t>[click]</a:t>
            </a:r>
            <a:r>
              <a:rPr lang="en-US" sz="1200" b="0" i="0" u="none" strike="noStrike" kern="1200" baseline="0" dirty="0" smtClean="0">
                <a:solidFill>
                  <a:schemeClr val="tx1"/>
                </a:solidFill>
                <a:effectLst/>
                <a:latin typeface="+mn-lt"/>
                <a:ea typeface="+mn-ea"/>
                <a:cs typeface="+mn-cs"/>
              </a:rPr>
              <a:t> updates the checksum. </a:t>
            </a:r>
            <a:r>
              <a:rPr lang="en-US" sz="1200" b="1" i="0" u="none" strike="noStrike" kern="1200" dirty="0" smtClean="0">
                <a:solidFill>
                  <a:schemeClr val="tx1"/>
                </a:solidFill>
                <a:effectLst/>
                <a:latin typeface="+mn-lt"/>
                <a:ea typeface="+mn-ea"/>
                <a:cs typeface="+mn-cs"/>
              </a:rPr>
              <a:t>[click] </a:t>
            </a:r>
            <a:r>
              <a:rPr lang="en-US" sz="1200" b="0" i="0" u="none" strike="noStrike" kern="1200" baseline="0" dirty="0" smtClean="0">
                <a:solidFill>
                  <a:schemeClr val="tx1"/>
                </a:solidFill>
                <a:effectLst/>
                <a:latin typeface="+mn-lt"/>
                <a:ea typeface="+mn-ea"/>
                <a:cs typeface="+mn-cs"/>
              </a:rPr>
              <a:t>Finally, a packet </a:t>
            </a:r>
            <a:r>
              <a:rPr lang="en-US" sz="1200" b="0" i="0" u="none" strike="noStrike" kern="1200" baseline="0" dirty="0" err="1" smtClean="0">
                <a:solidFill>
                  <a:schemeClr val="tx1"/>
                </a:solidFill>
                <a:effectLst/>
                <a:latin typeface="+mn-lt"/>
                <a:ea typeface="+mn-ea"/>
                <a:cs typeface="+mn-cs"/>
              </a:rPr>
              <a:t>deparser</a:t>
            </a:r>
            <a:r>
              <a:rPr lang="en-US" sz="1200" b="0" i="0" u="none" strike="noStrike" kern="1200" baseline="0" dirty="0" smtClean="0">
                <a:solidFill>
                  <a:schemeClr val="tx1"/>
                </a:solidFill>
                <a:effectLst/>
                <a:latin typeface="+mn-lt"/>
                <a:ea typeface="+mn-ea"/>
                <a:cs typeface="+mn-cs"/>
              </a:rPr>
              <a:t> </a:t>
            </a:r>
            <a:r>
              <a:rPr lang="en-US" sz="1200" b="1" i="0" u="none" strike="noStrike" kern="1200" baseline="0" dirty="0" smtClean="0">
                <a:solidFill>
                  <a:schemeClr val="tx1"/>
                </a:solidFill>
                <a:effectLst/>
                <a:latin typeface="+mn-lt"/>
                <a:ea typeface="+mn-ea"/>
                <a:cs typeface="+mn-cs"/>
              </a:rPr>
              <a:t>[click]</a:t>
            </a:r>
            <a:r>
              <a:rPr lang="en-US" sz="1200" b="0" i="0" u="none" strike="noStrike" kern="1200" baseline="0" dirty="0" smtClean="0">
                <a:solidFill>
                  <a:schemeClr val="tx1"/>
                </a:solidFill>
                <a:effectLst/>
                <a:latin typeface="+mn-lt"/>
                <a:ea typeface="+mn-ea"/>
                <a:cs typeface="+mn-cs"/>
              </a:rPr>
              <a:t> writes the changes from these header fields back on to the packet. </a:t>
            </a:r>
            <a:r>
              <a:rPr lang="en-US" sz="1200" b="1" i="0" u="none" strike="noStrike" kern="1200" baseline="0" dirty="0" smtClean="0">
                <a:solidFill>
                  <a:schemeClr val="tx1"/>
                </a:solidFill>
                <a:effectLst/>
                <a:latin typeface="+mn-lt"/>
                <a:ea typeface="+mn-ea"/>
                <a:cs typeface="+mn-cs"/>
              </a:rPr>
              <a:t>[click]</a:t>
            </a:r>
            <a:r>
              <a:rPr lang="en-US" sz="1200" b="0" i="0" u="none" strike="noStrike" kern="1200" baseline="0" dirty="0" smtClean="0">
                <a:solidFill>
                  <a:schemeClr val="tx1"/>
                </a:solidFill>
                <a:effectLst/>
                <a:latin typeface="+mn-lt"/>
                <a:ea typeface="+mn-ea"/>
                <a:cs typeface="+mn-cs"/>
              </a:rPr>
              <a:t> We name this mode of operating on header fields as “post-pipeline editing.”</a:t>
            </a: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8655FD3C-A5AF-9542-90CD-51C51F6C3E1C}" type="slidenum">
              <a:rPr lang="en-US" smtClean="0"/>
              <a:t>35</a:t>
            </a:fld>
            <a:endParaRPr lang="en-US"/>
          </a:p>
        </p:txBody>
      </p:sp>
    </p:spTree>
    <p:extLst>
      <p:ext uri="{BB962C8B-B14F-4D97-AF65-F5344CB8AC3E}">
        <p14:creationId xmlns:p14="http://schemas.microsoft.com/office/powerpoint/2010/main" val="43460454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rPr>
              <a:t>Where</a:t>
            </a:r>
            <a:r>
              <a:rPr lang="en-US" sz="1200" b="0" i="0" u="none" strike="noStrike" kern="1200" baseline="0" dirty="0" smtClean="0">
                <a:solidFill>
                  <a:schemeClr val="tx1"/>
                </a:solidFill>
                <a:effectLst/>
                <a:latin typeface="+mn-lt"/>
                <a:ea typeface="+mn-ea"/>
                <a:cs typeface="+mn-cs"/>
              </a:rPr>
              <a:t>as, </a:t>
            </a:r>
            <a:r>
              <a:rPr lang="en-US" sz="1200" b="0" i="0" u="none" strike="noStrike" kern="1200" dirty="0" smtClean="0">
                <a:solidFill>
                  <a:schemeClr val="tx1"/>
                </a:solidFill>
                <a:effectLst/>
                <a:latin typeface="+mn-lt"/>
                <a:ea typeface="+mn-ea"/>
                <a:cs typeface="+mn-cs"/>
              </a:rPr>
              <a:t>in OVS packet forwarding model, </a:t>
            </a:r>
            <a:r>
              <a:rPr lang="en-US" sz="1200" b="1" i="0" u="none" strike="noStrike" kern="1200" dirty="0" smtClean="0">
                <a:solidFill>
                  <a:schemeClr val="tx1"/>
                </a:solidFill>
                <a:effectLst/>
                <a:latin typeface="+mn-lt"/>
                <a:ea typeface="+mn-ea"/>
                <a:cs typeface="+mn-cs"/>
              </a:rPr>
              <a:t>[click]</a:t>
            </a:r>
            <a:r>
              <a:rPr lang="en-US" sz="1200" b="0" i="0" u="none" strike="noStrike" kern="1200" dirty="0" smtClean="0">
                <a:solidFill>
                  <a:schemeClr val="tx1"/>
                </a:solidFill>
                <a:effectLst/>
                <a:latin typeface="+mn-lt"/>
                <a:ea typeface="+mn-ea"/>
                <a:cs typeface="+mn-cs"/>
              </a:rPr>
              <a:t> a packet parser only </a:t>
            </a:r>
            <a:r>
              <a:rPr lang="en-US" sz="1200" b="1" i="0" u="none" strike="noStrike" kern="1200" dirty="0" smtClean="0">
                <a:solidFill>
                  <a:schemeClr val="tx1"/>
                </a:solidFill>
                <a:effectLst/>
                <a:latin typeface="+mn-lt"/>
                <a:ea typeface="+mn-ea"/>
                <a:cs typeface="+mn-cs"/>
              </a:rPr>
              <a:t>[click]</a:t>
            </a:r>
            <a:r>
              <a:rPr lang="en-US" sz="1200" b="0" i="0" u="none" strike="noStrike" kern="1200" baseline="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rPr>
              <a:t>identifies</a:t>
            </a:r>
            <a:r>
              <a:rPr lang="en-US" sz="1200" b="0" i="0" u="none" strike="noStrike" kern="1200" baseline="0" dirty="0" smtClean="0">
                <a:solidFill>
                  <a:schemeClr val="tx1"/>
                </a:solidFill>
                <a:effectLst/>
                <a:latin typeface="+mn-lt"/>
                <a:ea typeface="+mn-ea"/>
                <a:cs typeface="+mn-cs"/>
              </a:rPr>
              <a:t> the </a:t>
            </a:r>
            <a:r>
              <a:rPr lang="en-US" sz="1200" b="0" i="0" u="none" strike="noStrike" kern="1200" dirty="0" smtClean="0">
                <a:solidFill>
                  <a:schemeClr val="tx1"/>
                </a:solidFill>
                <a:effectLst/>
                <a:latin typeface="+mn-lt"/>
                <a:ea typeface="+mn-ea"/>
                <a:cs typeface="+mn-cs"/>
              </a:rPr>
              <a:t>headers. The</a:t>
            </a:r>
            <a:r>
              <a:rPr lang="en-US" sz="1200" b="0" i="0" u="none" strike="noStrike" kern="1200" baseline="0" dirty="0" smtClean="0">
                <a:solidFill>
                  <a:schemeClr val="tx1"/>
                </a:solidFill>
                <a:effectLst/>
                <a:latin typeface="+mn-lt"/>
                <a:ea typeface="+mn-ea"/>
                <a:cs typeface="+mn-cs"/>
              </a:rPr>
              <a:t> </a:t>
            </a:r>
            <a:r>
              <a:rPr lang="en-US" sz="1200" b="1" i="0" u="none" strike="noStrike" kern="1200" dirty="0" smtClean="0">
                <a:solidFill>
                  <a:schemeClr val="tx1"/>
                </a:solidFill>
                <a:effectLst/>
                <a:latin typeface="+mn-lt"/>
                <a:ea typeface="+mn-ea"/>
                <a:cs typeface="+mn-cs"/>
              </a:rPr>
              <a:t>[click] </a:t>
            </a:r>
            <a:r>
              <a:rPr lang="en-US" sz="1200" b="0" i="0" u="none" strike="noStrike" kern="1200" dirty="0" smtClean="0">
                <a:solidFill>
                  <a:schemeClr val="tx1"/>
                </a:solidFill>
                <a:effectLst/>
                <a:latin typeface="+mn-lt"/>
                <a:ea typeface="+mn-ea"/>
                <a:cs typeface="+mn-cs"/>
              </a:rPr>
              <a:t>packet is then looked up in a match-action</a:t>
            </a:r>
            <a:r>
              <a:rPr lang="en-US" sz="1200" b="0" i="0" u="none" strike="noStrike" kern="1200" baseline="0" dirty="0" smtClean="0">
                <a:solidFill>
                  <a:schemeClr val="tx1"/>
                </a:solidFill>
                <a:effectLst/>
                <a:latin typeface="+mn-lt"/>
                <a:ea typeface="+mn-ea"/>
                <a:cs typeface="+mn-cs"/>
              </a:rPr>
              <a:t> cache. If there is a </a:t>
            </a:r>
            <a:r>
              <a:rPr lang="en-US" sz="1200" b="1" i="0" u="none" strike="noStrike" kern="1200" baseline="0" dirty="0" smtClean="0">
                <a:solidFill>
                  <a:schemeClr val="tx1"/>
                </a:solidFill>
                <a:effectLst/>
                <a:latin typeface="+mn-lt"/>
                <a:ea typeface="+mn-ea"/>
                <a:cs typeface="+mn-cs"/>
              </a:rPr>
              <a:t>[click] </a:t>
            </a:r>
            <a:r>
              <a:rPr lang="en-US" sz="1200" b="0" i="0" u="none" strike="noStrike" kern="1200" baseline="0" dirty="0" smtClean="0">
                <a:solidFill>
                  <a:schemeClr val="tx1"/>
                </a:solidFill>
                <a:effectLst/>
                <a:latin typeface="+mn-lt"/>
                <a:ea typeface="+mn-ea"/>
                <a:cs typeface="+mn-cs"/>
              </a:rPr>
              <a:t>miss, the is sent to the match-action tables (that form the actual switch pipeline). </a:t>
            </a:r>
            <a:r>
              <a:rPr lang="en-US" sz="1200" b="1" i="0" u="none" strike="noStrike" kern="1200" baseline="0" dirty="0" smtClean="0">
                <a:solidFill>
                  <a:schemeClr val="tx1"/>
                </a:solidFill>
                <a:effectLst/>
                <a:latin typeface="+mn-lt"/>
                <a:ea typeface="+mn-ea"/>
                <a:cs typeface="+mn-cs"/>
              </a:rPr>
              <a:t>[click] </a:t>
            </a:r>
            <a:r>
              <a:rPr lang="en-US" sz="1200" b="0" i="0" u="none" strike="noStrike" kern="1200" baseline="0" dirty="0" smtClean="0">
                <a:solidFill>
                  <a:schemeClr val="tx1"/>
                </a:solidFill>
                <a:effectLst/>
                <a:latin typeface="+mn-lt"/>
                <a:ea typeface="+mn-ea"/>
                <a:cs typeface="+mn-cs"/>
              </a:rPr>
              <a:t>A new flow rule is calculated and installed in the match-action cache. </a:t>
            </a:r>
            <a:r>
              <a:rPr lang="en-US" sz="1200" b="1" i="0" u="none" strike="noStrike" kern="1200" baseline="0" dirty="0" smtClean="0">
                <a:solidFill>
                  <a:schemeClr val="tx1"/>
                </a:solidFill>
                <a:effectLst/>
                <a:latin typeface="+mn-lt"/>
                <a:ea typeface="+mn-ea"/>
                <a:cs typeface="+mn-cs"/>
              </a:rPr>
              <a:t>[click] </a:t>
            </a:r>
            <a:r>
              <a:rPr lang="en-US" sz="1200" b="0" i="0" u="none" strike="noStrike" kern="1200" baseline="0" dirty="0" smtClean="0">
                <a:solidFill>
                  <a:schemeClr val="tx1"/>
                </a:solidFill>
                <a:effectLst/>
                <a:latin typeface="+mn-lt"/>
                <a:ea typeface="+mn-ea"/>
                <a:cs typeface="+mn-cs"/>
              </a:rPr>
              <a:t>And the original packet, as processed by the match-action pipeline is sent to the egress.</a:t>
            </a:r>
            <a:endParaRPr lang="en-US" sz="1200" b="1" i="0" u="none" strike="noStrike"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effectLst/>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8655FD3C-A5AF-9542-90CD-51C51F6C3E1C}" type="slidenum">
              <a:rPr lang="en-US" smtClean="0"/>
              <a:t>36</a:t>
            </a:fld>
            <a:endParaRPr lang="en-US"/>
          </a:p>
        </p:txBody>
      </p:sp>
    </p:spTree>
    <p:extLst>
      <p:ext uri="{BB962C8B-B14F-4D97-AF65-F5344CB8AC3E}">
        <p14:creationId xmlns:p14="http://schemas.microsoft.com/office/powerpoint/2010/main" val="38193900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effectLst/>
                <a:latin typeface="+mn-lt"/>
                <a:ea typeface="+mn-ea"/>
                <a:cs typeface="+mn-cs"/>
              </a:rPr>
              <a:t>Next time, when another packet belonging to the same flow, enters the switch. </a:t>
            </a:r>
            <a:r>
              <a:rPr lang="en-US" sz="1200" b="1" i="0" u="none" strike="noStrike" kern="1200" baseline="0" dirty="0" smtClean="0">
                <a:solidFill>
                  <a:schemeClr val="tx1"/>
                </a:solidFill>
                <a:effectLst/>
                <a:latin typeface="+mn-lt"/>
                <a:ea typeface="+mn-ea"/>
                <a:cs typeface="+mn-cs"/>
              </a:rPr>
              <a:t>[click] </a:t>
            </a:r>
            <a:r>
              <a:rPr lang="en-US" sz="1200" b="0" i="0" u="none" strike="noStrike" kern="1200" baseline="0" dirty="0" smtClean="0">
                <a:solidFill>
                  <a:schemeClr val="tx1"/>
                </a:solidFill>
                <a:effectLst/>
                <a:latin typeface="+mn-lt"/>
                <a:ea typeface="+mn-ea"/>
                <a:cs typeface="+mn-cs"/>
              </a:rPr>
              <a:t>The parser identifies the headers as before. </a:t>
            </a:r>
            <a:r>
              <a:rPr lang="en-US" sz="1200" b="1" i="0" u="none" strike="noStrike" kern="1200" baseline="0" dirty="0" smtClean="0">
                <a:solidFill>
                  <a:schemeClr val="tx1"/>
                </a:solidFill>
                <a:effectLst/>
                <a:latin typeface="+mn-lt"/>
                <a:ea typeface="+mn-ea"/>
                <a:cs typeface="+mn-cs"/>
              </a:rPr>
              <a:t>[click] </a:t>
            </a:r>
            <a:r>
              <a:rPr lang="en-US" sz="1200" b="0" i="0" u="none" strike="noStrike" kern="1200" baseline="0" dirty="0" smtClean="0">
                <a:solidFill>
                  <a:schemeClr val="tx1"/>
                </a:solidFill>
                <a:effectLst/>
                <a:latin typeface="+mn-lt"/>
                <a:ea typeface="+mn-ea"/>
                <a:cs typeface="+mn-cs"/>
              </a:rPr>
              <a:t>This time the cache will result in a hit, and </a:t>
            </a:r>
            <a:r>
              <a:rPr lang="en-US" sz="1200" b="1" i="0" u="none" strike="noStrike" kern="1200" baseline="0" dirty="0" smtClean="0">
                <a:solidFill>
                  <a:schemeClr val="tx1"/>
                </a:solidFill>
                <a:effectLst/>
                <a:latin typeface="+mn-lt"/>
                <a:ea typeface="+mn-ea"/>
                <a:cs typeface="+mn-cs"/>
              </a:rPr>
              <a:t>[click]</a:t>
            </a:r>
            <a:r>
              <a:rPr lang="en-US" sz="1200" b="0" i="0" u="none" strike="noStrike" kern="1200" baseline="0" dirty="0" smtClean="0">
                <a:solidFill>
                  <a:schemeClr val="tx1"/>
                </a:solidFill>
                <a:effectLst/>
                <a:latin typeface="+mn-lt"/>
                <a:ea typeface="+mn-ea"/>
                <a:cs typeface="+mn-cs"/>
              </a:rPr>
              <a:t> the packet is processed and sent to the egress without traversing the match-action pipeline.</a:t>
            </a:r>
          </a:p>
        </p:txBody>
      </p:sp>
      <p:sp>
        <p:nvSpPr>
          <p:cNvPr id="4" name="Slide Number Placeholder 3"/>
          <p:cNvSpPr>
            <a:spLocks noGrp="1"/>
          </p:cNvSpPr>
          <p:nvPr>
            <p:ph type="sldNum" sz="quarter" idx="10"/>
          </p:nvPr>
        </p:nvSpPr>
        <p:spPr/>
        <p:txBody>
          <a:bodyPr/>
          <a:lstStyle/>
          <a:p>
            <a:fld id="{8655FD3C-A5AF-9542-90CD-51C51F6C3E1C}" type="slidenum">
              <a:rPr lang="en-US" smtClean="0"/>
              <a:t>37</a:t>
            </a:fld>
            <a:endParaRPr lang="en-US"/>
          </a:p>
        </p:txBody>
      </p:sp>
    </p:spTree>
    <p:extLst>
      <p:ext uri="{BB962C8B-B14F-4D97-AF65-F5344CB8AC3E}">
        <p14:creationId xmlns:p14="http://schemas.microsoft.com/office/powerpoint/2010/main" val="107561287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effectLst/>
                <a:latin typeface="+mn-lt"/>
                <a:ea typeface="+mn-ea"/>
                <a:cs typeface="+mn-cs"/>
              </a:rPr>
              <a:t>In OVS, tables directly operate on the headers inside the packet (i.e., not copy is maintained). We name this mode of operating on packet header fields as “inline editing.”</a:t>
            </a: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8655FD3C-A5AF-9542-90CD-51C51F6C3E1C}" type="slidenum">
              <a:rPr lang="en-US" smtClean="0"/>
              <a:t>38</a:t>
            </a:fld>
            <a:endParaRPr lang="en-US"/>
          </a:p>
        </p:txBody>
      </p:sp>
    </p:spTree>
    <p:extLst>
      <p:ext uri="{BB962C8B-B14F-4D97-AF65-F5344CB8AC3E}">
        <p14:creationId xmlns:p14="http://schemas.microsoft.com/office/powerpoint/2010/main" val="148801286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rPr>
              <a:t>So, in</a:t>
            </a:r>
            <a:r>
              <a:rPr lang="en-US" sz="1200" b="0" i="0" u="none" strike="noStrike" kern="1200" baseline="0" dirty="0" smtClean="0">
                <a:solidFill>
                  <a:schemeClr val="tx1"/>
                </a:solidFill>
                <a:effectLst/>
                <a:latin typeface="+mn-lt"/>
                <a:ea typeface="+mn-ea"/>
                <a:cs typeface="+mn-cs"/>
              </a:rPr>
              <a:t> order to map P4 to OVS, we modified the OVS to provide support for both these editing modes. We call this modified OVS model, a PISCES forwarding model.</a:t>
            </a: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8655FD3C-A5AF-9542-90CD-51C51F6C3E1C}" type="slidenum">
              <a:rPr lang="en-US" smtClean="0"/>
              <a:t>39</a:t>
            </a:fld>
            <a:endParaRPr lang="en-US"/>
          </a:p>
        </p:txBody>
      </p:sp>
    </p:spTree>
    <p:extLst>
      <p:ext uri="{BB962C8B-B14F-4D97-AF65-F5344CB8AC3E}">
        <p14:creationId xmlns:p14="http://schemas.microsoft.com/office/powerpoint/2010/main" val="8988434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example, </a:t>
            </a:r>
            <a:r>
              <a:rPr lang="en-US" b="1" dirty="0" smtClean="0"/>
              <a:t>[click]</a:t>
            </a:r>
            <a:r>
              <a:rPr lang="en-US" b="1" baseline="0" dirty="0" smtClean="0"/>
              <a:t> </a:t>
            </a:r>
            <a:r>
              <a:rPr lang="en-US" dirty="0" smtClean="0"/>
              <a:t>it</a:t>
            </a:r>
            <a:r>
              <a:rPr lang="en-US" baseline="0" dirty="0" smtClean="0"/>
              <a:t> can be modified to add support for new protocol headers like STT, </a:t>
            </a:r>
            <a:r>
              <a:rPr lang="en-US" baseline="0" dirty="0" err="1" smtClean="0"/>
              <a:t>Geneve</a:t>
            </a:r>
            <a:r>
              <a:rPr lang="en-US" baseline="0" dirty="0" smtClean="0"/>
              <a:t>, and more; </a:t>
            </a:r>
            <a:r>
              <a:rPr lang="en-US" b="1" baseline="0" dirty="0" smtClean="0"/>
              <a:t>[click]</a:t>
            </a:r>
            <a:r>
              <a:rPr lang="en-US" baseline="0" dirty="0" smtClean="0"/>
              <a:t> or remove existing protocol headers, </a:t>
            </a:r>
            <a:r>
              <a:rPr lang="en-US" b="1" baseline="0" dirty="0" smtClean="0"/>
              <a:t>[click]</a:t>
            </a:r>
            <a:r>
              <a:rPr lang="en-US" baseline="0" dirty="0" smtClean="0"/>
              <a:t> or add better visibility like INT; </a:t>
            </a:r>
            <a:r>
              <a:rPr lang="en-US" b="1" dirty="0" smtClean="0"/>
              <a:t>[click]</a:t>
            </a:r>
            <a:r>
              <a:rPr lang="en-US" baseline="0" dirty="0" smtClean="0"/>
              <a:t> or add new features like COGNA, RCP and more.</a:t>
            </a:r>
            <a:endParaRPr lang="en-US" dirty="0"/>
          </a:p>
        </p:txBody>
      </p:sp>
      <p:sp>
        <p:nvSpPr>
          <p:cNvPr id="4" name="Slide Number Placeholder 3"/>
          <p:cNvSpPr>
            <a:spLocks noGrp="1"/>
          </p:cNvSpPr>
          <p:nvPr>
            <p:ph type="sldNum" sz="quarter" idx="10"/>
          </p:nvPr>
        </p:nvSpPr>
        <p:spPr/>
        <p:txBody>
          <a:bodyPr/>
          <a:lstStyle/>
          <a:p>
            <a:fld id="{8655FD3C-A5AF-9542-90CD-51C51F6C3E1C}" type="slidenum">
              <a:rPr lang="en-US" smtClean="0"/>
              <a:t>4</a:t>
            </a:fld>
            <a:endParaRPr lang="en-US"/>
          </a:p>
        </p:txBody>
      </p:sp>
    </p:spTree>
    <p:extLst>
      <p:ext uri="{BB962C8B-B14F-4D97-AF65-F5344CB8AC3E}">
        <p14:creationId xmlns:p14="http://schemas.microsoft.com/office/powerpoint/2010/main" val="65714438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a:t>
            </a:r>
            <a:r>
              <a:rPr lang="en-US" baseline="0" dirty="0" smtClean="0"/>
              <a:t> now the problem is how to efficiently compile the P4 forwarding model </a:t>
            </a:r>
            <a:r>
              <a:rPr lang="en-US" b="1" baseline="0" dirty="0" smtClean="0"/>
              <a:t>[click] </a:t>
            </a:r>
            <a:r>
              <a:rPr lang="en-US" b="0" baseline="0" dirty="0" smtClean="0"/>
              <a:t>to this modified OVS forwarding model.</a:t>
            </a:r>
            <a:endParaRPr lang="en-US" b="1" dirty="0"/>
          </a:p>
        </p:txBody>
      </p:sp>
      <p:sp>
        <p:nvSpPr>
          <p:cNvPr id="4" name="Slide Number Placeholder 3"/>
          <p:cNvSpPr>
            <a:spLocks noGrp="1"/>
          </p:cNvSpPr>
          <p:nvPr>
            <p:ph type="sldNum" sz="quarter" idx="10"/>
          </p:nvPr>
        </p:nvSpPr>
        <p:spPr/>
        <p:txBody>
          <a:bodyPr/>
          <a:lstStyle/>
          <a:p>
            <a:fld id="{8655FD3C-A5AF-9542-90CD-51C51F6C3E1C}" type="slidenum">
              <a:rPr lang="en-US" smtClean="0"/>
              <a:t>40</a:t>
            </a:fld>
            <a:endParaRPr lang="en-US"/>
          </a:p>
        </p:txBody>
      </p:sp>
    </p:spTree>
    <p:extLst>
      <p:ext uri="{BB962C8B-B14F-4D97-AF65-F5344CB8AC3E}">
        <p14:creationId xmlns:p14="http://schemas.microsoft.com/office/powerpoint/2010/main" val="15691559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rPr>
              <a:t>We see that a naïve compilation of our benchmark application (which is essentially a router with an access-control list) shows </a:t>
            </a:r>
            <a:r>
              <a:rPr lang="en-US" sz="1200" b="1" i="0" u="none" strike="noStrike" kern="1200" dirty="0" smtClean="0">
                <a:solidFill>
                  <a:schemeClr val="tx1"/>
                </a:solidFill>
                <a:effectLst/>
                <a:latin typeface="+mn-lt"/>
                <a:ea typeface="+mn-ea"/>
                <a:cs typeface="+mn-cs"/>
              </a:rPr>
              <a:t>[click]</a:t>
            </a:r>
            <a:r>
              <a:rPr lang="en-US" sz="1200" b="0" i="0" u="none" strike="noStrike" kern="1200" dirty="0" smtClean="0">
                <a:solidFill>
                  <a:schemeClr val="tx1"/>
                </a:solidFill>
                <a:effectLst/>
                <a:latin typeface="+mn-lt"/>
                <a:ea typeface="+mn-ea"/>
                <a:cs typeface="+mn-cs"/>
              </a:rPr>
              <a:t> that PISCES has a performance overhead</a:t>
            </a:r>
            <a:r>
              <a:rPr lang="en-US" sz="1200" b="0" i="0" u="none" strike="noStrike" kern="1200" baseline="0" dirty="0" smtClean="0">
                <a:solidFill>
                  <a:schemeClr val="tx1"/>
                </a:solidFill>
                <a:effectLst/>
                <a:latin typeface="+mn-lt"/>
                <a:ea typeface="+mn-ea"/>
                <a:cs typeface="+mn-cs"/>
              </a:rPr>
              <a:t> of about</a:t>
            </a:r>
            <a:r>
              <a:rPr lang="en-US" sz="1200" b="0" i="0" u="none" strike="noStrike" kern="1200" dirty="0" smtClean="0">
                <a:solidFill>
                  <a:schemeClr val="tx1"/>
                </a:solidFill>
                <a:effectLst/>
                <a:latin typeface="+mn-lt"/>
                <a:ea typeface="+mn-ea"/>
                <a:cs typeface="+mn-cs"/>
              </a:rPr>
              <a:t> 40% compared</a:t>
            </a:r>
            <a:r>
              <a:rPr lang="en-US" sz="1200" b="0" i="0" u="none" strike="noStrike" kern="1200" baseline="0" dirty="0" smtClean="0">
                <a:solidFill>
                  <a:schemeClr val="tx1"/>
                </a:solidFill>
                <a:effectLst/>
                <a:latin typeface="+mn-lt"/>
                <a:ea typeface="+mn-ea"/>
                <a:cs typeface="+mn-cs"/>
              </a:rPr>
              <a:t> to</a:t>
            </a:r>
            <a:r>
              <a:rPr lang="en-US" sz="1200" b="0" i="0" u="none" strike="noStrike" kern="1200" dirty="0" smtClean="0">
                <a:solidFill>
                  <a:schemeClr val="tx1"/>
                </a:solidFill>
                <a:effectLst/>
                <a:latin typeface="+mn-lt"/>
                <a:ea typeface="+mn-ea"/>
                <a:cs typeface="+mn-cs"/>
              </a:rPr>
              <a:t> the native OVS.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i="0" u="none" strike="noStrike"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655FD3C-A5AF-9542-90CD-51C51F6C3E1C}" type="slidenum">
              <a:rPr lang="en-US" smtClean="0"/>
              <a:t>41</a:t>
            </a:fld>
            <a:endParaRPr lang="en-US"/>
          </a:p>
        </p:txBody>
      </p:sp>
    </p:spTree>
    <p:extLst>
      <p:ext uri="{BB962C8B-B14F-4D97-AF65-F5344CB8AC3E}">
        <p14:creationId xmlns:p14="http://schemas.microsoft.com/office/powerpoint/2010/main" val="6126231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rPr>
              <a:t>We observe</a:t>
            </a:r>
            <a:r>
              <a:rPr lang="en-US" sz="1200" b="0" i="0" u="none" strike="noStrike" kern="1200" baseline="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rPr>
              <a:t>that</a:t>
            </a:r>
            <a:r>
              <a:rPr lang="en-US" sz="1200" b="0" i="0" u="none" strike="noStrike" kern="1200" baseline="0" dirty="0" smtClean="0">
                <a:solidFill>
                  <a:schemeClr val="tx1"/>
                </a:solidFill>
                <a:effectLst/>
                <a:latin typeface="+mn-lt"/>
                <a:ea typeface="+mn-ea"/>
                <a:cs typeface="+mn-cs"/>
              </a:rPr>
              <a:t> there are two main aspects that significantly affect the performance of PISCES.</a:t>
            </a:r>
            <a:endParaRPr lang="en-US" sz="1200" b="0" i="0" u="none" strike="noStrike"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dirty="0" smtClean="0">
                <a:solidFill>
                  <a:schemeClr val="tx1"/>
                </a:solidFill>
                <a:effectLst/>
                <a:latin typeface="+mn-lt"/>
                <a:ea typeface="+mn-ea"/>
                <a:cs typeface="+mn-cs"/>
              </a:rPr>
              <a:t>[click]</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rPr>
              <a:t>The</a:t>
            </a:r>
            <a:r>
              <a:rPr lang="en-US" sz="1200" b="0" i="0" u="none" strike="noStrike" kern="1200" baseline="0" dirty="0" smtClean="0">
                <a:solidFill>
                  <a:schemeClr val="tx1"/>
                </a:solidFill>
                <a:effectLst/>
                <a:latin typeface="+mn-lt"/>
                <a:ea typeface="+mn-ea"/>
                <a:cs typeface="+mn-cs"/>
              </a:rPr>
              <a:t> first one </a:t>
            </a:r>
            <a:r>
              <a:rPr lang="en-US" sz="1200" b="0" i="0" u="none" strike="noStrike" kern="1200" dirty="0" smtClean="0">
                <a:solidFill>
                  <a:schemeClr val="tx1"/>
                </a:solidFill>
                <a:effectLst/>
                <a:latin typeface="+mn-lt"/>
                <a:ea typeface="+mn-ea"/>
                <a:cs typeface="+mn-cs"/>
              </a:rPr>
              <a:t>is the</a:t>
            </a:r>
            <a:r>
              <a:rPr lang="en-US" sz="1200" b="0" i="0" u="none" strike="noStrike" kern="1200" baseline="0" dirty="0" smtClean="0">
                <a:solidFill>
                  <a:schemeClr val="tx1"/>
                </a:solidFill>
                <a:effectLst/>
                <a:latin typeface="+mn-lt"/>
                <a:ea typeface="+mn-ea"/>
                <a:cs typeface="+mn-cs"/>
              </a:rPr>
              <a:t> number of CPU cycles consumed in processing a single packet.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baseline="0" dirty="0" smtClean="0">
                <a:solidFill>
                  <a:schemeClr val="tx1"/>
                </a:solidFill>
                <a:effectLst/>
                <a:latin typeface="+mn-lt"/>
                <a:ea typeface="+mn-ea"/>
                <a:cs typeface="+mn-cs"/>
              </a:rPr>
              <a:t>[click]</a:t>
            </a:r>
            <a:endParaRPr lang="en-US" b="1" dirty="0" smtClean="0">
              <a:effectLst/>
            </a:endParaRP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rPr>
              <a:t>And</a:t>
            </a:r>
            <a:r>
              <a:rPr lang="en-US" sz="1200" b="0" i="0" u="none" strike="noStrike" kern="1200" baseline="0" dirty="0" smtClean="0">
                <a:solidFill>
                  <a:schemeClr val="tx1"/>
                </a:solidFill>
                <a:effectLst/>
                <a:latin typeface="+mn-lt"/>
                <a:ea typeface="+mn-ea"/>
                <a:cs typeface="+mn-cs"/>
              </a:rPr>
              <a:t> the second one is the number of cache misses.</a:t>
            </a:r>
            <a:endParaRPr lang="en-US" sz="1200" b="0" i="0" u="none" strike="noStrike"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655FD3C-A5AF-9542-90CD-51C51F6C3E1C}" type="slidenum">
              <a:rPr lang="en-US" smtClean="0"/>
              <a:t>42</a:t>
            </a:fld>
            <a:endParaRPr lang="en-US"/>
          </a:p>
        </p:txBody>
      </p:sp>
    </p:spTree>
    <p:extLst>
      <p:ext uri="{BB962C8B-B14F-4D97-AF65-F5344CB8AC3E}">
        <p14:creationId xmlns:p14="http://schemas.microsoft.com/office/powerpoint/2010/main" val="7213557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rPr>
              <a:t>In terms of the number of CPU cycles,</a:t>
            </a:r>
            <a:r>
              <a:rPr lang="en-US" sz="1200" b="0" i="0" u="none" strike="noStrike" kern="1200" baseline="0" dirty="0" smtClean="0">
                <a:solidFill>
                  <a:schemeClr val="tx1"/>
                </a:solidFill>
                <a:effectLst/>
                <a:latin typeface="+mn-lt"/>
                <a:ea typeface="+mn-ea"/>
                <a:cs typeface="+mn-cs"/>
              </a:rPr>
              <a:t> for L2L3-ACL </a:t>
            </a:r>
            <a:r>
              <a:rPr lang="is-IS" sz="1200" b="0" i="0" u="none" strike="noStrike" kern="1200" baseline="0" dirty="0" smtClean="0">
                <a:solidFill>
                  <a:schemeClr val="tx1"/>
                </a:solidFill>
                <a:effectLst/>
                <a:latin typeface="+mn-lt"/>
                <a:ea typeface="+mn-ea"/>
                <a:cs typeface="+mn-cs"/>
              </a:rPr>
              <a:t>… </a:t>
            </a:r>
            <a:endParaRPr lang="en-US" dirty="0" smtClean="0"/>
          </a:p>
        </p:txBody>
      </p:sp>
      <p:sp>
        <p:nvSpPr>
          <p:cNvPr id="4" name="Slide Number Placeholder 3"/>
          <p:cNvSpPr>
            <a:spLocks noGrp="1"/>
          </p:cNvSpPr>
          <p:nvPr>
            <p:ph type="sldNum" sz="quarter" idx="10"/>
          </p:nvPr>
        </p:nvSpPr>
        <p:spPr/>
        <p:txBody>
          <a:bodyPr/>
          <a:lstStyle/>
          <a:p>
            <a:fld id="{8655FD3C-A5AF-9542-90CD-51C51F6C3E1C}" type="slidenum">
              <a:rPr lang="en-US" smtClean="0"/>
              <a:t>43</a:t>
            </a:fld>
            <a:endParaRPr lang="en-US"/>
          </a:p>
        </p:txBody>
      </p:sp>
    </p:spTree>
    <p:extLst>
      <p:ext uri="{BB962C8B-B14F-4D97-AF65-F5344CB8AC3E}">
        <p14:creationId xmlns:p14="http://schemas.microsoft.com/office/powerpoint/2010/main" val="34336253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is-IS" sz="1200" b="0" i="0" u="none" strike="noStrike" kern="1200" dirty="0" smtClean="0">
                <a:solidFill>
                  <a:schemeClr val="tx1"/>
                </a:solidFill>
                <a:effectLst/>
                <a:latin typeface="+mn-lt"/>
                <a:ea typeface="+mn-ea"/>
                <a:cs typeface="+mn-cs"/>
              </a:rPr>
              <a:t>PISCES</a:t>
            </a:r>
            <a:r>
              <a:rPr lang="is-IS" sz="1200" b="0" i="0" u="none" strike="noStrike" kern="1200" baseline="0" dirty="0" smtClean="0">
                <a:solidFill>
                  <a:schemeClr val="tx1"/>
                </a:solidFill>
                <a:effectLst/>
                <a:latin typeface="+mn-lt"/>
                <a:ea typeface="+mn-ea"/>
                <a:cs typeface="+mn-cs"/>
              </a:rPr>
              <a:t> consumes two times more cyles in parsing and actions, when compiled without optimizations, and the throughput is two times less than the native OVS.</a:t>
            </a:r>
          </a:p>
        </p:txBody>
      </p:sp>
      <p:sp>
        <p:nvSpPr>
          <p:cNvPr id="4" name="Slide Number Placeholder 3"/>
          <p:cNvSpPr>
            <a:spLocks noGrp="1"/>
          </p:cNvSpPr>
          <p:nvPr>
            <p:ph type="sldNum" sz="quarter" idx="10"/>
          </p:nvPr>
        </p:nvSpPr>
        <p:spPr/>
        <p:txBody>
          <a:bodyPr/>
          <a:lstStyle/>
          <a:p>
            <a:fld id="{8655FD3C-A5AF-9542-90CD-51C51F6C3E1C}" type="slidenum">
              <a:rPr lang="en-US" smtClean="0"/>
              <a:t>44</a:t>
            </a:fld>
            <a:endParaRPr lang="en-US"/>
          </a:p>
        </p:txBody>
      </p:sp>
    </p:spTree>
    <p:extLst>
      <p:ext uri="{BB962C8B-B14F-4D97-AF65-F5344CB8AC3E}">
        <p14:creationId xmlns:p14="http://schemas.microsoft.com/office/powerpoint/2010/main" val="59214975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We studied</a:t>
            </a:r>
            <a:r>
              <a:rPr lang="en-US" b="0" baseline="0" dirty="0" smtClean="0"/>
              <a:t> different factors that affected the CPU cycles per-packet </a:t>
            </a:r>
            <a:r>
              <a:rPr lang="en-US" b="1" baseline="0" dirty="0" smtClean="0"/>
              <a:t>[click]</a:t>
            </a:r>
            <a:r>
              <a:rPr lang="en-US" b="0" baseline="0" dirty="0" smtClean="0"/>
              <a:t> like </a:t>
            </a:r>
            <a:r>
              <a:rPr lang="is-IS" b="0" baseline="0" dirty="0" smtClean="0"/>
              <a:t>…</a:t>
            </a:r>
            <a:r>
              <a:rPr lang="en-US" b="0" baseline="0" dirty="0" smtClean="0"/>
              <a:t>. I will now talk about each of them in detail and how we optimized them in PISCES.</a:t>
            </a:r>
          </a:p>
        </p:txBody>
      </p:sp>
      <p:sp>
        <p:nvSpPr>
          <p:cNvPr id="4" name="Slide Number Placeholder 3"/>
          <p:cNvSpPr>
            <a:spLocks noGrp="1"/>
          </p:cNvSpPr>
          <p:nvPr>
            <p:ph type="sldNum" sz="quarter" idx="10"/>
          </p:nvPr>
        </p:nvSpPr>
        <p:spPr/>
        <p:txBody>
          <a:bodyPr/>
          <a:lstStyle/>
          <a:p>
            <a:fld id="{8655FD3C-A5AF-9542-90CD-51C51F6C3E1C}" type="slidenum">
              <a:rPr lang="en-US" smtClean="0"/>
              <a:t>45</a:t>
            </a:fld>
            <a:endParaRPr lang="en-US"/>
          </a:p>
        </p:txBody>
      </p:sp>
    </p:spTree>
    <p:extLst>
      <p:ext uri="{BB962C8B-B14F-4D97-AF65-F5344CB8AC3E}">
        <p14:creationId xmlns:p14="http://schemas.microsoft.com/office/powerpoint/2010/main" val="185970269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P4, by default, assumes a post-pipeline editing, thus, it requires keeping an extra copy of headers as shown earlier. </a:t>
            </a:r>
          </a:p>
          <a:p>
            <a:r>
              <a:rPr lang="en-US" b="1" baseline="0" dirty="0" smtClean="0">
                <a:effectLst/>
              </a:rPr>
              <a:t>[click]</a:t>
            </a:r>
          </a:p>
          <a:p>
            <a:endParaRPr lang="en-US" dirty="0" smtClean="0">
              <a:effectLst/>
            </a:endParaRPr>
          </a:p>
          <a:p>
            <a:r>
              <a:rPr lang="en-US" dirty="0" smtClean="0">
                <a:effectLst/>
              </a:rPr>
              <a:t>The</a:t>
            </a:r>
            <a:r>
              <a:rPr lang="en-US" baseline="0" dirty="0" smtClean="0">
                <a:effectLst/>
              </a:rPr>
              <a:t> post-pipeline editing mode requires maintaining an extra copy of headers. Whereas, inline editing mode doesn’t require any extra copy.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effectLst/>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effectLst/>
              </a:rPr>
              <a:t>We found that maintaining these extra copies has a significant overhead.</a:t>
            </a:r>
          </a:p>
          <a:p>
            <a:pPr marL="0" marR="0" indent="0" algn="l" defTabSz="457200" rtl="0" eaLnBrk="1" fontAlgn="auto" latinLnBrk="0" hangingPunct="1">
              <a:lnSpc>
                <a:spcPct val="100000"/>
              </a:lnSpc>
              <a:spcBef>
                <a:spcPts val="0"/>
              </a:spcBef>
              <a:spcAft>
                <a:spcPts val="0"/>
              </a:spcAft>
              <a:buClrTx/>
              <a:buSzTx/>
              <a:buFontTx/>
              <a:buNone/>
              <a:tabLst/>
              <a:defRPr/>
            </a:pPr>
            <a:r>
              <a:rPr lang="en-US" b="1" baseline="0" dirty="0" smtClean="0">
                <a:effectLst/>
              </a:rPr>
              <a:t>[click]</a:t>
            </a:r>
          </a:p>
          <a:p>
            <a:pPr marL="0" marR="0" indent="0" algn="l" defTabSz="457200" rtl="0" eaLnBrk="1" fontAlgn="auto" latinLnBrk="0" hangingPunct="1">
              <a:lnSpc>
                <a:spcPct val="100000"/>
              </a:lnSpc>
              <a:spcBef>
                <a:spcPts val="0"/>
              </a:spcBef>
              <a:spcAft>
                <a:spcPts val="0"/>
              </a:spcAft>
              <a:buClrTx/>
              <a:buSzTx/>
              <a:buFontTx/>
              <a:buNone/>
              <a:tabLst/>
              <a:defRPr/>
            </a:pPr>
            <a:endParaRPr lang="en-US" b="1" baseline="0" dirty="0" smtClean="0">
              <a:effectLst/>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0" baseline="0" dirty="0" smtClean="0">
                <a:effectLst/>
              </a:rPr>
              <a:t>For example, while using a tunneling protocol (like VXLAN), the post-pipeline editing mode consumed two times more cycles than inline editing mode.</a:t>
            </a:r>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8655FD3C-A5AF-9542-90CD-51C51F6C3E1C}" type="slidenum">
              <a:rPr lang="en-US" smtClean="0"/>
              <a:t>46</a:t>
            </a:fld>
            <a:endParaRPr lang="en-US"/>
          </a:p>
        </p:txBody>
      </p:sp>
    </p:spTree>
    <p:extLst>
      <p:ext uri="{BB962C8B-B14F-4D97-AF65-F5344CB8AC3E}">
        <p14:creationId xmlns:p14="http://schemas.microsoft.com/office/powerpoint/2010/main" val="87168037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effectLst/>
              </a:rPr>
              <a:t>But,</a:t>
            </a:r>
            <a:r>
              <a:rPr lang="en-US" baseline="0" dirty="0" smtClean="0">
                <a:effectLst/>
              </a:rPr>
              <a:t> </a:t>
            </a:r>
            <a:r>
              <a:rPr lang="en-US" dirty="0" smtClean="0">
                <a:effectLst/>
              </a:rPr>
              <a:t>on the other hand, in</a:t>
            </a:r>
            <a:r>
              <a:rPr lang="en-US" baseline="0" dirty="0" smtClean="0">
                <a:effectLst/>
              </a:rPr>
              <a:t> case of post-pipeline editing, packet is adjusted only once, i.e., changes are applied only once at the end of the match-action pipeline. Whereas, in case of inline editing, packet is adjusted (and changes are applied) on every action.</a:t>
            </a:r>
          </a:p>
          <a:p>
            <a:pPr marL="0" marR="0" indent="0" algn="l" defTabSz="457200" rtl="0" eaLnBrk="1" fontAlgn="auto" latinLnBrk="0" hangingPunct="1">
              <a:lnSpc>
                <a:spcPct val="100000"/>
              </a:lnSpc>
              <a:spcBef>
                <a:spcPts val="0"/>
              </a:spcBef>
              <a:spcAft>
                <a:spcPts val="0"/>
              </a:spcAft>
              <a:buClrTx/>
              <a:buSzTx/>
              <a:buFontTx/>
              <a:buNone/>
              <a:tabLst/>
              <a:defRPr/>
            </a:pPr>
            <a:r>
              <a:rPr lang="en-US" b="1" baseline="0" dirty="0" smtClean="0">
                <a:effectLst/>
              </a:rPr>
              <a:t>[click]</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effectLst/>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effectLst/>
              </a:rPr>
              <a:t>Adjusting packets has a very high toll on performance, as can be seen in the graph here.</a:t>
            </a:r>
          </a:p>
          <a:p>
            <a:pPr marL="0" marR="0" indent="0" algn="l" defTabSz="457200" rtl="0" eaLnBrk="1" fontAlgn="auto" latinLnBrk="0" hangingPunct="1">
              <a:lnSpc>
                <a:spcPct val="100000"/>
              </a:lnSpc>
              <a:spcBef>
                <a:spcPts val="0"/>
              </a:spcBef>
              <a:spcAft>
                <a:spcPts val="0"/>
              </a:spcAft>
              <a:buClrTx/>
              <a:buSzTx/>
              <a:buFontTx/>
              <a:buNone/>
              <a:tabLst/>
              <a:defRPr/>
            </a:pPr>
            <a:r>
              <a:rPr lang="en-US" b="1" baseline="0" dirty="0" smtClean="0">
                <a:effectLst/>
              </a:rPr>
              <a:t>[click]</a:t>
            </a:r>
          </a:p>
          <a:p>
            <a:pPr marL="0" marR="0" indent="0" algn="l" defTabSz="457200" rtl="0" eaLnBrk="1" fontAlgn="auto" latinLnBrk="0" hangingPunct="1">
              <a:lnSpc>
                <a:spcPct val="100000"/>
              </a:lnSpc>
              <a:spcBef>
                <a:spcPts val="0"/>
              </a:spcBef>
              <a:spcAft>
                <a:spcPts val="0"/>
              </a:spcAft>
              <a:buClrTx/>
              <a:buSzTx/>
              <a:buFontTx/>
              <a:buNone/>
              <a:tabLst/>
              <a:defRPr/>
            </a:pPr>
            <a:endParaRPr lang="en-US" b="1" baseline="0" dirty="0" smtClean="0">
              <a:effectLst/>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0" baseline="0" dirty="0" smtClean="0">
                <a:effectLst/>
              </a:rPr>
              <a:t>Based on our micro-benchmarks, we observe that if the number of adjustments are less than six, we should use inline editing otherwise </a:t>
            </a:r>
            <a:r>
              <a:rPr lang="en-US" b="1" baseline="0" dirty="0" smtClean="0">
                <a:effectLst/>
              </a:rPr>
              <a:t>[click]</a:t>
            </a:r>
            <a:r>
              <a:rPr lang="en-US" b="0" baseline="0" dirty="0" smtClean="0">
                <a:effectLst/>
              </a:rPr>
              <a:t> we should use post-pipeline editing mode.</a:t>
            </a:r>
          </a:p>
          <a:p>
            <a:endParaRPr lang="en-US" dirty="0"/>
          </a:p>
        </p:txBody>
      </p:sp>
      <p:sp>
        <p:nvSpPr>
          <p:cNvPr id="4" name="Slide Number Placeholder 3"/>
          <p:cNvSpPr>
            <a:spLocks noGrp="1"/>
          </p:cNvSpPr>
          <p:nvPr>
            <p:ph type="sldNum" sz="quarter" idx="10"/>
          </p:nvPr>
        </p:nvSpPr>
        <p:spPr/>
        <p:txBody>
          <a:bodyPr/>
          <a:lstStyle/>
          <a:p>
            <a:fld id="{8655FD3C-A5AF-9542-90CD-51C51F6C3E1C}" type="slidenum">
              <a:rPr lang="en-US" smtClean="0"/>
              <a:t>47</a:t>
            </a:fld>
            <a:endParaRPr lang="en-US"/>
          </a:p>
        </p:txBody>
      </p:sp>
    </p:spTree>
    <p:extLst>
      <p:ext uri="{BB962C8B-B14F-4D97-AF65-F5344CB8AC3E}">
        <p14:creationId xmlns:p14="http://schemas.microsoft.com/office/powerpoint/2010/main" val="54537384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Thus,</a:t>
            </a:r>
            <a:r>
              <a:rPr lang="en-US" baseline="0" dirty="0" smtClean="0"/>
              <a:t> we came up with the following optimization, we call “inline vs. post-pipeline editing”. </a:t>
            </a:r>
            <a:r>
              <a:rPr lang="en-US" b="1" baseline="0" dirty="0" smtClean="0"/>
              <a:t>[click]</a:t>
            </a:r>
            <a:r>
              <a:rPr lang="en-US" baseline="0" dirty="0" smtClean="0"/>
              <a:t> At compile time, we analyze the P4 program to find out if the number of adjustments (e.g., add- and remove-headers actions) are less than the specified threshold. If they are, we use inline editing, otherwise, we use post-pipeline editing.</a:t>
            </a:r>
          </a:p>
        </p:txBody>
      </p:sp>
      <p:sp>
        <p:nvSpPr>
          <p:cNvPr id="4" name="Slide Number Placeholder 3"/>
          <p:cNvSpPr>
            <a:spLocks noGrp="1"/>
          </p:cNvSpPr>
          <p:nvPr>
            <p:ph type="sldNum" sz="quarter" idx="10"/>
          </p:nvPr>
        </p:nvSpPr>
        <p:spPr/>
        <p:txBody>
          <a:bodyPr/>
          <a:lstStyle/>
          <a:p>
            <a:fld id="{8655FD3C-A5AF-9542-90CD-51C51F6C3E1C}" type="slidenum">
              <a:rPr lang="en-US" smtClean="0"/>
              <a:t>48</a:t>
            </a:fld>
            <a:endParaRPr lang="en-US"/>
          </a:p>
        </p:txBody>
      </p:sp>
    </p:spTree>
    <p:extLst>
      <p:ext uri="{BB962C8B-B14F-4D97-AF65-F5344CB8AC3E}">
        <p14:creationId xmlns:p14="http://schemas.microsoft.com/office/powerpoint/2010/main" val="3905707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In our L2L3-ACL application, the number of adjustments are less than the threshold, i.e., it only does VLAN encapsulation and </a:t>
            </a:r>
            <a:r>
              <a:rPr lang="en-US" baseline="0" dirty="0" err="1" smtClean="0"/>
              <a:t>decapsulation</a:t>
            </a:r>
            <a:r>
              <a:rPr lang="en-US" baseline="0" dirty="0" smtClean="0"/>
              <a:t>. Thus, the compiler selects inline editing.</a:t>
            </a:r>
          </a:p>
          <a:p>
            <a:r>
              <a:rPr lang="en-US" b="1" baseline="0" dirty="0" smtClean="0"/>
              <a:t>[click]</a:t>
            </a:r>
          </a:p>
          <a:p>
            <a:endParaRPr lang="en-US" baseline="0" dirty="0" smtClean="0"/>
          </a:p>
          <a:p>
            <a:r>
              <a:rPr lang="en-US" baseline="0" dirty="0" smtClean="0"/>
              <a:t>Based on that, the compiler generates code where parser doesn’t make a copy of headers and, thus, </a:t>
            </a:r>
            <a:r>
              <a:rPr lang="en-US" b="1" baseline="0" dirty="0" smtClean="0"/>
              <a:t>[click] </a:t>
            </a:r>
            <a:r>
              <a:rPr lang="en-US" baseline="0" dirty="0" smtClean="0"/>
              <a:t>no packet </a:t>
            </a:r>
            <a:r>
              <a:rPr lang="en-US" baseline="0" dirty="0" err="1" smtClean="0"/>
              <a:t>deparsing</a:t>
            </a:r>
            <a:r>
              <a:rPr lang="en-US" baseline="0" dirty="0" smtClean="0"/>
              <a:t> stage is needed.</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8655FD3C-A5AF-9542-90CD-51C51F6C3E1C}" type="slidenum">
              <a:rPr lang="en-US" smtClean="0"/>
              <a:t>49</a:t>
            </a:fld>
            <a:endParaRPr lang="en-US"/>
          </a:p>
        </p:txBody>
      </p:sp>
    </p:spTree>
    <p:extLst>
      <p:ext uri="{BB962C8B-B14F-4D97-AF65-F5344CB8AC3E}">
        <p14:creationId xmlns:p14="http://schemas.microsoft.com/office/powerpoint/2010/main" val="4810791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That’s why it’s a common assumption that software switches enable rapid development and deployment of network features.</a:t>
            </a:r>
          </a:p>
          <a:p>
            <a:r>
              <a:rPr lang="en-US" b="1" dirty="0" smtClean="0"/>
              <a:t>[click]</a:t>
            </a:r>
            <a:endParaRPr lang="en-US" baseline="0" dirty="0" smtClean="0"/>
          </a:p>
          <a:p>
            <a:endParaRPr lang="en-US" baseline="0" dirty="0" smtClean="0"/>
          </a:p>
          <a:p>
            <a:r>
              <a:rPr lang="en-US" baseline="0" dirty="0" smtClean="0"/>
              <a:t>But is this really the case? </a:t>
            </a:r>
            <a:r>
              <a:rPr lang="en-US" b="1" dirty="0" smtClean="0"/>
              <a:t>[click] </a:t>
            </a:r>
            <a:r>
              <a:rPr lang="en-US" baseline="0" dirty="0" smtClean="0"/>
              <a:t>No, it isn’t and let me tell you why.</a:t>
            </a:r>
            <a:endParaRPr lang="en-US" dirty="0"/>
          </a:p>
        </p:txBody>
      </p:sp>
      <p:sp>
        <p:nvSpPr>
          <p:cNvPr id="4" name="Slide Number Placeholder 3"/>
          <p:cNvSpPr>
            <a:spLocks noGrp="1"/>
          </p:cNvSpPr>
          <p:nvPr>
            <p:ph type="sldNum" sz="quarter" idx="10"/>
          </p:nvPr>
        </p:nvSpPr>
        <p:spPr/>
        <p:txBody>
          <a:bodyPr/>
          <a:lstStyle/>
          <a:p>
            <a:fld id="{8655FD3C-A5AF-9542-90CD-51C51F6C3E1C}" type="slidenum">
              <a:rPr lang="en-US" smtClean="0"/>
              <a:t>5</a:t>
            </a:fld>
            <a:endParaRPr lang="en-US"/>
          </a:p>
        </p:txBody>
      </p:sp>
    </p:spTree>
    <p:extLst>
      <p:ext uri="{BB962C8B-B14F-4D97-AF65-F5344CB8AC3E}">
        <p14:creationId xmlns:p14="http://schemas.microsoft.com/office/powerpoint/2010/main" val="210303776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 the optimization,</a:t>
            </a:r>
            <a:r>
              <a:rPr lang="en-US" baseline="0" dirty="0" smtClean="0"/>
              <a:t> this is how our L2L3-ACL switch pipeline looks like.</a:t>
            </a:r>
            <a:endParaRPr lang="en-US" dirty="0"/>
          </a:p>
        </p:txBody>
      </p:sp>
      <p:sp>
        <p:nvSpPr>
          <p:cNvPr id="4" name="Slide Number Placeholder 3"/>
          <p:cNvSpPr>
            <a:spLocks noGrp="1"/>
          </p:cNvSpPr>
          <p:nvPr>
            <p:ph type="sldNum" sz="quarter" idx="10"/>
          </p:nvPr>
        </p:nvSpPr>
        <p:spPr/>
        <p:txBody>
          <a:bodyPr/>
          <a:lstStyle/>
          <a:p>
            <a:fld id="{8655FD3C-A5AF-9542-90CD-51C51F6C3E1C}" type="slidenum">
              <a:rPr lang="en-US" smtClean="0"/>
              <a:t>50</a:t>
            </a:fld>
            <a:endParaRPr lang="en-US"/>
          </a:p>
        </p:txBody>
      </p:sp>
    </p:spTree>
    <p:extLst>
      <p:ext uri="{BB962C8B-B14F-4D97-AF65-F5344CB8AC3E}">
        <p14:creationId xmlns:p14="http://schemas.microsoft.com/office/powerpoint/2010/main" val="108544441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55FD3C-A5AF-9542-90CD-51C51F6C3E1C}" type="slidenum">
              <a:rPr lang="en-US" smtClean="0"/>
              <a:t>59</a:t>
            </a:fld>
            <a:endParaRPr lang="en-US"/>
          </a:p>
        </p:txBody>
      </p:sp>
    </p:spTree>
    <p:extLst>
      <p:ext uri="{BB962C8B-B14F-4D97-AF65-F5344CB8AC3E}">
        <p14:creationId xmlns:p14="http://schemas.microsoft.com/office/powerpoint/2010/main" val="149020717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55FD3C-A5AF-9542-90CD-51C51F6C3E1C}" type="slidenum">
              <a:rPr lang="en-US" smtClean="0"/>
              <a:t>61</a:t>
            </a:fld>
            <a:endParaRPr lang="en-US"/>
          </a:p>
        </p:txBody>
      </p:sp>
    </p:spTree>
    <p:extLst>
      <p:ext uri="{BB962C8B-B14F-4D97-AF65-F5344CB8AC3E}">
        <p14:creationId xmlns:p14="http://schemas.microsoft.com/office/powerpoint/2010/main" val="110380675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55FD3C-A5AF-9542-90CD-51C51F6C3E1C}" type="slidenum">
              <a:rPr lang="en-US" smtClean="0"/>
              <a:t>62</a:t>
            </a:fld>
            <a:endParaRPr lang="en-US"/>
          </a:p>
        </p:txBody>
      </p:sp>
    </p:spTree>
    <p:extLst>
      <p:ext uri="{BB962C8B-B14F-4D97-AF65-F5344CB8AC3E}">
        <p14:creationId xmlns:p14="http://schemas.microsoft.com/office/powerpoint/2010/main" val="49535772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baseline="0" dirty="0" smtClean="0"/>
          </a:p>
        </p:txBody>
      </p:sp>
      <p:sp>
        <p:nvSpPr>
          <p:cNvPr id="4" name="Slide Number Placeholder 3"/>
          <p:cNvSpPr>
            <a:spLocks noGrp="1"/>
          </p:cNvSpPr>
          <p:nvPr>
            <p:ph type="sldNum" sz="quarter" idx="10"/>
          </p:nvPr>
        </p:nvSpPr>
        <p:spPr/>
        <p:txBody>
          <a:bodyPr/>
          <a:lstStyle/>
          <a:p>
            <a:fld id="{8655FD3C-A5AF-9542-90CD-51C51F6C3E1C}" type="slidenum">
              <a:rPr lang="en-US" smtClean="0"/>
              <a:t>70</a:t>
            </a:fld>
            <a:endParaRPr lang="en-US"/>
          </a:p>
        </p:txBody>
      </p:sp>
    </p:spTree>
    <p:extLst>
      <p:ext uri="{BB962C8B-B14F-4D97-AF65-F5344CB8AC3E}">
        <p14:creationId xmlns:p14="http://schemas.microsoft.com/office/powerpoint/2010/main" val="31380862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r>
              <a:rPr lang="en-US" b="1" dirty="0" smtClean="0"/>
              <a:t>[click]</a:t>
            </a:r>
            <a:r>
              <a:rPr lang="en-US" dirty="0" smtClean="0"/>
              <a:t> We loosely define high entropy packet fields as those which are likely to have differing values from packet to packet flowing through a switch. </a:t>
            </a:r>
          </a:p>
          <a:p>
            <a:r>
              <a:rPr lang="en-US" b="1" dirty="0" smtClean="0"/>
              <a:t>[click]</a:t>
            </a:r>
          </a:p>
          <a:p>
            <a:r>
              <a:rPr lang="en-US" dirty="0" smtClean="0"/>
              <a:t>For example, all traffic originating from a particular host </a:t>
            </a:r>
            <a:r>
              <a:rPr lang="en-US" b="1" dirty="0" smtClean="0"/>
              <a:t>[click]</a:t>
            </a:r>
            <a:r>
              <a:rPr lang="en-US" dirty="0" smtClean="0"/>
              <a:t> will likely have the same source and destination MAC fields, </a:t>
            </a:r>
            <a:r>
              <a:rPr lang="en-US" b="1" dirty="0" smtClean="0"/>
              <a:t>[click]</a:t>
            </a:r>
            <a:r>
              <a:rPr lang="en-US" baseline="0" dirty="0" smtClean="0"/>
              <a:t> </a:t>
            </a:r>
            <a:r>
              <a:rPr lang="en-US" dirty="0" smtClean="0"/>
              <a:t>but the source and destination L4 port fields are likely to change from connection to connection. </a:t>
            </a:r>
            <a:r>
              <a:rPr lang="en-US" b="1" dirty="0" smtClean="0"/>
              <a:t>[click]</a:t>
            </a:r>
            <a:r>
              <a:rPr lang="en-US" baseline="0" dirty="0" smtClean="0"/>
              <a:t> </a:t>
            </a:r>
            <a:r>
              <a:rPr lang="en-US" dirty="0" smtClean="0"/>
              <a:t>Thus, we say the L4 port fields have higher entropy than the L2 address fields.</a:t>
            </a:r>
            <a:endParaRPr lang="en-US" dirty="0"/>
          </a:p>
        </p:txBody>
      </p:sp>
      <p:sp>
        <p:nvSpPr>
          <p:cNvPr id="4" name="Slide Number Placeholder 3"/>
          <p:cNvSpPr>
            <a:spLocks noGrp="1"/>
          </p:cNvSpPr>
          <p:nvPr>
            <p:ph type="sldNum" sz="quarter" idx="10"/>
          </p:nvPr>
        </p:nvSpPr>
        <p:spPr/>
        <p:txBody>
          <a:bodyPr/>
          <a:lstStyle/>
          <a:p>
            <a:fld id="{8655FD3C-A5AF-9542-90CD-51C51F6C3E1C}" type="slidenum">
              <a:rPr lang="en-US" smtClean="0"/>
              <a:t>71</a:t>
            </a:fld>
            <a:endParaRPr lang="en-US"/>
          </a:p>
        </p:txBody>
      </p:sp>
    </p:spTree>
    <p:extLst>
      <p:ext uri="{BB962C8B-B14F-4D97-AF65-F5344CB8AC3E}">
        <p14:creationId xmlns:p14="http://schemas.microsoft.com/office/powerpoint/2010/main" val="106820777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55FD3C-A5AF-9542-90CD-51C51F6C3E1C}" type="slidenum">
              <a:rPr lang="en-US" smtClean="0"/>
              <a:t>72</a:t>
            </a:fld>
            <a:endParaRPr lang="en-US"/>
          </a:p>
        </p:txBody>
      </p:sp>
    </p:spTree>
    <p:extLst>
      <p:ext uri="{BB962C8B-B14F-4D97-AF65-F5344CB8AC3E}">
        <p14:creationId xmlns:p14="http://schemas.microsoft.com/office/powerpoint/2010/main" val="101602934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55FD3C-A5AF-9542-90CD-51C51F6C3E1C}" type="slidenum">
              <a:rPr lang="en-US" smtClean="0"/>
              <a:t>73</a:t>
            </a:fld>
            <a:endParaRPr lang="en-US"/>
          </a:p>
        </p:txBody>
      </p:sp>
    </p:spTree>
    <p:extLst>
      <p:ext uri="{BB962C8B-B14F-4D97-AF65-F5344CB8AC3E}">
        <p14:creationId xmlns:p14="http://schemas.microsoft.com/office/powerpoint/2010/main" val="38008275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55FD3C-A5AF-9542-90CD-51C51F6C3E1C}" type="slidenum">
              <a:rPr lang="en-US" smtClean="0"/>
              <a:t>74</a:t>
            </a:fld>
            <a:endParaRPr lang="en-US"/>
          </a:p>
        </p:txBody>
      </p:sp>
    </p:spTree>
    <p:extLst>
      <p:ext uri="{BB962C8B-B14F-4D97-AF65-F5344CB8AC3E}">
        <p14:creationId xmlns:p14="http://schemas.microsoft.com/office/powerpoint/2010/main" val="136552089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55FD3C-A5AF-9542-90CD-51C51F6C3E1C}" type="slidenum">
              <a:rPr lang="en-US" smtClean="0"/>
              <a:t>75</a:t>
            </a:fld>
            <a:endParaRPr lang="en-US"/>
          </a:p>
        </p:txBody>
      </p:sp>
    </p:spTree>
    <p:extLst>
      <p:ext uri="{BB962C8B-B14F-4D97-AF65-F5344CB8AC3E}">
        <p14:creationId xmlns:p14="http://schemas.microsoft.com/office/powerpoint/2010/main" val="18262697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rPr>
              <a:t>A software switch is based on a </a:t>
            </a:r>
            <a:r>
              <a:rPr lang="en-US" sz="1200" b="1" i="0" u="none" strike="noStrike" kern="1200" dirty="0" smtClean="0">
                <a:solidFill>
                  <a:schemeClr val="tx1"/>
                </a:solidFill>
                <a:effectLst/>
                <a:latin typeface="+mn-lt"/>
                <a:ea typeface="+mn-ea"/>
                <a:cs typeface="+mn-cs"/>
              </a:rPr>
              <a:t>[click]</a:t>
            </a:r>
            <a:r>
              <a:rPr lang="en-US" sz="1200" b="0" i="0" u="none" strike="noStrike" kern="1200" dirty="0" smtClean="0">
                <a:solidFill>
                  <a:schemeClr val="tx1"/>
                </a:solidFill>
                <a:effectLst/>
                <a:latin typeface="+mn-lt"/>
                <a:ea typeface="+mn-ea"/>
                <a:cs typeface="+mn-cs"/>
              </a:rPr>
              <a:t> large body of complex codebase like </a:t>
            </a:r>
            <a:r>
              <a:rPr lang="en-US" sz="1200" b="1" i="0" u="none" strike="noStrike" kern="1200" dirty="0" smtClean="0">
                <a:solidFill>
                  <a:schemeClr val="tx1"/>
                </a:solidFill>
                <a:effectLst/>
                <a:latin typeface="+mn-lt"/>
                <a:ea typeface="+mn-ea"/>
                <a:cs typeface="+mn-cs"/>
              </a:rPr>
              <a:t>[click]</a:t>
            </a:r>
            <a:r>
              <a:rPr lang="en-US" sz="1200" b="0" i="0" u="none" strike="noStrike" kern="1200" dirty="0" smtClean="0">
                <a:solidFill>
                  <a:schemeClr val="tx1"/>
                </a:solidFill>
                <a:effectLst/>
                <a:latin typeface="+mn-lt"/>
                <a:ea typeface="+mn-ea"/>
                <a:cs typeface="+mn-cs"/>
              </a:rPr>
              <a:t> Kernel, </a:t>
            </a:r>
            <a:r>
              <a:rPr lang="en-US" sz="1200" b="1" i="0" u="none" strike="noStrike" kern="1200" dirty="0" smtClean="0">
                <a:solidFill>
                  <a:schemeClr val="tx1"/>
                </a:solidFill>
                <a:effectLst/>
                <a:latin typeface="+mn-lt"/>
                <a:ea typeface="+mn-ea"/>
                <a:cs typeface="+mn-cs"/>
              </a:rPr>
              <a:t>[click]</a:t>
            </a:r>
            <a:r>
              <a:rPr lang="en-US" sz="1200" b="0" i="0" u="none" strike="noStrike" kern="1200" dirty="0" smtClean="0">
                <a:solidFill>
                  <a:schemeClr val="tx1"/>
                </a:solidFill>
                <a:effectLst/>
                <a:latin typeface="+mn-lt"/>
                <a:ea typeface="+mn-ea"/>
                <a:cs typeface="+mn-cs"/>
              </a:rPr>
              <a:t> DPDK, and more that is needed to set up the machinery for fast packet IO (or forwarding).</a:t>
            </a:r>
            <a:endParaRPr lang="en-US" dirty="0" smtClean="0">
              <a:effectLst/>
            </a:endParaRPr>
          </a:p>
          <a:p>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8655FD3C-A5AF-9542-90CD-51C51F6C3E1C}" type="slidenum">
              <a:rPr lang="en-US" smtClean="0"/>
              <a:t>6</a:t>
            </a:fld>
            <a:endParaRPr lang="en-US"/>
          </a:p>
        </p:txBody>
      </p:sp>
    </p:spTree>
    <p:extLst>
      <p:ext uri="{BB962C8B-B14F-4D97-AF65-F5344CB8AC3E}">
        <p14:creationId xmlns:p14="http://schemas.microsoft.com/office/powerpoint/2010/main" val="208397541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55FD3C-A5AF-9542-90CD-51C51F6C3E1C}" type="slidenum">
              <a:rPr lang="en-US" smtClean="0"/>
              <a:t>76</a:t>
            </a:fld>
            <a:endParaRPr lang="en-US"/>
          </a:p>
        </p:txBody>
      </p:sp>
    </p:spTree>
    <p:extLst>
      <p:ext uri="{BB962C8B-B14F-4D97-AF65-F5344CB8AC3E}">
        <p14:creationId xmlns:p14="http://schemas.microsoft.com/office/powerpoint/2010/main" val="203405630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55FD3C-A5AF-9542-90CD-51C51F6C3E1C}" type="slidenum">
              <a:rPr lang="en-US" smtClean="0"/>
              <a:t>77</a:t>
            </a:fld>
            <a:endParaRPr lang="en-US"/>
          </a:p>
        </p:txBody>
      </p:sp>
    </p:spTree>
    <p:extLst>
      <p:ext uri="{BB962C8B-B14F-4D97-AF65-F5344CB8AC3E}">
        <p14:creationId xmlns:p14="http://schemas.microsoft.com/office/powerpoint/2010/main" val="56499188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55FD3C-A5AF-9542-90CD-51C51F6C3E1C}" type="slidenum">
              <a:rPr lang="en-US" smtClean="0"/>
              <a:t>78</a:t>
            </a:fld>
            <a:endParaRPr lang="en-US"/>
          </a:p>
        </p:txBody>
      </p:sp>
    </p:spTree>
    <p:extLst>
      <p:ext uri="{BB962C8B-B14F-4D97-AF65-F5344CB8AC3E}">
        <p14:creationId xmlns:p14="http://schemas.microsoft.com/office/powerpoint/2010/main" val="28556198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55FD3C-A5AF-9542-90CD-51C51F6C3E1C}" type="slidenum">
              <a:rPr lang="en-US" smtClean="0"/>
              <a:t>79</a:t>
            </a:fld>
            <a:endParaRPr lang="en-US"/>
          </a:p>
        </p:txBody>
      </p:sp>
    </p:spTree>
    <p:extLst>
      <p:ext uri="{BB962C8B-B14F-4D97-AF65-F5344CB8AC3E}">
        <p14:creationId xmlns:p14="http://schemas.microsoft.com/office/powerpoint/2010/main" val="6832317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55FD3C-A5AF-9542-90CD-51C51F6C3E1C}" type="slidenum">
              <a:rPr lang="en-US" smtClean="0"/>
              <a:t>83</a:t>
            </a:fld>
            <a:endParaRPr lang="en-US"/>
          </a:p>
        </p:txBody>
      </p:sp>
    </p:spTree>
    <p:extLst>
      <p:ext uri="{BB962C8B-B14F-4D97-AF65-F5344CB8AC3E}">
        <p14:creationId xmlns:p14="http://schemas.microsoft.com/office/powerpoint/2010/main" val="95721350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55FD3C-A5AF-9542-90CD-51C51F6C3E1C}" type="slidenum">
              <a:rPr lang="en-US" smtClean="0"/>
              <a:t>84</a:t>
            </a:fld>
            <a:endParaRPr lang="en-US"/>
          </a:p>
        </p:txBody>
      </p:sp>
    </p:spTree>
    <p:extLst>
      <p:ext uri="{BB962C8B-B14F-4D97-AF65-F5344CB8AC3E}">
        <p14:creationId xmlns:p14="http://schemas.microsoft.com/office/powerpoint/2010/main" val="20396683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And</a:t>
            </a:r>
            <a:r>
              <a:rPr lang="en-US" baseline="0" dirty="0" smtClean="0">
                <a:effectLst/>
              </a:rPr>
              <a:t> at the same time, one has to specify the logic for packet processing, </a:t>
            </a:r>
            <a:r>
              <a:rPr lang="en-US" b="1" baseline="0" dirty="0" smtClean="0">
                <a:effectLst/>
              </a:rPr>
              <a:t>[click]</a:t>
            </a:r>
            <a:r>
              <a:rPr lang="en-US" baseline="0" dirty="0" smtClean="0">
                <a:effectLst/>
              </a:rPr>
              <a:t> like parser and match-action pipeline, using </a:t>
            </a:r>
            <a:r>
              <a:rPr lang="en-US" b="1" dirty="0" smtClean="0">
                <a:effectLst/>
              </a:rPr>
              <a:t>[click]</a:t>
            </a:r>
            <a:r>
              <a:rPr lang="en-US" baseline="0" dirty="0" smtClean="0">
                <a:effectLst/>
              </a:rPr>
              <a:t> arcane methods and interfaces exposed by these complex codebases. </a:t>
            </a:r>
          </a:p>
          <a:p>
            <a:r>
              <a:rPr lang="en-US" b="1" baseline="0" dirty="0" smtClean="0">
                <a:effectLst/>
              </a:rPr>
              <a:t>[click]</a:t>
            </a:r>
          </a:p>
          <a:p>
            <a:endParaRPr lang="en-US" baseline="0" dirty="0" smtClean="0">
              <a:effectLst/>
            </a:endParaRPr>
          </a:p>
          <a:p>
            <a:r>
              <a:rPr lang="en-US" dirty="0" smtClean="0">
                <a:effectLst/>
              </a:rPr>
              <a:t>Thus, making changes in these switches is a formidable undertaking and requires </a:t>
            </a:r>
            <a:r>
              <a:rPr lang="en-US" b="1" dirty="0" smtClean="0">
                <a:effectLst/>
              </a:rPr>
              <a:t>[click]</a:t>
            </a:r>
            <a:r>
              <a:rPr lang="en-US" dirty="0" smtClean="0">
                <a:effectLst/>
              </a:rPr>
              <a:t> expertize</a:t>
            </a:r>
            <a:r>
              <a:rPr lang="en-US" baseline="0" dirty="0" smtClean="0">
                <a:effectLst/>
              </a:rPr>
              <a:t> in</a:t>
            </a:r>
            <a:r>
              <a:rPr lang="en-US" dirty="0" smtClean="0">
                <a:effectLst/>
              </a:rPr>
              <a:t>­</a:t>
            </a:r>
            <a:r>
              <a:rPr lang="en-US" b="1" baseline="0" dirty="0" smtClean="0"/>
              <a:t> </a:t>
            </a:r>
            <a:r>
              <a:rPr lang="en-US" dirty="0" smtClean="0">
                <a:effectLst/>
              </a:rPr>
              <a:t>network protocol design and </a:t>
            </a:r>
            <a:r>
              <a:rPr lang="en-US" b="0" baseline="0" dirty="0" smtClean="0"/>
              <a:t>software development with</a:t>
            </a:r>
            <a:r>
              <a:rPr lang="en-US" dirty="0" smtClean="0">
                <a:effectLst/>
              </a:rPr>
              <a:t> the ability to develop,­</a:t>
            </a:r>
            <a:r>
              <a:rPr lang="en-US" b="1" baseline="0" dirty="0" smtClean="0"/>
              <a:t> </a:t>
            </a:r>
            <a:r>
              <a:rPr lang="en-US" dirty="0" smtClean="0">
                <a:effectLst/>
              </a:rPr>
              <a:t>test, and deploy large, complex code­bases. </a:t>
            </a:r>
            <a:r>
              <a:rPr lang="en-US" b="1" dirty="0" smtClean="0">
                <a:effectLst/>
              </a:rPr>
              <a:t>[click]</a:t>
            </a:r>
            <a:r>
              <a:rPr lang="en-US" dirty="0" smtClean="0">
                <a:effectLst/>
              </a:rPr>
              <a:t> I</a:t>
            </a:r>
            <a:r>
              <a:rPr lang="en-US" baseline="0" dirty="0" smtClean="0">
                <a:effectLst/>
              </a:rPr>
              <a:t>t can take up to 3-6 months to push a new feature into the mainstream code. (A usual kernel release cycle is 2 months and then it can take years to push the changes into Linux distributions like Ubuntu and Fedora.)</a:t>
            </a:r>
          </a:p>
          <a:p>
            <a:r>
              <a:rPr lang="en-US" b="1" dirty="0" smtClean="0">
                <a:effectLst/>
              </a:rPr>
              <a:t>[click]</a:t>
            </a:r>
            <a:r>
              <a:rPr lang="en-US" dirty="0" smtClean="0">
                <a:effectLst/>
              </a:rPr>
              <a:t> </a:t>
            </a:r>
            <a:endParaRPr lang="en-US" baseline="0" dirty="0" smtClean="0">
              <a:effectLst/>
            </a:endParaRPr>
          </a:p>
          <a:p>
            <a:endParaRPr lang="en-US" baseline="0" dirty="0" smtClean="0">
              <a:effectLst/>
            </a:endParaRPr>
          </a:p>
          <a:p>
            <a:r>
              <a:rPr lang="en-US" sz="1200" kern="1200" dirty="0" smtClean="0">
                <a:solidFill>
                  <a:schemeClr val="tx1"/>
                </a:solidFill>
                <a:effectLst/>
                <a:latin typeface="+mn-lt"/>
                <a:ea typeface="+mn-ea"/>
                <a:cs typeface="+mn-cs"/>
              </a:rPr>
              <a:t>Furthermore, customizations require not only incorporating changes into switch code, but also </a:t>
            </a:r>
            <a:r>
              <a:rPr lang="en-US" sz="1200" i="1" kern="1200" dirty="0" smtClean="0">
                <a:solidFill>
                  <a:schemeClr val="tx1"/>
                </a:solidFill>
                <a:effectLst/>
                <a:latin typeface="+mn-lt"/>
                <a:ea typeface="+mn-ea"/>
                <a:cs typeface="+mn-cs"/>
              </a:rPr>
              <a:t>maintaining </a:t>
            </a:r>
            <a:r>
              <a:rPr lang="en-US" sz="1200" kern="1200" dirty="0" smtClean="0">
                <a:solidFill>
                  <a:schemeClr val="tx1"/>
                </a:solidFill>
                <a:effectLst/>
                <a:latin typeface="+mn-lt"/>
                <a:ea typeface="+mn-ea"/>
                <a:cs typeface="+mn-cs"/>
              </a:rPr>
              <a:t>these customizations</a:t>
            </a:r>
            <a:r>
              <a:rPr lang="en-US" sz="1200" kern="1200" baseline="0" dirty="0" smtClean="0">
                <a:solidFill>
                  <a:schemeClr val="tx1"/>
                </a:solidFill>
                <a:effectLst/>
                <a:latin typeface="+mn-lt"/>
                <a:ea typeface="+mn-ea"/>
                <a:cs typeface="+mn-cs"/>
              </a:rPr>
              <a:t> across different versions of the switch</a:t>
            </a:r>
            <a:r>
              <a:rPr lang="en-US" sz="1200" kern="1200" dirty="0" smtClean="0">
                <a:solidFill>
                  <a:schemeClr val="tx1"/>
                </a:solidFill>
                <a:effectLst/>
                <a:latin typeface="+mn-lt"/>
                <a:ea typeface="+mn-ea"/>
                <a:cs typeface="+mn-cs"/>
              </a:rPr>
              <a:t>.</a:t>
            </a:r>
            <a:endParaRPr lang="en-US" baseline="0" dirty="0" smtClean="0">
              <a:effectLst/>
            </a:endParaRPr>
          </a:p>
          <a:p>
            <a:endParaRPr lang="en-US" baseline="0" dirty="0" smtClean="0">
              <a:effectLst/>
            </a:endParaRPr>
          </a:p>
          <a:p>
            <a:endParaRPr lang="en-US" dirty="0"/>
          </a:p>
        </p:txBody>
      </p:sp>
      <p:sp>
        <p:nvSpPr>
          <p:cNvPr id="4" name="Slide Number Placeholder 3"/>
          <p:cNvSpPr>
            <a:spLocks noGrp="1"/>
          </p:cNvSpPr>
          <p:nvPr>
            <p:ph type="sldNum" sz="quarter" idx="10"/>
          </p:nvPr>
        </p:nvSpPr>
        <p:spPr/>
        <p:txBody>
          <a:bodyPr/>
          <a:lstStyle/>
          <a:p>
            <a:fld id="{8655FD3C-A5AF-9542-90CD-51C51F6C3E1C}" type="slidenum">
              <a:rPr lang="en-US" smtClean="0"/>
              <a:t>7</a:t>
            </a:fld>
            <a:endParaRPr lang="en-US"/>
          </a:p>
        </p:txBody>
      </p:sp>
    </p:spTree>
    <p:extLst>
      <p:ext uri="{BB962C8B-B14F-4D97-AF65-F5344CB8AC3E}">
        <p14:creationId xmlns:p14="http://schemas.microsoft.com/office/powerpoint/2010/main" val="9244983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However, there is a conflict here.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As protocol</a:t>
            </a:r>
            <a:r>
              <a:rPr lang="en-US" sz="1200" kern="1200" baseline="0" dirty="0" smtClean="0">
                <a:solidFill>
                  <a:schemeClr val="tx1"/>
                </a:solidFill>
                <a:effectLst/>
                <a:latin typeface="+mn-lt"/>
                <a:ea typeface="+mn-ea"/>
                <a:cs typeface="+mn-cs"/>
              </a:rPr>
              <a:t> designers, we are interested</a:t>
            </a:r>
            <a:r>
              <a:rPr lang="en-US" sz="1200" kern="1200" dirty="0" smtClean="0">
                <a:solidFill>
                  <a:schemeClr val="tx1"/>
                </a:solidFill>
                <a:effectLst/>
                <a:latin typeface="+mn-lt"/>
                <a:ea typeface="+mn-ea"/>
                <a:cs typeface="+mn-cs"/>
              </a:rPr>
              <a:t> in specifying how</a:t>
            </a:r>
            <a:r>
              <a:rPr lang="en-US" sz="1200" kern="1200" baseline="0" dirty="0" smtClean="0">
                <a:solidFill>
                  <a:schemeClr val="tx1"/>
                </a:solidFill>
                <a:effectLst/>
                <a:latin typeface="+mn-lt"/>
                <a:ea typeface="+mn-ea"/>
                <a:cs typeface="+mn-cs"/>
              </a:rPr>
              <a:t> to parse </a:t>
            </a:r>
            <a:r>
              <a:rPr lang="en-US" sz="1200" kern="1200" dirty="0" smtClean="0">
                <a:solidFill>
                  <a:schemeClr val="tx1"/>
                </a:solidFill>
                <a:effectLst/>
                <a:latin typeface="+mn-lt"/>
                <a:ea typeface="+mn-ea"/>
                <a:cs typeface="+mn-cs"/>
              </a:rPr>
              <a:t>packet headers and the structure of the match-action tables (</a:t>
            </a:r>
            <a:r>
              <a:rPr lang="en-US" sz="1200" i="1" kern="1200" dirty="0" smtClean="0">
                <a:solidFill>
                  <a:schemeClr val="tx1"/>
                </a:solidFill>
                <a:effectLst/>
                <a:latin typeface="+mn-lt"/>
                <a:ea typeface="+mn-ea"/>
                <a:cs typeface="+mn-cs"/>
              </a:rPr>
              <a:t>i.e.</a:t>
            </a:r>
            <a:r>
              <a:rPr lang="en-US" sz="1200" kern="1200" dirty="0" smtClean="0">
                <a:solidFill>
                  <a:schemeClr val="tx1"/>
                </a:solidFill>
                <a:effectLst/>
                <a:latin typeface="+mn-lt"/>
                <a:ea typeface="+mn-ea"/>
                <a:cs typeface="+mn-cs"/>
              </a:rPr>
              <a:t>, which header fields to match and which actions to perform on matching headers).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[click]</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r>
              <a:rPr lang="en-US" dirty="0" smtClean="0"/>
              <a:t>We do</a:t>
            </a:r>
            <a:r>
              <a:rPr lang="en-US" baseline="0" dirty="0" smtClean="0"/>
              <a:t> not need to understand the complexities of the underlying codebase and the arcane APIs that they expose to enable for fast packet IO.</a:t>
            </a:r>
            <a:endParaRPr lang="en-US" baseline="0" dirty="0" smtClean="0">
              <a:effectLst/>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effectLst/>
            </a:endParaRPr>
          </a:p>
          <a:p>
            <a:endParaRPr lang="en-US" dirty="0"/>
          </a:p>
        </p:txBody>
      </p:sp>
      <p:sp>
        <p:nvSpPr>
          <p:cNvPr id="4" name="Slide Number Placeholder 3"/>
          <p:cNvSpPr>
            <a:spLocks noGrp="1"/>
          </p:cNvSpPr>
          <p:nvPr>
            <p:ph type="sldNum" sz="quarter" idx="10"/>
          </p:nvPr>
        </p:nvSpPr>
        <p:spPr/>
        <p:txBody>
          <a:bodyPr/>
          <a:lstStyle/>
          <a:p>
            <a:fld id="{8655FD3C-A5AF-9542-90CD-51C51F6C3E1C}" type="slidenum">
              <a:rPr lang="en-US" smtClean="0"/>
              <a:t>8</a:t>
            </a:fld>
            <a:endParaRPr lang="en-US"/>
          </a:p>
        </p:txBody>
      </p:sp>
    </p:spTree>
    <p:extLst>
      <p:ext uri="{BB962C8B-B14F-4D97-AF65-F5344CB8AC3E}">
        <p14:creationId xmlns:p14="http://schemas.microsoft.com/office/powerpoint/2010/main" val="18825469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rPr>
              <a:t>So what should we do about this?</a:t>
            </a:r>
            <a:r>
              <a:rPr lang="en-US" sz="1200" b="0" i="0" u="none" strike="noStrike" kern="1200" baseline="0" dirty="0" smtClean="0">
                <a:solidFill>
                  <a:schemeClr val="tx1"/>
                </a:solidFill>
                <a:effectLst/>
                <a:latin typeface="+mn-lt"/>
                <a:ea typeface="+mn-ea"/>
                <a:cs typeface="+mn-cs"/>
              </a:rPr>
              <a:t> How should we address this conflict?</a:t>
            </a:r>
            <a:endParaRPr lang="en-US" dirty="0" smtClean="0"/>
          </a:p>
        </p:txBody>
      </p:sp>
      <p:sp>
        <p:nvSpPr>
          <p:cNvPr id="4" name="Slide Number Placeholder 3"/>
          <p:cNvSpPr>
            <a:spLocks noGrp="1"/>
          </p:cNvSpPr>
          <p:nvPr>
            <p:ph type="sldNum" sz="quarter" idx="10"/>
          </p:nvPr>
        </p:nvSpPr>
        <p:spPr/>
        <p:txBody>
          <a:bodyPr/>
          <a:lstStyle/>
          <a:p>
            <a:fld id="{8655FD3C-A5AF-9542-90CD-51C51F6C3E1C}" type="slidenum">
              <a:rPr lang="en-US" smtClean="0"/>
              <a:t>9</a:t>
            </a:fld>
            <a:endParaRPr lang="en-US"/>
          </a:p>
        </p:txBody>
      </p:sp>
    </p:spTree>
    <p:extLst>
      <p:ext uri="{BB962C8B-B14F-4D97-AF65-F5344CB8AC3E}">
        <p14:creationId xmlns:p14="http://schemas.microsoft.com/office/powerpoint/2010/main" val="12122946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smtClean="0"/>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371D2E6-612C-4A4A-A398-789657349DAC}" type="datetime1">
              <a:rPr lang="en-US" smtClean="0"/>
              <a:t>11/12/16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348900-7794-B846-9157-FC610774E537}" type="slidenum">
              <a:rPr lang="en-US" smtClean="0"/>
              <a:t>‹#›</a:t>
            </a:fld>
            <a:endParaRPr lang="en-US"/>
          </a:p>
        </p:txBody>
      </p:sp>
    </p:spTree>
    <p:extLst>
      <p:ext uri="{BB962C8B-B14F-4D97-AF65-F5344CB8AC3E}">
        <p14:creationId xmlns:p14="http://schemas.microsoft.com/office/powerpoint/2010/main" val="14568501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D10FA32-0306-F940-B2E0-FC2E551F08F0}" type="datetime1">
              <a:rPr lang="en-US" smtClean="0"/>
              <a:t>11/12/16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348900-7794-B846-9157-FC610774E537}" type="slidenum">
              <a:rPr lang="en-US" smtClean="0"/>
              <a:t>‹#›</a:t>
            </a:fld>
            <a:endParaRPr lang="en-US"/>
          </a:p>
        </p:txBody>
      </p:sp>
    </p:spTree>
    <p:extLst>
      <p:ext uri="{BB962C8B-B14F-4D97-AF65-F5344CB8AC3E}">
        <p14:creationId xmlns:p14="http://schemas.microsoft.com/office/powerpoint/2010/main" val="9329003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55D66FC-BE88-6242-BBBB-78A79B301F75}" type="datetime1">
              <a:rPr lang="en-US" smtClean="0"/>
              <a:t>11/12/16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348900-7794-B846-9157-FC610774E537}" type="slidenum">
              <a:rPr lang="en-US" smtClean="0"/>
              <a:t>‹#›</a:t>
            </a:fld>
            <a:endParaRPr lang="en-US"/>
          </a:p>
        </p:txBody>
      </p:sp>
    </p:spTree>
    <p:extLst>
      <p:ext uri="{BB962C8B-B14F-4D97-AF65-F5344CB8AC3E}">
        <p14:creationId xmlns:p14="http://schemas.microsoft.com/office/powerpoint/2010/main" val="4782437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F0DE2C2-E1DA-934A-87B8-3ED2EAE0E437}" type="datetime1">
              <a:rPr lang="en-US" smtClean="0"/>
              <a:t>11/12/16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348900-7794-B846-9157-FC610774E537}" type="slidenum">
              <a:rPr lang="en-US" smtClean="0"/>
              <a:t>‹#›</a:t>
            </a:fld>
            <a:endParaRPr lang="en-US"/>
          </a:p>
        </p:txBody>
      </p:sp>
    </p:spTree>
    <p:extLst>
      <p:ext uri="{BB962C8B-B14F-4D97-AF65-F5344CB8AC3E}">
        <p14:creationId xmlns:p14="http://schemas.microsoft.com/office/powerpoint/2010/main" val="1819008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smtClean="0"/>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8230F31-38AA-B044-902E-45AE41108AA8}" type="datetime1">
              <a:rPr lang="en-US" smtClean="0"/>
              <a:t>11/12/16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348900-7794-B846-9157-FC610774E537}" type="slidenum">
              <a:rPr lang="en-US" smtClean="0"/>
              <a:t>‹#›</a:t>
            </a:fld>
            <a:endParaRPr lang="en-US"/>
          </a:p>
        </p:txBody>
      </p:sp>
    </p:spTree>
    <p:extLst>
      <p:ext uri="{BB962C8B-B14F-4D97-AF65-F5344CB8AC3E}">
        <p14:creationId xmlns:p14="http://schemas.microsoft.com/office/powerpoint/2010/main" val="4942069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A3896F9-A7A9-0A49-B888-4F9F64DB73AE}" type="datetime1">
              <a:rPr lang="en-US" smtClean="0"/>
              <a:t>11/12/16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348900-7794-B846-9157-FC610774E537}" type="slidenum">
              <a:rPr lang="en-US" smtClean="0"/>
              <a:t>‹#›</a:t>
            </a:fld>
            <a:endParaRPr lang="en-US"/>
          </a:p>
        </p:txBody>
      </p:sp>
    </p:spTree>
    <p:extLst>
      <p:ext uri="{BB962C8B-B14F-4D97-AF65-F5344CB8AC3E}">
        <p14:creationId xmlns:p14="http://schemas.microsoft.com/office/powerpoint/2010/main" val="1816996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528DFBA-5C0C-F542-9549-EBDF49BFB636}" type="datetime1">
              <a:rPr lang="en-US" smtClean="0"/>
              <a:t>11/12/16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D348900-7794-B846-9157-FC610774E537}" type="slidenum">
              <a:rPr lang="en-US" smtClean="0"/>
              <a:t>‹#›</a:t>
            </a:fld>
            <a:endParaRPr lang="en-US"/>
          </a:p>
        </p:txBody>
      </p:sp>
    </p:spTree>
    <p:extLst>
      <p:ext uri="{BB962C8B-B14F-4D97-AF65-F5344CB8AC3E}">
        <p14:creationId xmlns:p14="http://schemas.microsoft.com/office/powerpoint/2010/main" val="10363621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08CF764-40C3-564F-9704-8B88712D6BD3}" type="datetime1">
              <a:rPr lang="en-US" smtClean="0"/>
              <a:t>11/12/16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D348900-7794-B846-9157-FC610774E537}" type="slidenum">
              <a:rPr lang="en-US" smtClean="0"/>
              <a:t>‹#›</a:t>
            </a:fld>
            <a:endParaRPr lang="en-US"/>
          </a:p>
        </p:txBody>
      </p:sp>
    </p:spTree>
    <p:extLst>
      <p:ext uri="{BB962C8B-B14F-4D97-AF65-F5344CB8AC3E}">
        <p14:creationId xmlns:p14="http://schemas.microsoft.com/office/powerpoint/2010/main" val="20456728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E3A17E-B498-A542-9C17-2625CCCBBC02}" type="datetime1">
              <a:rPr lang="en-US" smtClean="0"/>
              <a:t>11/12/16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D348900-7794-B846-9157-FC610774E537}" type="slidenum">
              <a:rPr lang="en-US" smtClean="0"/>
              <a:t>‹#›</a:t>
            </a:fld>
            <a:endParaRPr lang="en-US"/>
          </a:p>
        </p:txBody>
      </p:sp>
    </p:spTree>
    <p:extLst>
      <p:ext uri="{BB962C8B-B14F-4D97-AF65-F5344CB8AC3E}">
        <p14:creationId xmlns:p14="http://schemas.microsoft.com/office/powerpoint/2010/main" val="4100317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smtClean="0"/>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D7DF2C-0E7A-F14A-B332-3594B4A25C4C}" type="datetime1">
              <a:rPr lang="en-US" smtClean="0"/>
              <a:t>11/12/16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348900-7794-B846-9157-FC610774E537}" type="slidenum">
              <a:rPr lang="en-US" smtClean="0"/>
              <a:t>‹#›</a:t>
            </a:fld>
            <a:endParaRPr lang="en-US"/>
          </a:p>
        </p:txBody>
      </p:sp>
    </p:spTree>
    <p:extLst>
      <p:ext uri="{BB962C8B-B14F-4D97-AF65-F5344CB8AC3E}">
        <p14:creationId xmlns:p14="http://schemas.microsoft.com/office/powerpoint/2010/main" val="1281956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6979E6-B099-2748-9024-397C57BD7638}" type="datetime1">
              <a:rPr lang="en-US" smtClean="0"/>
              <a:t>11/12/16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348900-7794-B846-9157-FC610774E537}" type="slidenum">
              <a:rPr lang="en-US" smtClean="0"/>
              <a:t>‹#›</a:t>
            </a:fld>
            <a:endParaRPr lang="en-US"/>
          </a:p>
        </p:txBody>
      </p:sp>
    </p:spTree>
    <p:extLst>
      <p:ext uri="{BB962C8B-B14F-4D97-AF65-F5344CB8AC3E}">
        <p14:creationId xmlns:p14="http://schemas.microsoft.com/office/powerpoint/2010/main" val="65834287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F0AD534D-A597-E243-B898-36A546EA28F9}" type="datetime1">
              <a:rPr lang="en-US" smtClean="0"/>
              <a:t>11/12/16</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2D348900-7794-B846-9157-FC610774E537}" type="slidenum">
              <a:rPr lang="en-US" smtClean="0"/>
              <a:t>‹#›</a:t>
            </a:fld>
            <a:endParaRPr lang="en-US"/>
          </a:p>
        </p:txBody>
      </p:sp>
    </p:spTree>
    <p:extLst>
      <p:ext uri="{BB962C8B-B14F-4D97-AF65-F5344CB8AC3E}">
        <p14:creationId xmlns:p14="http://schemas.microsoft.com/office/powerpoint/2010/main" val="9154536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jp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4" Type="http://schemas.openxmlformats.org/officeDocument/2006/relationships/image" Target="../media/image7.png"/><Relationship Id="rId1" Type="http://schemas.openxmlformats.org/officeDocument/2006/relationships/tags" Target="../tags/tag7.xml"/><Relationship Id="rId2"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4" Type="http://schemas.openxmlformats.org/officeDocument/2006/relationships/image" Target="../media/image7.png"/><Relationship Id="rId1" Type="http://schemas.openxmlformats.org/officeDocument/2006/relationships/tags" Target="../tags/tag8.xml"/><Relationship Id="rId2"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4" Type="http://schemas.openxmlformats.org/officeDocument/2006/relationships/image" Target="../media/image7.png"/><Relationship Id="rId1" Type="http://schemas.openxmlformats.org/officeDocument/2006/relationships/tags" Target="../tags/tag9.xml"/><Relationship Id="rId2"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tags" Target="../tags/tag10.xml"/><Relationship Id="rId2" Type="http://schemas.openxmlformats.org/officeDocument/2006/relationships/slideLayout" Target="../slideLayouts/slideLayout2.xml"/><Relationship Id="rId3"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tags" Target="../tags/tag11.xml"/><Relationship Id="rId2" Type="http://schemas.openxmlformats.org/officeDocument/2006/relationships/slideLayout" Target="../slideLayouts/slideLayout2.xml"/><Relationship Id="rId3"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tags" Target="../tags/tag12.xml"/><Relationship Id="rId2" Type="http://schemas.openxmlformats.org/officeDocument/2006/relationships/slideLayout" Target="../slideLayouts/slideLayout2.xml"/><Relationship Id="rId3"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image" Target="../media/image6.png"/><Relationship Id="rId1" Type="http://schemas.openxmlformats.org/officeDocument/2006/relationships/tags" Target="../tags/tag1.xml"/><Relationship Id="rId2"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tags" Target="../tags/tag13.xml"/><Relationship Id="rId2" Type="http://schemas.openxmlformats.org/officeDocument/2006/relationships/slideLayout" Target="../slideLayouts/slideLayout2.xml"/><Relationship Id="rId3"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tags" Target="../tags/tag14.xml"/><Relationship Id="rId2" Type="http://schemas.openxmlformats.org/officeDocument/2006/relationships/slideLayout" Target="../slideLayouts/slideLayout2.xml"/><Relationship Id="rId3"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4" Type="http://schemas.openxmlformats.org/officeDocument/2006/relationships/image" Target="../media/image11.emf"/><Relationship Id="rId5" Type="http://schemas.openxmlformats.org/officeDocument/2006/relationships/image" Target="../media/image12.emf"/><Relationship Id="rId6" Type="http://schemas.openxmlformats.org/officeDocument/2006/relationships/image" Target="../media/image13.emf"/><Relationship Id="rId7" Type="http://schemas.openxmlformats.org/officeDocument/2006/relationships/image" Target="../media/image14.emf"/><Relationship Id="rId8" Type="http://schemas.openxmlformats.org/officeDocument/2006/relationships/image" Target="../media/image15.emf"/><Relationship Id="rId9" Type="http://schemas.openxmlformats.org/officeDocument/2006/relationships/image" Target="../media/image16.emf"/><Relationship Id="rId10" Type="http://schemas.openxmlformats.org/officeDocument/2006/relationships/image" Target="../media/image17.emf"/><Relationship Id="rId11" Type="http://schemas.openxmlformats.org/officeDocument/2006/relationships/image" Target="../media/image18.emf"/><Relationship Id="rId1" Type="http://schemas.openxmlformats.org/officeDocument/2006/relationships/tags" Target="../tags/tag15.xml"/><Relationship Id="rId2"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emf"/><Relationship Id="rId4" Type="http://schemas.openxmlformats.org/officeDocument/2006/relationships/image" Target="../media/image12.emf"/><Relationship Id="rId5" Type="http://schemas.openxmlformats.org/officeDocument/2006/relationships/image" Target="../media/image13.emf"/><Relationship Id="rId6" Type="http://schemas.openxmlformats.org/officeDocument/2006/relationships/image" Target="../media/image14.emf"/><Relationship Id="rId7" Type="http://schemas.openxmlformats.org/officeDocument/2006/relationships/image" Target="../media/image15.emf"/><Relationship Id="rId8" Type="http://schemas.openxmlformats.org/officeDocument/2006/relationships/image" Target="../media/image16.emf"/><Relationship Id="rId9" Type="http://schemas.openxmlformats.org/officeDocument/2006/relationships/image" Target="../media/image17.emf"/><Relationship Id="rId10" Type="http://schemas.openxmlformats.org/officeDocument/2006/relationships/image" Target="../media/image18.emf"/><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tags" Target="../tags/tag16.xml"/><Relationship Id="rId2" Type="http://schemas.openxmlformats.org/officeDocument/2006/relationships/slideLayout" Target="../slideLayouts/slideLayout2.xml"/><Relationship Id="rId3"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4" Type="http://schemas.openxmlformats.org/officeDocument/2006/relationships/image" Target="../media/image19.emf"/><Relationship Id="rId5" Type="http://schemas.openxmlformats.org/officeDocument/2006/relationships/image" Target="../media/image20.emf"/><Relationship Id="rId6" Type="http://schemas.openxmlformats.org/officeDocument/2006/relationships/image" Target="../media/image21.emf"/><Relationship Id="rId7" Type="http://schemas.openxmlformats.org/officeDocument/2006/relationships/image" Target="../media/image22.emf"/><Relationship Id="rId1" Type="http://schemas.openxmlformats.org/officeDocument/2006/relationships/tags" Target="../tags/tag17.xml"/><Relationship Id="rId2"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tags" Target="../tags/tag18.xml"/><Relationship Id="rId2" Type="http://schemas.openxmlformats.org/officeDocument/2006/relationships/slideLayout" Target="../slideLayouts/slideLayout2.xml"/><Relationship Id="rId3"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30.xml.rels><?xml version="1.0" encoding="UTF-8" standalone="yes"?>
<Relationships xmlns="http://schemas.openxmlformats.org/package/2006/relationships"><Relationship Id="rId1" Type="http://schemas.openxmlformats.org/officeDocument/2006/relationships/tags" Target="../tags/tag19.xml"/><Relationship Id="rId2" Type="http://schemas.openxmlformats.org/officeDocument/2006/relationships/slideLayout" Target="../slideLayouts/slideLayout2.xml"/><Relationship Id="rId3"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tags" Target="../tags/tag20.xml"/><Relationship Id="rId2" Type="http://schemas.openxmlformats.org/officeDocument/2006/relationships/slideLayout" Target="../slideLayouts/slideLayout2.xml"/><Relationship Id="rId3"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tags" Target="../tags/tag21.xml"/><Relationship Id="rId2" Type="http://schemas.openxmlformats.org/officeDocument/2006/relationships/slideLayout" Target="../slideLayouts/slideLayout2.xml"/><Relationship Id="rId3"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tags" Target="../tags/tag22.xml"/><Relationship Id="rId2" Type="http://schemas.openxmlformats.org/officeDocument/2006/relationships/slideLayout" Target="../slideLayouts/slideLayout2.xml"/><Relationship Id="rId3"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tags" Target="../tags/tag23.xml"/><Relationship Id="rId2" Type="http://schemas.openxmlformats.org/officeDocument/2006/relationships/slideLayout" Target="../slideLayouts/slideLayout2.xml"/><Relationship Id="rId3"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tags" Target="../tags/tag24.xml"/><Relationship Id="rId2" Type="http://schemas.openxmlformats.org/officeDocument/2006/relationships/slideLayout" Target="../slideLayouts/slideLayout2.xml"/><Relationship Id="rId3"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tags" Target="../tags/tag25.xml"/><Relationship Id="rId2" Type="http://schemas.openxmlformats.org/officeDocument/2006/relationships/slideLayout" Target="../slideLayouts/slideLayout2.xml"/><Relationship Id="rId3"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tags" Target="../tags/tag26.xml"/><Relationship Id="rId2" Type="http://schemas.openxmlformats.org/officeDocument/2006/relationships/slideLayout" Target="../slideLayouts/slideLayout2.xml"/><Relationship Id="rId3"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tags" Target="../tags/tag2.xml"/><Relationship Id="rId2" Type="http://schemas.openxmlformats.org/officeDocument/2006/relationships/slideLayout" Target="../slideLayouts/slideLayout2.xml"/><Relationship Id="rId3"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tags" Target="../tags/tag27.xml"/><Relationship Id="rId2" Type="http://schemas.openxmlformats.org/officeDocument/2006/relationships/slideLayout" Target="../slideLayouts/slideLayout2.xml"/><Relationship Id="rId3"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4" Type="http://schemas.openxmlformats.org/officeDocument/2006/relationships/chart" Target="../charts/chart1.xml"/><Relationship Id="rId1" Type="http://schemas.openxmlformats.org/officeDocument/2006/relationships/tags" Target="../tags/tag28.xml"/><Relationship Id="rId2"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tags" Target="../tags/tag29.xml"/><Relationship Id="rId2" Type="http://schemas.openxmlformats.org/officeDocument/2006/relationships/slideLayout" Target="../slideLayouts/slideLayout2.xml"/><Relationship Id="rId3"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tags" Target="../tags/tag30.xml"/><Relationship Id="rId2" Type="http://schemas.openxmlformats.org/officeDocument/2006/relationships/slideLayout" Target="../slideLayouts/slideLayout2.xml"/><Relationship Id="rId3"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tags" Target="../tags/tag31.xml"/><Relationship Id="rId2" Type="http://schemas.openxmlformats.org/officeDocument/2006/relationships/slideLayout" Target="../slideLayouts/slideLayout2.xml"/><Relationship Id="rId3"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tags" Target="../tags/tag32.xml"/><Relationship Id="rId2" Type="http://schemas.openxmlformats.org/officeDocument/2006/relationships/slideLayout" Target="../slideLayouts/slideLayout2.xml"/><Relationship Id="rId3"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4" Type="http://schemas.openxmlformats.org/officeDocument/2006/relationships/chart" Target="../charts/chart2.xml"/><Relationship Id="rId1" Type="http://schemas.openxmlformats.org/officeDocument/2006/relationships/tags" Target="../tags/tag33.xml"/><Relationship Id="rId2"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tags" Target="../tags/tag34.xml"/><Relationship Id="rId2" Type="http://schemas.openxmlformats.org/officeDocument/2006/relationships/slideLayout" Target="../slideLayouts/slideLayout2.xml"/><Relationship Id="rId3"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tags" Target="../tags/tag35.xml"/><Relationship Id="rId2" Type="http://schemas.openxmlformats.org/officeDocument/2006/relationships/slideLayout" Target="../slideLayouts/slideLayout2.xml"/><Relationship Id="rId3"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tags" Target="../tags/tag3.xml"/><Relationship Id="rId2" Type="http://schemas.openxmlformats.org/officeDocument/2006/relationships/slideLayout" Target="../slideLayouts/slideLayout2.xml"/><Relationship Id="rId3"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tags" Target="../tags/tag36.xml"/><Relationship Id="rId2"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tags" Target="../tags/tag37.xml"/><Relationship Id="rId2"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tags" Target="../tags/tag38.xml"/><Relationship Id="rId2"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tags" Target="../tags/tag39.xml"/><Relationship Id="rId2"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image" Target="../media/image7.png"/><Relationship Id="rId1" Type="http://schemas.openxmlformats.org/officeDocument/2006/relationships/tags" Target="../tags/tag4.xml"/><Relationship Id="rId2"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tags" Target="../tags/tag40.xml"/><Relationship Id="rId2" Type="http://schemas.openxmlformats.org/officeDocument/2006/relationships/slideLayout" Target="../slideLayouts/slideLayout2.xml"/><Relationship Id="rId3" Type="http://schemas.openxmlformats.org/officeDocument/2006/relationships/notesSlide" Target="../notesSlides/notesSlide5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tags" Target="../tags/tag41.xml"/><Relationship Id="rId2"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tags" Target="../tags/tag42.xml"/><Relationship Id="rId2"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tags" Target="../tags/tag43.xml"/><Relationship Id="rId2" Type="http://schemas.openxmlformats.org/officeDocument/2006/relationships/slideLayout" Target="../slideLayouts/slideLayout2.xml"/><Relationship Id="rId3" Type="http://schemas.openxmlformats.org/officeDocument/2006/relationships/chart" Target="../charts/chart3.xml"/></Relationships>
</file>

<file path=ppt/slides/_rels/slide69.xml.rels><?xml version="1.0" encoding="UTF-8" standalone="yes"?>
<Relationships xmlns="http://schemas.openxmlformats.org/package/2006/relationships"><Relationship Id="rId1" Type="http://schemas.openxmlformats.org/officeDocument/2006/relationships/tags" Target="../tags/tag44.xml"/><Relationship Id="rId2"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image" Target="../media/image7.png"/><Relationship Id="rId1" Type="http://schemas.openxmlformats.org/officeDocument/2006/relationships/tags" Target="../tags/tag5.xml"/><Relationship Id="rId2"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tags" Target="../tags/tag45.xml"/><Relationship Id="rId2" Type="http://schemas.openxmlformats.org/officeDocument/2006/relationships/slideLayout" Target="../slideLayouts/slideLayout2.xml"/><Relationship Id="rId3" Type="http://schemas.openxmlformats.org/officeDocument/2006/relationships/notesSlide" Target="../notesSlides/notesSlide54.xml"/></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55.xml"/><Relationship Id="rId4" Type="http://schemas.openxmlformats.org/officeDocument/2006/relationships/image" Target="../media/image23.png"/><Relationship Id="rId5" Type="http://schemas.openxmlformats.org/officeDocument/2006/relationships/image" Target="../media/image24.png"/><Relationship Id="rId1" Type="http://schemas.openxmlformats.org/officeDocument/2006/relationships/tags" Target="../tags/tag46.xml"/><Relationship Id="rId2"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tags" Target="../tags/tag47.xml"/><Relationship Id="rId2" Type="http://schemas.openxmlformats.org/officeDocument/2006/relationships/slideLayout" Target="../slideLayouts/slideLayout2.xml"/><Relationship Id="rId3" Type="http://schemas.openxmlformats.org/officeDocument/2006/relationships/notesSlide" Target="../notesSlides/notesSlide5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s>
</file>

<file path=ppt/slides/_rels/slide76.xml.rels><?xml version="1.0" encoding="UTF-8" standalone="yes"?>
<Relationships xmlns="http://schemas.openxmlformats.org/package/2006/relationships"><Relationship Id="rId1" Type="http://schemas.openxmlformats.org/officeDocument/2006/relationships/tags" Target="../tags/tag48.xml"/><Relationship Id="rId2" Type="http://schemas.openxmlformats.org/officeDocument/2006/relationships/slideLayout" Target="../slideLayouts/slideLayout2.xml"/><Relationship Id="rId3" Type="http://schemas.openxmlformats.org/officeDocument/2006/relationships/notesSlide" Target="../notesSlides/notesSlide60.xml"/></Relationships>
</file>

<file path=ppt/slides/_rels/slide77.xml.rels><?xml version="1.0" encoding="UTF-8" standalone="yes"?>
<Relationships xmlns="http://schemas.openxmlformats.org/package/2006/relationships"><Relationship Id="rId1" Type="http://schemas.openxmlformats.org/officeDocument/2006/relationships/tags" Target="../tags/tag49.xml"/><Relationship Id="rId2" Type="http://schemas.openxmlformats.org/officeDocument/2006/relationships/slideLayout" Target="../slideLayouts/slideLayout2.xml"/><Relationship Id="rId3" Type="http://schemas.openxmlformats.org/officeDocument/2006/relationships/notesSlide" Target="../notesSlides/notesSlide61.xml"/></Relationships>
</file>

<file path=ppt/slides/_rels/slide78.xml.rels><?xml version="1.0" encoding="UTF-8" standalone="yes"?>
<Relationships xmlns="http://schemas.openxmlformats.org/package/2006/relationships"><Relationship Id="rId1" Type="http://schemas.openxmlformats.org/officeDocument/2006/relationships/tags" Target="../tags/tag50.xml"/><Relationship Id="rId2" Type="http://schemas.openxmlformats.org/officeDocument/2006/relationships/slideLayout" Target="../slideLayouts/slideLayout2.xml"/><Relationship Id="rId3" Type="http://schemas.openxmlformats.org/officeDocument/2006/relationships/notesSlide" Target="../notesSlides/notesSlide6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4" Type="http://schemas.openxmlformats.org/officeDocument/2006/relationships/image" Target="../media/image8.jpeg"/><Relationship Id="rId5" Type="http://schemas.openxmlformats.org/officeDocument/2006/relationships/image" Target="../media/image9.jpeg"/><Relationship Id="rId6" Type="http://schemas.openxmlformats.org/officeDocument/2006/relationships/image" Target="../media/image7.png"/><Relationship Id="rId1" Type="http://schemas.openxmlformats.org/officeDocument/2006/relationships/tags" Target="../tags/tag6.xml"/><Relationship Id="rId2"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tags" Target="../tags/tag51.xml"/><Relationship Id="rId2"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s>
</file>

<file path=ppt/slides/_rels/slide84.xml.rels><?xml version="1.0" encoding="UTF-8" standalone="yes"?>
<Relationships xmlns="http://schemas.openxmlformats.org/package/2006/relationships"><Relationship Id="rId1" Type="http://schemas.openxmlformats.org/officeDocument/2006/relationships/tags" Target="../tags/tag52.xml"/><Relationship Id="rId2" Type="http://schemas.openxmlformats.org/officeDocument/2006/relationships/slideLayout" Target="../slideLayouts/slideLayout2.xml"/><Relationship Id="rId3" Type="http://schemas.openxmlformats.org/officeDocument/2006/relationships/notesSlide" Target="../notesSlides/notesSlide65.xml"/></Relationships>
</file>

<file path=ppt/slides/_rels/slide85.xml.rels><?xml version="1.0" encoding="UTF-8" standalone="yes"?>
<Relationships xmlns="http://schemas.openxmlformats.org/package/2006/relationships"><Relationship Id="rId1" Type="http://schemas.openxmlformats.org/officeDocument/2006/relationships/tags" Target="../tags/tag53.xml"/><Relationship Id="rId2"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tags" Target="../tags/tag54.xml"/><Relationship Id="rId2"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hyperlink" Target="mailto:mshahabz@cs.princeton.edu" TargetMode="External"/><Relationship Id="rId4" Type="http://schemas.openxmlformats.org/officeDocument/2006/relationships/image" Target="../media/image25.jpeg"/><Relationship Id="rId5" Type="http://schemas.openxmlformats.org/officeDocument/2006/relationships/image" Target="../media/image26.png"/><Relationship Id="rId6" Type="http://schemas.openxmlformats.org/officeDocument/2006/relationships/image" Target="../media/image27.png"/><Relationship Id="rId7"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hyperlink" Target="http://www.pisces.cs.pricneton.edu/"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497473"/>
            <a:ext cx="6858000" cy="1790700"/>
          </a:xfrm>
        </p:spPr>
        <p:txBody>
          <a:bodyPr>
            <a:noAutofit/>
          </a:bodyPr>
          <a:lstStyle/>
          <a:p>
            <a:r>
              <a:rPr lang="en-US" sz="3600" b="1" dirty="0">
                <a:solidFill>
                  <a:srgbClr val="C00000"/>
                </a:solidFill>
                <a:latin typeface="Calibri Light" charset="0"/>
                <a:ea typeface="Calibri Light" charset="0"/>
                <a:cs typeface="Calibri Light" charset="0"/>
              </a:rPr>
              <a:t>PISCES: A Programmable, Protocol-Independent Software Switch</a:t>
            </a:r>
            <a:r>
              <a:rPr lang="en-US" sz="3600" dirty="0">
                <a:latin typeface="Calibri Light" charset="0"/>
                <a:ea typeface="Calibri Light" charset="0"/>
                <a:cs typeface="Calibri Light" charset="0"/>
              </a:rPr>
              <a:t/>
            </a:r>
            <a:br>
              <a:rPr lang="en-US" sz="3600" dirty="0">
                <a:latin typeface="Calibri Light" charset="0"/>
                <a:ea typeface="Calibri Light" charset="0"/>
                <a:cs typeface="Calibri Light" charset="0"/>
              </a:rPr>
            </a:br>
            <a:r>
              <a:rPr lang="en-US" sz="1800" dirty="0">
                <a:latin typeface="Calibri Light" charset="0"/>
                <a:ea typeface="Calibri Light" charset="0"/>
                <a:cs typeface="Calibri Light" charset="0"/>
              </a:rPr>
              <a:t>[SIGCOMM’16]</a:t>
            </a:r>
            <a:endParaRPr lang="en-US" sz="3600" dirty="0">
              <a:latin typeface="Calibri Light" charset="0"/>
              <a:ea typeface="Calibri Light" charset="0"/>
              <a:cs typeface="Calibri Light" charset="0"/>
            </a:endParaRPr>
          </a:p>
        </p:txBody>
      </p:sp>
      <p:pic>
        <p:nvPicPr>
          <p:cNvPr id="4" name="Picture 3" descr="pu-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3123" y="2674759"/>
            <a:ext cx="148598" cy="189260"/>
          </a:xfrm>
          <a:prstGeom prst="rect">
            <a:avLst/>
          </a:prstGeom>
        </p:spPr>
      </p:pic>
      <p:sp>
        <p:nvSpPr>
          <p:cNvPr id="5" name="TextBox 4"/>
          <p:cNvSpPr txBox="1"/>
          <p:nvPr/>
        </p:nvSpPr>
        <p:spPr>
          <a:xfrm>
            <a:off x="3434005" y="2674760"/>
            <a:ext cx="2151551" cy="369332"/>
          </a:xfrm>
          <a:prstGeom prst="rect">
            <a:avLst/>
          </a:prstGeom>
          <a:noFill/>
        </p:spPr>
        <p:txBody>
          <a:bodyPr wrap="none" rtlCol="0">
            <a:spAutoFit/>
          </a:bodyPr>
          <a:lstStyle/>
          <a:p>
            <a:r>
              <a:rPr lang="en-US" sz="1800" dirty="0">
                <a:latin typeface="Calibri Light" charset="0"/>
                <a:ea typeface="Calibri Light" charset="0"/>
                <a:cs typeface="Calibri Light" charset="0"/>
              </a:rPr>
              <a:t>Muhammad Shahbaz</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10790" y="4280670"/>
            <a:ext cx="1038949" cy="294916"/>
          </a:xfrm>
          <a:prstGeom prst="rect">
            <a:avLst/>
          </a:prstGeom>
        </p:spPr>
      </p:pic>
      <p:sp>
        <p:nvSpPr>
          <p:cNvPr id="7" name="TextBox 6"/>
          <p:cNvSpPr txBox="1"/>
          <p:nvPr/>
        </p:nvSpPr>
        <p:spPr>
          <a:xfrm>
            <a:off x="1220746" y="3622890"/>
            <a:ext cx="1423788" cy="553998"/>
          </a:xfrm>
          <a:prstGeom prst="rect">
            <a:avLst/>
          </a:prstGeom>
          <a:noFill/>
        </p:spPr>
        <p:txBody>
          <a:bodyPr wrap="none" rtlCol="0">
            <a:spAutoFit/>
          </a:bodyPr>
          <a:lstStyle/>
          <a:p>
            <a:pPr algn="ctr"/>
            <a:r>
              <a:rPr lang="en-US" sz="1500" dirty="0">
                <a:latin typeface="Calibri Light" charset="0"/>
                <a:ea typeface="Calibri Light" charset="0"/>
                <a:cs typeface="Calibri Light" charset="0"/>
              </a:rPr>
              <a:t>Nick </a:t>
            </a:r>
            <a:r>
              <a:rPr lang="en-US" sz="1500" dirty="0" err="1">
                <a:latin typeface="Calibri Light" charset="0"/>
                <a:ea typeface="Calibri Light" charset="0"/>
                <a:cs typeface="Calibri Light" charset="0"/>
              </a:rPr>
              <a:t>Feamster</a:t>
            </a:r>
            <a:endParaRPr lang="en-US" sz="1500" dirty="0">
              <a:latin typeface="Calibri Light" charset="0"/>
              <a:ea typeface="Calibri Light" charset="0"/>
              <a:cs typeface="Calibri Light" charset="0"/>
            </a:endParaRPr>
          </a:p>
          <a:p>
            <a:pPr algn="ctr"/>
            <a:r>
              <a:rPr lang="en-US" sz="1500" dirty="0">
                <a:latin typeface="Calibri Light" charset="0"/>
                <a:ea typeface="Calibri Light" charset="0"/>
                <a:cs typeface="Calibri Light" charset="0"/>
              </a:rPr>
              <a:t>Jennifer Rexford</a:t>
            </a: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89313" y="4282517"/>
            <a:ext cx="895290" cy="293069"/>
          </a:xfrm>
          <a:prstGeom prst="rect">
            <a:avLst/>
          </a:prstGeom>
        </p:spPr>
      </p:pic>
      <p:sp>
        <p:nvSpPr>
          <p:cNvPr id="9" name="TextBox 8"/>
          <p:cNvSpPr txBox="1"/>
          <p:nvPr/>
        </p:nvSpPr>
        <p:spPr>
          <a:xfrm>
            <a:off x="3122247" y="3622890"/>
            <a:ext cx="1326390" cy="553998"/>
          </a:xfrm>
          <a:prstGeom prst="rect">
            <a:avLst/>
          </a:prstGeom>
          <a:noFill/>
        </p:spPr>
        <p:txBody>
          <a:bodyPr wrap="none" rtlCol="0">
            <a:spAutoFit/>
          </a:bodyPr>
          <a:lstStyle/>
          <a:p>
            <a:pPr algn="ctr"/>
            <a:r>
              <a:rPr lang="en-US" sz="1500" dirty="0">
                <a:latin typeface="Calibri Light" charset="0"/>
                <a:ea typeface="Calibri Light" charset="0"/>
                <a:cs typeface="Calibri Light" charset="0"/>
              </a:rPr>
              <a:t>Sean Choi</a:t>
            </a:r>
          </a:p>
          <a:p>
            <a:pPr algn="ctr"/>
            <a:r>
              <a:rPr lang="en-US" sz="1500" dirty="0">
                <a:latin typeface="Calibri Light" charset="0"/>
                <a:ea typeface="Calibri Light" charset="0"/>
                <a:cs typeface="Calibri Light" charset="0"/>
              </a:rPr>
              <a:t>Nick McKeown</a:t>
            </a:r>
          </a:p>
        </p:txBody>
      </p:sp>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24177" y="4280670"/>
            <a:ext cx="835151" cy="136130"/>
          </a:xfrm>
          <a:prstGeom prst="rect">
            <a:avLst/>
          </a:prstGeom>
        </p:spPr>
      </p:pic>
      <p:sp>
        <p:nvSpPr>
          <p:cNvPr id="11" name="TextBox 10"/>
          <p:cNvSpPr txBox="1"/>
          <p:nvPr/>
        </p:nvSpPr>
        <p:spPr>
          <a:xfrm>
            <a:off x="4942976" y="3742523"/>
            <a:ext cx="878446" cy="323165"/>
          </a:xfrm>
          <a:prstGeom prst="rect">
            <a:avLst/>
          </a:prstGeom>
          <a:noFill/>
        </p:spPr>
        <p:txBody>
          <a:bodyPr wrap="none" rtlCol="0">
            <a:spAutoFit/>
          </a:bodyPr>
          <a:lstStyle/>
          <a:p>
            <a:pPr algn="ctr"/>
            <a:r>
              <a:rPr lang="en-US" sz="1500" dirty="0">
                <a:latin typeface="Calibri Light" charset="0"/>
                <a:ea typeface="Calibri Light" charset="0"/>
                <a:cs typeface="Calibri Light" charset="0"/>
              </a:rPr>
              <a:t>Ben Pfaff</a:t>
            </a:r>
          </a:p>
        </p:txBody>
      </p:sp>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698902" y="4280991"/>
            <a:ext cx="879989" cy="226709"/>
          </a:xfrm>
          <a:prstGeom prst="rect">
            <a:avLst/>
          </a:prstGeom>
        </p:spPr>
      </p:pic>
      <p:sp>
        <p:nvSpPr>
          <p:cNvPr id="13" name="TextBox 12"/>
          <p:cNvSpPr txBox="1"/>
          <p:nvPr/>
        </p:nvSpPr>
        <p:spPr>
          <a:xfrm>
            <a:off x="6438223" y="3742523"/>
            <a:ext cx="1401346" cy="323165"/>
          </a:xfrm>
          <a:prstGeom prst="rect">
            <a:avLst/>
          </a:prstGeom>
          <a:noFill/>
        </p:spPr>
        <p:txBody>
          <a:bodyPr wrap="none" rtlCol="0">
            <a:spAutoFit/>
          </a:bodyPr>
          <a:lstStyle/>
          <a:p>
            <a:pPr algn="ctr"/>
            <a:r>
              <a:rPr lang="en-US" sz="1500" dirty="0" err="1">
                <a:latin typeface="Calibri Light" charset="0"/>
                <a:ea typeface="Calibri Light" charset="0"/>
                <a:cs typeface="Calibri Light" charset="0"/>
              </a:rPr>
              <a:t>Changhoon</a:t>
            </a:r>
            <a:r>
              <a:rPr lang="en-US" sz="1500" dirty="0">
                <a:latin typeface="Calibri Light" charset="0"/>
                <a:ea typeface="Calibri Light" charset="0"/>
                <a:cs typeface="Calibri Light" charset="0"/>
              </a:rPr>
              <a:t> Kim</a:t>
            </a:r>
          </a:p>
        </p:txBody>
      </p:sp>
    </p:spTree>
    <p:extLst>
      <p:ext uri="{BB962C8B-B14F-4D97-AF65-F5344CB8AC3E}">
        <p14:creationId xmlns:p14="http://schemas.microsoft.com/office/powerpoint/2010/main" val="490121939"/>
      </p:ext>
    </p:extLst>
  </p:cSld>
  <p:clrMapOvr>
    <a:masterClrMapping/>
  </p:clrMapOvr>
  <mc:AlternateContent xmlns:mc="http://schemas.openxmlformats.org/markup-compatibility/2006" xmlns:p14="http://schemas.microsoft.com/office/powerpoint/2010/main">
    <mc:Choice Requires="p14">
      <p:transition spd="slow" p14:dur="2000" advTm="2050"/>
    </mc:Choice>
    <mc:Fallback xmlns="">
      <p:transition spd="slow" advTm="205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Road </a:t>
            </a:r>
            <a:r>
              <a:rPr lang="en-US" dirty="0"/>
              <a:t>to Protocol Independence</a:t>
            </a:r>
          </a:p>
        </p:txBody>
      </p:sp>
      <p:sp>
        <p:nvSpPr>
          <p:cNvPr id="23" name="Rounded Rectangle 22"/>
          <p:cNvSpPr/>
          <p:nvPr/>
        </p:nvSpPr>
        <p:spPr>
          <a:xfrm>
            <a:off x="812167" y="3406103"/>
            <a:ext cx="3980771" cy="1320531"/>
          </a:xfrm>
          <a:prstGeom prst="roundRect">
            <a:avLst>
              <a:gd name="adj" fmla="val 0"/>
            </a:avLst>
          </a:prstGeom>
          <a:solidFill>
            <a:schemeClr val="bg1">
              <a:lumMod val="95000"/>
            </a:schemeClr>
          </a:solidFill>
          <a:ln w="9525">
            <a:solidFill>
              <a:schemeClr val="bg2">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latin typeface="Calibri Light" charset="0"/>
              <a:ea typeface="Calibri Light" charset="0"/>
              <a:cs typeface="Calibri Light" charset="0"/>
            </a:endParaRPr>
          </a:p>
        </p:txBody>
      </p:sp>
      <p:sp>
        <p:nvSpPr>
          <p:cNvPr id="25" name="Rounded Rectangle 24"/>
          <p:cNvSpPr/>
          <p:nvPr/>
        </p:nvSpPr>
        <p:spPr>
          <a:xfrm>
            <a:off x="964569" y="4042381"/>
            <a:ext cx="3541495" cy="433104"/>
          </a:xfrm>
          <a:prstGeom prst="roundRect">
            <a:avLst>
              <a:gd name="adj" fmla="val 0"/>
            </a:avLst>
          </a:prstGeom>
          <a:solidFill>
            <a:schemeClr val="bg2">
              <a:lumMod val="75000"/>
            </a:schemeClr>
          </a:solidFill>
          <a:ln w="9525">
            <a:solidFill>
              <a:schemeClr val="bg2">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Kernel</a:t>
            </a:r>
            <a:endParaRPr lang="en-US" sz="1351"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sp>
        <p:nvSpPr>
          <p:cNvPr id="26" name="TextBox 25"/>
          <p:cNvSpPr txBox="1"/>
          <p:nvPr/>
        </p:nvSpPr>
        <p:spPr>
          <a:xfrm>
            <a:off x="1031111" y="3554966"/>
            <a:ext cx="890685" cy="338554"/>
          </a:xfrm>
          <a:prstGeom prst="rect">
            <a:avLst/>
          </a:prstGeom>
          <a:solidFill>
            <a:schemeClr val="accent1">
              <a:lumMod val="40000"/>
              <a:lumOff val="60000"/>
            </a:schemeClr>
          </a:solidFill>
          <a:ln>
            <a:solidFill>
              <a:schemeClr val="bg2">
                <a:lumMod val="50000"/>
              </a:schemeClr>
            </a:solidFill>
            <a:prstDash val="solid"/>
          </a:ln>
        </p:spPr>
        <p:txBody>
          <a:bodyPr wrap="square" rtlCol="0">
            <a:spAutoFit/>
          </a:bodyPr>
          <a:lstStyle/>
          <a:p>
            <a:pPr algn="ctr"/>
            <a:r>
              <a:rPr lang="en-US" sz="1600" dirty="0">
                <a:ln w="0"/>
                <a:effectLst>
                  <a:outerShdw blurRad="38100" dist="19050" dir="2700000" algn="tl" rotWithShape="0">
                    <a:schemeClr val="dk1">
                      <a:alpha val="40000"/>
                    </a:schemeClr>
                  </a:outerShdw>
                </a:effectLst>
                <a:latin typeface="Calibri Light" charset="0"/>
                <a:ea typeface="Calibri Light" charset="0"/>
                <a:cs typeface="Calibri Light" charset="0"/>
              </a:rPr>
              <a:t>Parser</a:t>
            </a:r>
            <a:endParaRPr lang="en-US" sz="1600" dirty="0">
              <a:latin typeface="Calibri Light" charset="0"/>
              <a:ea typeface="Calibri Light" charset="0"/>
              <a:cs typeface="Calibri Light" charset="0"/>
            </a:endParaRPr>
          </a:p>
        </p:txBody>
      </p:sp>
      <p:sp>
        <p:nvSpPr>
          <p:cNvPr id="27" name="TextBox 26"/>
          <p:cNvSpPr txBox="1"/>
          <p:nvPr/>
        </p:nvSpPr>
        <p:spPr>
          <a:xfrm>
            <a:off x="2051769" y="3554966"/>
            <a:ext cx="2547252" cy="338554"/>
          </a:xfrm>
          <a:prstGeom prst="rect">
            <a:avLst/>
          </a:prstGeom>
          <a:solidFill>
            <a:schemeClr val="accent1">
              <a:lumMod val="40000"/>
              <a:lumOff val="60000"/>
            </a:schemeClr>
          </a:solidFill>
          <a:ln>
            <a:solidFill>
              <a:schemeClr val="bg2">
                <a:lumMod val="50000"/>
              </a:schemeClr>
            </a:solidFill>
            <a:prstDash val="solid"/>
          </a:ln>
        </p:spPr>
        <p:txBody>
          <a:bodyPr wrap="square" rtlCol="0">
            <a:spAutoFit/>
          </a:bodyPr>
          <a:lstStyle/>
          <a:p>
            <a:pPr algn="ctr"/>
            <a:r>
              <a:rPr lang="en-US" sz="1600" dirty="0">
                <a:ln w="0"/>
                <a:effectLst>
                  <a:outerShdw blurRad="38100" dist="19050" dir="2700000" algn="tl" rotWithShape="0">
                    <a:schemeClr val="dk1">
                      <a:alpha val="40000"/>
                    </a:schemeClr>
                  </a:outerShdw>
                </a:effectLst>
                <a:latin typeface="Calibri Light" charset="0"/>
                <a:ea typeface="Calibri Light" charset="0"/>
                <a:cs typeface="Calibri Light" charset="0"/>
              </a:rPr>
              <a:t>Match-Action Pipeline</a:t>
            </a:r>
            <a:endParaRPr lang="en-US" sz="1600" dirty="0">
              <a:latin typeface="Calibri Light" charset="0"/>
              <a:ea typeface="Calibri Light" charset="0"/>
              <a:cs typeface="Calibri Light" charset="0"/>
            </a:endParaRPr>
          </a:p>
        </p:txBody>
      </p:sp>
      <p:cxnSp>
        <p:nvCxnSpPr>
          <p:cNvPr id="28" name="Straight Connector 27"/>
          <p:cNvCxnSpPr/>
          <p:nvPr/>
        </p:nvCxnSpPr>
        <p:spPr>
          <a:xfrm>
            <a:off x="1273512" y="3893519"/>
            <a:ext cx="1" cy="148863"/>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638874" y="3893519"/>
            <a:ext cx="0" cy="270267"/>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3037737" y="3890937"/>
            <a:ext cx="1" cy="148863"/>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3403098" y="3890936"/>
            <a:ext cx="0" cy="270267"/>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36" name="Rounded Rectangle 35"/>
          <p:cNvSpPr/>
          <p:nvPr/>
        </p:nvSpPr>
        <p:spPr>
          <a:xfrm>
            <a:off x="1116969" y="4142519"/>
            <a:ext cx="3541495" cy="433104"/>
          </a:xfrm>
          <a:prstGeom prst="roundRect">
            <a:avLst>
              <a:gd name="adj" fmla="val 0"/>
            </a:avLst>
          </a:prstGeom>
          <a:solidFill>
            <a:schemeClr val="bg2">
              <a:lumMod val="75000"/>
            </a:schemeClr>
          </a:solidFill>
          <a:ln w="9525">
            <a:solidFill>
              <a:schemeClr val="bg2">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DPDK</a:t>
            </a:r>
            <a:endParaRPr lang="en-US" sz="1351"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sp>
        <p:nvSpPr>
          <p:cNvPr id="45" name="Rounded Rectangle 44"/>
          <p:cNvSpPr/>
          <p:nvPr/>
        </p:nvSpPr>
        <p:spPr>
          <a:xfrm>
            <a:off x="822042" y="3146640"/>
            <a:ext cx="749064" cy="249001"/>
          </a:xfrm>
          <a:prstGeom prst="roundRect">
            <a:avLst>
              <a:gd name="adj" fmla="val 0"/>
            </a:avLst>
          </a:prstGeom>
          <a:solidFill>
            <a:schemeClr val="tx1">
              <a:lumMod val="75000"/>
              <a:lumOff val="25000"/>
            </a:schemeClr>
          </a:solidFill>
          <a:ln w="28575">
            <a:solidFill>
              <a:schemeClr val="tx1">
                <a:lumMod val="75000"/>
                <a:lumOff val="2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ln w="0"/>
                <a:solidFill>
                  <a:schemeClr val="bg1"/>
                </a:solidFill>
                <a:effectLst>
                  <a:outerShdw blurRad="38100" dist="19050" dir="2700000" algn="tl" rotWithShape="0">
                    <a:schemeClr val="dk1">
                      <a:alpha val="40000"/>
                    </a:schemeClr>
                  </a:outerShdw>
                </a:effectLst>
                <a:latin typeface="Calibri Light" charset="0"/>
                <a:ea typeface="Calibri Light" charset="0"/>
                <a:cs typeface="Calibri Light" charset="0"/>
              </a:rPr>
              <a:t>OVS</a:t>
            </a:r>
            <a:endParaRPr lang="en-US" sz="1351" b="1" dirty="0">
              <a:ln w="0"/>
              <a:solidFill>
                <a:schemeClr val="bg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grpSp>
        <p:nvGrpSpPr>
          <p:cNvPr id="37" name="Group 36"/>
          <p:cNvGrpSpPr/>
          <p:nvPr/>
        </p:nvGrpSpPr>
        <p:grpSpPr>
          <a:xfrm>
            <a:off x="420572" y="4630537"/>
            <a:ext cx="533324" cy="476099"/>
            <a:chOff x="2604847" y="3810600"/>
            <a:chExt cx="533324" cy="476099"/>
          </a:xfrm>
        </p:grpSpPr>
        <p:pic>
          <p:nvPicPr>
            <p:cNvPr id="38" name="Shape 136"/>
            <p:cNvPicPr preferRelativeResize="0"/>
            <p:nvPr/>
          </p:nvPicPr>
          <p:blipFill>
            <a:blip r:embed="rId3">
              <a:alphaModFix/>
            </a:blip>
            <a:stretch>
              <a:fillRect/>
            </a:stretch>
          </p:blipFill>
          <p:spPr>
            <a:xfrm>
              <a:off x="2604847" y="3973679"/>
              <a:ext cx="286634" cy="313020"/>
            </a:xfrm>
            <a:prstGeom prst="rect">
              <a:avLst/>
            </a:prstGeom>
            <a:noFill/>
            <a:ln>
              <a:noFill/>
            </a:ln>
          </p:spPr>
        </p:pic>
        <p:pic>
          <p:nvPicPr>
            <p:cNvPr id="41" name="Shape 137"/>
            <p:cNvPicPr preferRelativeResize="0"/>
            <p:nvPr/>
          </p:nvPicPr>
          <p:blipFill>
            <a:blip r:embed="rId3">
              <a:alphaModFix/>
            </a:blip>
            <a:stretch>
              <a:fillRect/>
            </a:stretch>
          </p:blipFill>
          <p:spPr>
            <a:xfrm>
              <a:off x="2787492" y="3810600"/>
              <a:ext cx="175994" cy="192194"/>
            </a:xfrm>
            <a:prstGeom prst="rect">
              <a:avLst/>
            </a:prstGeom>
            <a:noFill/>
            <a:ln>
              <a:noFill/>
            </a:ln>
          </p:spPr>
        </p:pic>
        <p:pic>
          <p:nvPicPr>
            <p:cNvPr id="42" name="Shape 138"/>
            <p:cNvPicPr preferRelativeResize="0"/>
            <p:nvPr/>
          </p:nvPicPr>
          <p:blipFill>
            <a:blip r:embed="rId3">
              <a:alphaModFix/>
            </a:blip>
            <a:stretch>
              <a:fillRect/>
            </a:stretch>
          </p:blipFill>
          <p:spPr>
            <a:xfrm>
              <a:off x="2907474" y="3973679"/>
              <a:ext cx="230697" cy="251934"/>
            </a:xfrm>
            <a:prstGeom prst="rect">
              <a:avLst/>
            </a:prstGeom>
            <a:noFill/>
            <a:ln>
              <a:noFill/>
            </a:ln>
          </p:spPr>
        </p:pic>
      </p:grpSp>
    </p:spTree>
    <p:extLst>
      <p:ext uri="{BB962C8B-B14F-4D97-AF65-F5344CB8AC3E}">
        <p14:creationId xmlns:p14="http://schemas.microsoft.com/office/powerpoint/2010/main" val="536642277"/>
      </p:ext>
    </p:extLst>
  </p:cSld>
  <p:clrMapOvr>
    <a:masterClrMapping/>
  </p:clrMapOvr>
  <mc:AlternateContent xmlns:mc="http://schemas.openxmlformats.org/markup-compatibility/2006" xmlns:p14="http://schemas.microsoft.com/office/powerpoint/2010/main">
    <mc:Choice Requires="p14">
      <p:transition spd="slow" p14:dur="2000" advTm="429"/>
    </mc:Choice>
    <mc:Fallback xmlns="">
      <p:transition spd="slow" advTm="429"/>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Road to Protocol Independence</a:t>
            </a:r>
            <a:endParaRPr lang="en-US" dirty="0"/>
          </a:p>
        </p:txBody>
      </p:sp>
      <p:sp>
        <p:nvSpPr>
          <p:cNvPr id="23" name="Rounded Rectangle 22"/>
          <p:cNvSpPr/>
          <p:nvPr/>
        </p:nvSpPr>
        <p:spPr>
          <a:xfrm>
            <a:off x="812167" y="3406103"/>
            <a:ext cx="3980771" cy="1320531"/>
          </a:xfrm>
          <a:prstGeom prst="roundRect">
            <a:avLst>
              <a:gd name="adj" fmla="val 0"/>
            </a:avLst>
          </a:prstGeom>
          <a:solidFill>
            <a:schemeClr val="bg1">
              <a:lumMod val="95000"/>
            </a:schemeClr>
          </a:solidFill>
          <a:ln w="9525">
            <a:solidFill>
              <a:schemeClr val="bg2">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latin typeface="Calibri Light" charset="0"/>
              <a:ea typeface="Calibri Light" charset="0"/>
              <a:cs typeface="Calibri Light" charset="0"/>
            </a:endParaRPr>
          </a:p>
        </p:txBody>
      </p:sp>
      <p:sp>
        <p:nvSpPr>
          <p:cNvPr id="25" name="Rounded Rectangle 24"/>
          <p:cNvSpPr/>
          <p:nvPr/>
        </p:nvSpPr>
        <p:spPr>
          <a:xfrm>
            <a:off x="964569" y="4042381"/>
            <a:ext cx="3541495" cy="433104"/>
          </a:xfrm>
          <a:prstGeom prst="roundRect">
            <a:avLst>
              <a:gd name="adj" fmla="val 0"/>
            </a:avLst>
          </a:prstGeom>
          <a:solidFill>
            <a:schemeClr val="bg2">
              <a:lumMod val="75000"/>
            </a:schemeClr>
          </a:solidFill>
          <a:ln w="9525">
            <a:solidFill>
              <a:schemeClr val="bg2">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Kernel</a:t>
            </a:r>
            <a:endParaRPr lang="en-US" sz="1351"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sp>
        <p:nvSpPr>
          <p:cNvPr id="26" name="TextBox 25"/>
          <p:cNvSpPr txBox="1"/>
          <p:nvPr/>
        </p:nvSpPr>
        <p:spPr>
          <a:xfrm>
            <a:off x="1031111" y="3554966"/>
            <a:ext cx="890685" cy="338554"/>
          </a:xfrm>
          <a:prstGeom prst="rect">
            <a:avLst/>
          </a:prstGeom>
          <a:noFill/>
          <a:ln>
            <a:solidFill>
              <a:schemeClr val="bg2">
                <a:lumMod val="50000"/>
              </a:schemeClr>
            </a:solidFill>
            <a:prstDash val="sysDash"/>
          </a:ln>
        </p:spPr>
        <p:txBody>
          <a:bodyPr wrap="square" rtlCol="0">
            <a:spAutoFit/>
          </a:bodyPr>
          <a:lstStyle/>
          <a:p>
            <a:pPr algn="ctr"/>
            <a:r>
              <a:rPr lang="en-US" sz="1600" dirty="0">
                <a:ln w="0"/>
                <a:effectLst>
                  <a:outerShdw blurRad="38100" dist="19050" dir="2700000" algn="tl" rotWithShape="0">
                    <a:schemeClr val="dk1">
                      <a:alpha val="40000"/>
                    </a:schemeClr>
                  </a:outerShdw>
                </a:effectLst>
                <a:latin typeface="Calibri Light" charset="0"/>
                <a:ea typeface="Calibri Light" charset="0"/>
                <a:cs typeface="Calibri Light" charset="0"/>
              </a:rPr>
              <a:t>Parser</a:t>
            </a:r>
            <a:endParaRPr lang="en-US" sz="1600" dirty="0">
              <a:latin typeface="Calibri Light" charset="0"/>
              <a:ea typeface="Calibri Light" charset="0"/>
              <a:cs typeface="Calibri Light" charset="0"/>
            </a:endParaRPr>
          </a:p>
        </p:txBody>
      </p:sp>
      <p:sp>
        <p:nvSpPr>
          <p:cNvPr id="27" name="TextBox 26"/>
          <p:cNvSpPr txBox="1"/>
          <p:nvPr/>
        </p:nvSpPr>
        <p:spPr>
          <a:xfrm>
            <a:off x="2051769" y="3554966"/>
            <a:ext cx="2547252" cy="338554"/>
          </a:xfrm>
          <a:prstGeom prst="rect">
            <a:avLst/>
          </a:prstGeom>
          <a:noFill/>
          <a:ln>
            <a:solidFill>
              <a:schemeClr val="bg2">
                <a:lumMod val="50000"/>
              </a:schemeClr>
            </a:solidFill>
            <a:prstDash val="sysDash"/>
          </a:ln>
        </p:spPr>
        <p:txBody>
          <a:bodyPr wrap="square" rtlCol="0">
            <a:spAutoFit/>
          </a:bodyPr>
          <a:lstStyle/>
          <a:p>
            <a:pPr algn="ctr"/>
            <a:r>
              <a:rPr lang="en-US" sz="1600" dirty="0" smtClean="0">
                <a:ln w="0"/>
                <a:effectLst>
                  <a:outerShdw blurRad="38100" dist="19050" dir="2700000" algn="tl" rotWithShape="0">
                    <a:schemeClr val="dk1">
                      <a:alpha val="40000"/>
                    </a:schemeClr>
                  </a:outerShdw>
                </a:effectLst>
                <a:latin typeface="Calibri Light" charset="0"/>
                <a:ea typeface="Calibri Light" charset="0"/>
                <a:cs typeface="Calibri Light" charset="0"/>
              </a:rPr>
              <a:t>Match-Action Pipeline</a:t>
            </a:r>
            <a:endParaRPr lang="en-US" sz="1600" dirty="0">
              <a:latin typeface="Calibri Light" charset="0"/>
              <a:ea typeface="Calibri Light" charset="0"/>
              <a:cs typeface="Calibri Light" charset="0"/>
            </a:endParaRPr>
          </a:p>
        </p:txBody>
      </p:sp>
      <p:cxnSp>
        <p:nvCxnSpPr>
          <p:cNvPr id="28" name="Straight Connector 27"/>
          <p:cNvCxnSpPr/>
          <p:nvPr/>
        </p:nvCxnSpPr>
        <p:spPr>
          <a:xfrm>
            <a:off x="1273512" y="3893519"/>
            <a:ext cx="1" cy="148863"/>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638874" y="3893519"/>
            <a:ext cx="0" cy="270267"/>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3037737" y="3890937"/>
            <a:ext cx="1" cy="148863"/>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3403098" y="3890936"/>
            <a:ext cx="0" cy="270267"/>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36" name="Rounded Rectangle 35"/>
          <p:cNvSpPr/>
          <p:nvPr/>
        </p:nvSpPr>
        <p:spPr>
          <a:xfrm>
            <a:off x="1116969" y="4142519"/>
            <a:ext cx="3541495" cy="433104"/>
          </a:xfrm>
          <a:prstGeom prst="roundRect">
            <a:avLst>
              <a:gd name="adj" fmla="val 0"/>
            </a:avLst>
          </a:prstGeom>
          <a:solidFill>
            <a:schemeClr val="bg2">
              <a:lumMod val="75000"/>
            </a:schemeClr>
          </a:solidFill>
          <a:ln w="9525">
            <a:solidFill>
              <a:schemeClr val="bg2">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DPDK</a:t>
            </a:r>
            <a:endParaRPr lang="en-US" sz="1351"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sp>
        <p:nvSpPr>
          <p:cNvPr id="45" name="Rounded Rectangle 44"/>
          <p:cNvSpPr/>
          <p:nvPr/>
        </p:nvSpPr>
        <p:spPr>
          <a:xfrm>
            <a:off x="821187" y="3147121"/>
            <a:ext cx="749064" cy="249001"/>
          </a:xfrm>
          <a:prstGeom prst="roundRect">
            <a:avLst>
              <a:gd name="adj" fmla="val 0"/>
            </a:avLst>
          </a:prstGeom>
          <a:solidFill>
            <a:schemeClr val="tx1">
              <a:lumMod val="75000"/>
              <a:lumOff val="25000"/>
            </a:schemeClr>
          </a:solidFill>
          <a:ln w="28575">
            <a:solidFill>
              <a:schemeClr val="tx1">
                <a:lumMod val="75000"/>
                <a:lumOff val="2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ln w="0"/>
                <a:solidFill>
                  <a:schemeClr val="bg1"/>
                </a:solidFill>
                <a:effectLst>
                  <a:outerShdw blurRad="38100" dist="19050" dir="2700000" algn="tl" rotWithShape="0">
                    <a:schemeClr val="dk1">
                      <a:alpha val="40000"/>
                    </a:schemeClr>
                  </a:outerShdw>
                </a:effectLst>
                <a:latin typeface="Calibri Light" charset="0"/>
                <a:ea typeface="Calibri Light" charset="0"/>
                <a:cs typeface="Calibri Light" charset="0"/>
              </a:rPr>
              <a:t>OVS</a:t>
            </a:r>
            <a:endParaRPr lang="en-US" sz="1351" b="1" dirty="0">
              <a:ln w="0"/>
              <a:solidFill>
                <a:schemeClr val="bg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sp>
        <p:nvSpPr>
          <p:cNvPr id="49" name="Rounded Rectangle 48"/>
          <p:cNvSpPr/>
          <p:nvPr/>
        </p:nvSpPr>
        <p:spPr>
          <a:xfrm>
            <a:off x="807293" y="1661976"/>
            <a:ext cx="3980771" cy="555985"/>
          </a:xfrm>
          <a:prstGeom prst="roundRect">
            <a:avLst>
              <a:gd name="adj" fmla="val 0"/>
            </a:avLst>
          </a:prstGeom>
          <a:solidFill>
            <a:schemeClr val="bg1">
              <a:lumMod val="95000"/>
            </a:schemeClr>
          </a:solidFill>
          <a:ln w="9525">
            <a:solidFill>
              <a:schemeClr val="bg2">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latin typeface="Calibri Light" charset="0"/>
              <a:ea typeface="Calibri Light" charset="0"/>
              <a:cs typeface="Calibri Light" charset="0"/>
            </a:endParaRPr>
          </a:p>
        </p:txBody>
      </p:sp>
      <p:sp>
        <p:nvSpPr>
          <p:cNvPr id="50" name="Rounded Rectangle 49"/>
          <p:cNvSpPr/>
          <p:nvPr/>
        </p:nvSpPr>
        <p:spPr>
          <a:xfrm>
            <a:off x="807293" y="1665995"/>
            <a:ext cx="3980771" cy="555985"/>
          </a:xfrm>
          <a:prstGeom prst="roundRect">
            <a:avLst>
              <a:gd name="adj" fmla="val 0"/>
            </a:avLst>
          </a:prstGeom>
          <a:solidFill>
            <a:schemeClr val="accent6">
              <a:lumMod val="40000"/>
              <a:lumOff val="60000"/>
            </a:schemeClr>
          </a:solidFill>
          <a:ln w="9525">
            <a:solidFill>
              <a:schemeClr val="accent6">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latin typeface="Calibri Light" charset="0"/>
              <a:ea typeface="Calibri Light" charset="0"/>
              <a:cs typeface="Calibri Light" charset="0"/>
            </a:endParaRPr>
          </a:p>
        </p:txBody>
      </p:sp>
      <p:sp>
        <p:nvSpPr>
          <p:cNvPr id="51" name="Rounded Rectangle 50"/>
          <p:cNvSpPr/>
          <p:nvPr/>
        </p:nvSpPr>
        <p:spPr>
          <a:xfrm>
            <a:off x="816498" y="1369710"/>
            <a:ext cx="2728251" cy="288247"/>
          </a:xfrm>
          <a:prstGeom prst="roundRect">
            <a:avLst>
              <a:gd name="adj" fmla="val 0"/>
            </a:avLst>
          </a:prstGeom>
          <a:solidFill>
            <a:schemeClr val="accent6">
              <a:lumMod val="75000"/>
            </a:schemeClr>
          </a:solidFill>
          <a:ln w="28575">
            <a:solidFill>
              <a:schemeClr val="accent6">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n w="0"/>
                <a:solidFill>
                  <a:schemeClr val="bg1"/>
                </a:solidFill>
                <a:effectLst>
                  <a:outerShdw blurRad="38100" dist="19050" dir="2700000" algn="tl" rotWithShape="0">
                    <a:schemeClr val="dk1">
                      <a:alpha val="40000"/>
                    </a:schemeClr>
                  </a:outerShdw>
                </a:effectLst>
                <a:latin typeface="Calibri Light" charset="0"/>
                <a:ea typeface="Calibri Light" charset="0"/>
                <a:cs typeface="Calibri Light" charset="0"/>
              </a:rPr>
              <a:t>Domain-Specific Language </a:t>
            </a:r>
          </a:p>
        </p:txBody>
      </p:sp>
      <p:sp>
        <p:nvSpPr>
          <p:cNvPr id="52" name="TextBox 51"/>
          <p:cNvSpPr txBox="1"/>
          <p:nvPr/>
        </p:nvSpPr>
        <p:spPr>
          <a:xfrm>
            <a:off x="1026237" y="1774711"/>
            <a:ext cx="890685" cy="338554"/>
          </a:xfrm>
          <a:prstGeom prst="rect">
            <a:avLst/>
          </a:prstGeom>
          <a:solidFill>
            <a:schemeClr val="accent1">
              <a:lumMod val="40000"/>
              <a:lumOff val="60000"/>
            </a:schemeClr>
          </a:solidFill>
          <a:ln>
            <a:solidFill>
              <a:schemeClr val="bg2">
                <a:lumMod val="50000"/>
              </a:schemeClr>
            </a:solidFill>
            <a:prstDash val="solid"/>
          </a:ln>
        </p:spPr>
        <p:txBody>
          <a:bodyPr wrap="square" rtlCol="0">
            <a:spAutoFit/>
          </a:bodyPr>
          <a:lstStyle/>
          <a:p>
            <a:pPr algn="ctr"/>
            <a:r>
              <a:rPr lang="en-US" sz="1600" dirty="0">
                <a:ln w="0"/>
                <a:effectLst>
                  <a:outerShdw blurRad="38100" dist="19050" dir="2700000" algn="tl" rotWithShape="0">
                    <a:schemeClr val="dk1">
                      <a:alpha val="40000"/>
                    </a:schemeClr>
                  </a:outerShdw>
                </a:effectLst>
                <a:latin typeface="Calibri Light" charset="0"/>
                <a:ea typeface="Calibri Light" charset="0"/>
                <a:cs typeface="Calibri Light" charset="0"/>
              </a:rPr>
              <a:t>Parser</a:t>
            </a:r>
            <a:endParaRPr lang="en-US" sz="1600" dirty="0">
              <a:latin typeface="Calibri Light" charset="0"/>
              <a:ea typeface="Calibri Light" charset="0"/>
              <a:cs typeface="Calibri Light" charset="0"/>
            </a:endParaRPr>
          </a:p>
        </p:txBody>
      </p:sp>
      <p:sp>
        <p:nvSpPr>
          <p:cNvPr id="53" name="TextBox 52"/>
          <p:cNvSpPr txBox="1"/>
          <p:nvPr/>
        </p:nvSpPr>
        <p:spPr>
          <a:xfrm>
            <a:off x="2046895" y="1774711"/>
            <a:ext cx="2547252" cy="338554"/>
          </a:xfrm>
          <a:prstGeom prst="rect">
            <a:avLst/>
          </a:prstGeom>
          <a:solidFill>
            <a:schemeClr val="accent1">
              <a:lumMod val="40000"/>
              <a:lumOff val="60000"/>
            </a:schemeClr>
          </a:solidFill>
          <a:ln>
            <a:solidFill>
              <a:schemeClr val="bg2">
                <a:lumMod val="50000"/>
              </a:schemeClr>
            </a:solidFill>
            <a:prstDash val="solid"/>
          </a:ln>
        </p:spPr>
        <p:txBody>
          <a:bodyPr wrap="square" rtlCol="0">
            <a:spAutoFit/>
          </a:bodyPr>
          <a:lstStyle/>
          <a:p>
            <a:pPr algn="ctr"/>
            <a:r>
              <a:rPr lang="en-US" sz="1600" dirty="0">
                <a:ln w="0"/>
                <a:effectLst>
                  <a:outerShdw blurRad="38100" dist="19050" dir="2700000" algn="tl" rotWithShape="0">
                    <a:schemeClr val="dk1">
                      <a:alpha val="40000"/>
                    </a:schemeClr>
                  </a:outerShdw>
                </a:effectLst>
                <a:latin typeface="Calibri Light" charset="0"/>
                <a:ea typeface="Calibri Light" charset="0"/>
                <a:cs typeface="Calibri Light" charset="0"/>
              </a:rPr>
              <a:t>Match-Action Pipeline</a:t>
            </a:r>
            <a:endParaRPr lang="en-US" sz="1600" dirty="0">
              <a:latin typeface="Calibri Light" charset="0"/>
              <a:ea typeface="Calibri Light" charset="0"/>
              <a:cs typeface="Calibri Light" charset="0"/>
            </a:endParaRPr>
          </a:p>
        </p:txBody>
      </p:sp>
      <p:cxnSp>
        <p:nvCxnSpPr>
          <p:cNvPr id="54" name="Straight Arrow Connector 53"/>
          <p:cNvCxnSpPr>
            <a:stCxn id="50" idx="2"/>
            <a:endCxn id="23" idx="0"/>
          </p:cNvCxnSpPr>
          <p:nvPr/>
        </p:nvCxnSpPr>
        <p:spPr>
          <a:xfrm>
            <a:off x="2797679" y="2221980"/>
            <a:ext cx="4874" cy="1184123"/>
          </a:xfrm>
          <a:prstGeom prst="straightConnector1">
            <a:avLst/>
          </a:prstGeom>
          <a:ln w="28575">
            <a:solidFill>
              <a:schemeClr val="bg1">
                <a:lumMod val="50000"/>
              </a:schemeClr>
            </a:solidFill>
            <a:prstDash val="sysDash"/>
            <a:tailEnd type="triangle" w="lg" len="med"/>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1872579" y="2559575"/>
            <a:ext cx="862737" cy="338554"/>
          </a:xfrm>
          <a:prstGeom prst="rect">
            <a:avLst/>
          </a:prstGeom>
          <a:noFill/>
        </p:spPr>
        <p:txBody>
          <a:bodyPr wrap="none" rtlCol="0">
            <a:spAutoFit/>
          </a:bodyPr>
          <a:lstStyle/>
          <a:p>
            <a:r>
              <a:rPr lang="en-US" sz="1600" dirty="0">
                <a:latin typeface="Calibri Light" charset="0"/>
                <a:ea typeface="Calibri Light" charset="0"/>
                <a:cs typeface="Calibri Light" charset="0"/>
              </a:rPr>
              <a:t>Compile</a:t>
            </a:r>
            <a:endParaRPr lang="en-US" sz="1351" dirty="0">
              <a:latin typeface="Calibri Light" charset="0"/>
              <a:ea typeface="Calibri Light" charset="0"/>
              <a:cs typeface="Calibri Light" charset="0"/>
            </a:endParaRPr>
          </a:p>
        </p:txBody>
      </p:sp>
      <p:grpSp>
        <p:nvGrpSpPr>
          <p:cNvPr id="37" name="Group 36"/>
          <p:cNvGrpSpPr/>
          <p:nvPr/>
        </p:nvGrpSpPr>
        <p:grpSpPr>
          <a:xfrm>
            <a:off x="420572" y="4630537"/>
            <a:ext cx="533324" cy="476099"/>
            <a:chOff x="2604847" y="3810600"/>
            <a:chExt cx="533324" cy="476099"/>
          </a:xfrm>
        </p:grpSpPr>
        <p:pic>
          <p:nvPicPr>
            <p:cNvPr id="38" name="Shape 136"/>
            <p:cNvPicPr preferRelativeResize="0"/>
            <p:nvPr/>
          </p:nvPicPr>
          <p:blipFill>
            <a:blip r:embed="rId4">
              <a:alphaModFix/>
            </a:blip>
            <a:stretch>
              <a:fillRect/>
            </a:stretch>
          </p:blipFill>
          <p:spPr>
            <a:xfrm>
              <a:off x="2604847" y="3973679"/>
              <a:ext cx="286634" cy="313020"/>
            </a:xfrm>
            <a:prstGeom prst="rect">
              <a:avLst/>
            </a:prstGeom>
            <a:noFill/>
            <a:ln>
              <a:noFill/>
            </a:ln>
          </p:spPr>
        </p:pic>
        <p:pic>
          <p:nvPicPr>
            <p:cNvPr id="39" name="Shape 137"/>
            <p:cNvPicPr preferRelativeResize="0"/>
            <p:nvPr/>
          </p:nvPicPr>
          <p:blipFill>
            <a:blip r:embed="rId4">
              <a:alphaModFix/>
            </a:blip>
            <a:stretch>
              <a:fillRect/>
            </a:stretch>
          </p:blipFill>
          <p:spPr>
            <a:xfrm>
              <a:off x="2787492" y="3810600"/>
              <a:ext cx="175994" cy="192194"/>
            </a:xfrm>
            <a:prstGeom prst="rect">
              <a:avLst/>
            </a:prstGeom>
            <a:noFill/>
            <a:ln>
              <a:noFill/>
            </a:ln>
          </p:spPr>
        </p:pic>
        <p:pic>
          <p:nvPicPr>
            <p:cNvPr id="40" name="Shape 138"/>
            <p:cNvPicPr preferRelativeResize="0"/>
            <p:nvPr/>
          </p:nvPicPr>
          <p:blipFill>
            <a:blip r:embed="rId4">
              <a:alphaModFix/>
            </a:blip>
            <a:stretch>
              <a:fillRect/>
            </a:stretch>
          </p:blipFill>
          <p:spPr>
            <a:xfrm>
              <a:off x="2907474" y="3973679"/>
              <a:ext cx="230697" cy="251934"/>
            </a:xfrm>
            <a:prstGeom prst="rect">
              <a:avLst/>
            </a:prstGeom>
            <a:noFill/>
            <a:ln>
              <a:noFill/>
            </a:ln>
          </p:spPr>
        </p:pic>
      </p:grpSp>
      <p:sp>
        <p:nvSpPr>
          <p:cNvPr id="42" name="TextBox 41"/>
          <p:cNvSpPr txBox="1"/>
          <p:nvPr/>
        </p:nvSpPr>
        <p:spPr>
          <a:xfrm>
            <a:off x="4016128" y="903326"/>
            <a:ext cx="445956" cy="769441"/>
          </a:xfrm>
          <a:prstGeom prst="rect">
            <a:avLst/>
          </a:prstGeom>
          <a:noFill/>
        </p:spPr>
        <p:txBody>
          <a:bodyPr wrap="none" rtlCol="0">
            <a:spAutoFit/>
          </a:bodyPr>
          <a:lstStyle/>
          <a:p>
            <a:r>
              <a:rPr lang="en-US" sz="4400" dirty="0">
                <a:latin typeface="Calibri Light" charset="0"/>
                <a:ea typeface="Calibri Light" charset="0"/>
                <a:cs typeface="Calibri Light" charset="0"/>
              </a:rPr>
              <a:t>?</a:t>
            </a:r>
            <a:endParaRPr lang="en-US" sz="4000" dirty="0">
              <a:latin typeface="Calibri Light" charset="0"/>
              <a:ea typeface="Calibri Light" charset="0"/>
              <a:cs typeface="Calibri Light" charset="0"/>
            </a:endParaRPr>
          </a:p>
        </p:txBody>
      </p:sp>
    </p:spTree>
    <p:custDataLst>
      <p:tags r:id="rId1"/>
    </p:custDataLst>
    <p:extLst>
      <p:ext uri="{BB962C8B-B14F-4D97-AF65-F5344CB8AC3E}">
        <p14:creationId xmlns:p14="http://schemas.microsoft.com/office/powerpoint/2010/main" val="1329922940"/>
      </p:ext>
    </p:extLst>
  </p:cSld>
  <p:clrMapOvr>
    <a:masterClrMapping/>
  </p:clrMapOvr>
  <mc:AlternateContent xmlns:mc="http://schemas.openxmlformats.org/markup-compatibility/2006" xmlns:p14="http://schemas.microsoft.com/office/powerpoint/2010/main">
    <mc:Choice Requires="p14">
      <p:transition spd="slow" p14:dur="2000" advTm="2711"/>
    </mc:Choice>
    <mc:Fallback xmlns="">
      <p:transition spd="slow" advTm="271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6">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7">
                                            <p:txEl>
                                              <p:pRg st="0" end="0"/>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56" grpId="0"/>
      <p:bldP spid="4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Road to Protocol Independence</a:t>
            </a:r>
            <a:endParaRPr lang="en-US" dirty="0"/>
          </a:p>
        </p:txBody>
      </p:sp>
      <p:sp>
        <p:nvSpPr>
          <p:cNvPr id="23" name="Rounded Rectangle 22"/>
          <p:cNvSpPr/>
          <p:nvPr/>
        </p:nvSpPr>
        <p:spPr>
          <a:xfrm>
            <a:off x="812167" y="3406103"/>
            <a:ext cx="3980771" cy="1320531"/>
          </a:xfrm>
          <a:prstGeom prst="roundRect">
            <a:avLst>
              <a:gd name="adj" fmla="val 0"/>
            </a:avLst>
          </a:prstGeom>
          <a:solidFill>
            <a:schemeClr val="bg1">
              <a:lumMod val="95000"/>
            </a:schemeClr>
          </a:solidFill>
          <a:ln w="9525">
            <a:solidFill>
              <a:schemeClr val="bg2">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latin typeface="Calibri Light" charset="0"/>
              <a:ea typeface="Calibri Light" charset="0"/>
              <a:cs typeface="Calibri Light" charset="0"/>
            </a:endParaRPr>
          </a:p>
        </p:txBody>
      </p:sp>
      <p:sp>
        <p:nvSpPr>
          <p:cNvPr id="25" name="Rounded Rectangle 24"/>
          <p:cNvSpPr/>
          <p:nvPr/>
        </p:nvSpPr>
        <p:spPr>
          <a:xfrm>
            <a:off x="964569" y="4042381"/>
            <a:ext cx="3541495" cy="433104"/>
          </a:xfrm>
          <a:prstGeom prst="roundRect">
            <a:avLst>
              <a:gd name="adj" fmla="val 0"/>
            </a:avLst>
          </a:prstGeom>
          <a:solidFill>
            <a:schemeClr val="bg2">
              <a:lumMod val="75000"/>
            </a:schemeClr>
          </a:solidFill>
          <a:ln w="9525">
            <a:solidFill>
              <a:schemeClr val="bg2">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Kernel</a:t>
            </a:r>
            <a:endParaRPr lang="en-US" sz="1351"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sp>
        <p:nvSpPr>
          <p:cNvPr id="26" name="TextBox 25"/>
          <p:cNvSpPr txBox="1"/>
          <p:nvPr/>
        </p:nvSpPr>
        <p:spPr>
          <a:xfrm>
            <a:off x="1031111" y="3554966"/>
            <a:ext cx="890685" cy="338554"/>
          </a:xfrm>
          <a:prstGeom prst="rect">
            <a:avLst/>
          </a:prstGeom>
          <a:noFill/>
          <a:ln>
            <a:solidFill>
              <a:schemeClr val="bg2">
                <a:lumMod val="50000"/>
              </a:schemeClr>
            </a:solidFill>
            <a:prstDash val="sysDash"/>
          </a:ln>
        </p:spPr>
        <p:txBody>
          <a:bodyPr wrap="square" rtlCol="0">
            <a:spAutoFit/>
          </a:bodyPr>
          <a:lstStyle/>
          <a:p>
            <a:pPr algn="ctr"/>
            <a:r>
              <a:rPr lang="en-US" sz="1600" dirty="0">
                <a:ln w="0"/>
                <a:effectLst>
                  <a:outerShdw blurRad="38100" dist="19050" dir="2700000" algn="tl" rotWithShape="0">
                    <a:schemeClr val="dk1">
                      <a:alpha val="40000"/>
                    </a:schemeClr>
                  </a:outerShdw>
                </a:effectLst>
                <a:latin typeface="Calibri Light" charset="0"/>
                <a:ea typeface="Calibri Light" charset="0"/>
                <a:cs typeface="Calibri Light" charset="0"/>
              </a:rPr>
              <a:t>Parser</a:t>
            </a:r>
            <a:endParaRPr lang="en-US" sz="1600" dirty="0">
              <a:latin typeface="Calibri Light" charset="0"/>
              <a:ea typeface="Calibri Light" charset="0"/>
              <a:cs typeface="Calibri Light" charset="0"/>
            </a:endParaRPr>
          </a:p>
        </p:txBody>
      </p:sp>
      <p:sp>
        <p:nvSpPr>
          <p:cNvPr id="27" name="TextBox 26"/>
          <p:cNvSpPr txBox="1"/>
          <p:nvPr/>
        </p:nvSpPr>
        <p:spPr>
          <a:xfrm>
            <a:off x="2051769" y="3554966"/>
            <a:ext cx="2547252" cy="338554"/>
          </a:xfrm>
          <a:prstGeom prst="rect">
            <a:avLst/>
          </a:prstGeom>
          <a:noFill/>
          <a:ln>
            <a:solidFill>
              <a:schemeClr val="bg2">
                <a:lumMod val="50000"/>
              </a:schemeClr>
            </a:solidFill>
            <a:prstDash val="sysDash"/>
          </a:ln>
        </p:spPr>
        <p:txBody>
          <a:bodyPr wrap="square" rtlCol="0">
            <a:spAutoFit/>
          </a:bodyPr>
          <a:lstStyle/>
          <a:p>
            <a:pPr algn="ctr"/>
            <a:r>
              <a:rPr lang="en-US" sz="1600" dirty="0" smtClean="0">
                <a:ln w="0"/>
                <a:effectLst>
                  <a:outerShdw blurRad="38100" dist="19050" dir="2700000" algn="tl" rotWithShape="0">
                    <a:schemeClr val="dk1">
                      <a:alpha val="40000"/>
                    </a:schemeClr>
                  </a:outerShdw>
                </a:effectLst>
                <a:latin typeface="Calibri Light" charset="0"/>
                <a:ea typeface="Calibri Light" charset="0"/>
                <a:cs typeface="Calibri Light" charset="0"/>
              </a:rPr>
              <a:t>Match-Action Pipeline</a:t>
            </a:r>
            <a:endParaRPr lang="en-US" sz="1600" dirty="0">
              <a:latin typeface="Calibri Light" charset="0"/>
              <a:ea typeface="Calibri Light" charset="0"/>
              <a:cs typeface="Calibri Light" charset="0"/>
            </a:endParaRPr>
          </a:p>
        </p:txBody>
      </p:sp>
      <p:cxnSp>
        <p:nvCxnSpPr>
          <p:cNvPr id="28" name="Straight Connector 27"/>
          <p:cNvCxnSpPr/>
          <p:nvPr/>
        </p:nvCxnSpPr>
        <p:spPr>
          <a:xfrm>
            <a:off x="1273512" y="3893519"/>
            <a:ext cx="1" cy="148863"/>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638874" y="3893519"/>
            <a:ext cx="0" cy="270267"/>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3037737" y="3890937"/>
            <a:ext cx="1" cy="148863"/>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3403098" y="3890936"/>
            <a:ext cx="0" cy="270267"/>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36" name="Rounded Rectangle 35"/>
          <p:cNvSpPr/>
          <p:nvPr/>
        </p:nvSpPr>
        <p:spPr>
          <a:xfrm>
            <a:off x="1116969" y="4142519"/>
            <a:ext cx="3541495" cy="433104"/>
          </a:xfrm>
          <a:prstGeom prst="roundRect">
            <a:avLst>
              <a:gd name="adj" fmla="val 0"/>
            </a:avLst>
          </a:prstGeom>
          <a:solidFill>
            <a:schemeClr val="bg2">
              <a:lumMod val="75000"/>
            </a:schemeClr>
          </a:solidFill>
          <a:ln w="9525">
            <a:solidFill>
              <a:schemeClr val="bg2">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DPDK</a:t>
            </a:r>
            <a:endParaRPr lang="en-US" sz="1351"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sp>
        <p:nvSpPr>
          <p:cNvPr id="45" name="Rounded Rectangle 44"/>
          <p:cNvSpPr/>
          <p:nvPr/>
        </p:nvSpPr>
        <p:spPr>
          <a:xfrm>
            <a:off x="821187" y="3147121"/>
            <a:ext cx="749064" cy="249001"/>
          </a:xfrm>
          <a:prstGeom prst="roundRect">
            <a:avLst>
              <a:gd name="adj" fmla="val 0"/>
            </a:avLst>
          </a:prstGeom>
          <a:solidFill>
            <a:schemeClr val="tx1">
              <a:lumMod val="75000"/>
              <a:lumOff val="25000"/>
            </a:schemeClr>
          </a:solidFill>
          <a:ln w="28575">
            <a:solidFill>
              <a:schemeClr val="tx1">
                <a:lumMod val="75000"/>
                <a:lumOff val="2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ln w="0"/>
                <a:solidFill>
                  <a:schemeClr val="bg1"/>
                </a:solidFill>
                <a:effectLst>
                  <a:outerShdw blurRad="38100" dist="19050" dir="2700000" algn="tl" rotWithShape="0">
                    <a:schemeClr val="dk1">
                      <a:alpha val="40000"/>
                    </a:schemeClr>
                  </a:outerShdw>
                </a:effectLst>
                <a:latin typeface="Calibri Light" charset="0"/>
                <a:ea typeface="Calibri Light" charset="0"/>
                <a:cs typeface="Calibri Light" charset="0"/>
              </a:rPr>
              <a:t>OVS</a:t>
            </a:r>
            <a:endParaRPr lang="en-US" sz="1351" b="1" dirty="0">
              <a:ln w="0"/>
              <a:solidFill>
                <a:schemeClr val="bg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sp>
        <p:nvSpPr>
          <p:cNvPr id="49" name="Rounded Rectangle 48"/>
          <p:cNvSpPr/>
          <p:nvPr/>
        </p:nvSpPr>
        <p:spPr>
          <a:xfrm>
            <a:off x="807293" y="1661976"/>
            <a:ext cx="3980771" cy="555985"/>
          </a:xfrm>
          <a:prstGeom prst="roundRect">
            <a:avLst>
              <a:gd name="adj" fmla="val 0"/>
            </a:avLst>
          </a:prstGeom>
          <a:solidFill>
            <a:schemeClr val="bg1">
              <a:lumMod val="95000"/>
            </a:schemeClr>
          </a:solidFill>
          <a:ln w="9525">
            <a:solidFill>
              <a:schemeClr val="bg2">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latin typeface="Calibri Light" charset="0"/>
              <a:ea typeface="Calibri Light" charset="0"/>
              <a:cs typeface="Calibri Light" charset="0"/>
            </a:endParaRPr>
          </a:p>
        </p:txBody>
      </p:sp>
      <p:sp>
        <p:nvSpPr>
          <p:cNvPr id="50" name="Rounded Rectangle 49"/>
          <p:cNvSpPr/>
          <p:nvPr/>
        </p:nvSpPr>
        <p:spPr>
          <a:xfrm>
            <a:off x="807293" y="1665995"/>
            <a:ext cx="3980771" cy="555985"/>
          </a:xfrm>
          <a:prstGeom prst="roundRect">
            <a:avLst>
              <a:gd name="adj" fmla="val 0"/>
            </a:avLst>
          </a:prstGeom>
          <a:solidFill>
            <a:schemeClr val="accent6">
              <a:lumMod val="40000"/>
              <a:lumOff val="60000"/>
            </a:schemeClr>
          </a:solidFill>
          <a:ln w="9525">
            <a:solidFill>
              <a:schemeClr val="accent6">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latin typeface="Calibri Light" charset="0"/>
              <a:ea typeface="Calibri Light" charset="0"/>
              <a:cs typeface="Calibri Light" charset="0"/>
            </a:endParaRPr>
          </a:p>
        </p:txBody>
      </p:sp>
      <p:sp>
        <p:nvSpPr>
          <p:cNvPr id="52" name="TextBox 51"/>
          <p:cNvSpPr txBox="1"/>
          <p:nvPr/>
        </p:nvSpPr>
        <p:spPr>
          <a:xfrm>
            <a:off x="1026237" y="1774711"/>
            <a:ext cx="890685" cy="338554"/>
          </a:xfrm>
          <a:prstGeom prst="rect">
            <a:avLst/>
          </a:prstGeom>
          <a:solidFill>
            <a:schemeClr val="accent1">
              <a:lumMod val="40000"/>
              <a:lumOff val="60000"/>
            </a:schemeClr>
          </a:solidFill>
          <a:ln>
            <a:solidFill>
              <a:schemeClr val="bg2">
                <a:lumMod val="50000"/>
              </a:schemeClr>
            </a:solidFill>
            <a:prstDash val="solid"/>
          </a:ln>
        </p:spPr>
        <p:txBody>
          <a:bodyPr wrap="square" rtlCol="0">
            <a:spAutoFit/>
          </a:bodyPr>
          <a:lstStyle/>
          <a:p>
            <a:pPr algn="ctr"/>
            <a:r>
              <a:rPr lang="en-US" sz="1600" dirty="0">
                <a:ln w="0"/>
                <a:effectLst>
                  <a:outerShdw blurRad="38100" dist="19050" dir="2700000" algn="tl" rotWithShape="0">
                    <a:schemeClr val="dk1">
                      <a:alpha val="40000"/>
                    </a:schemeClr>
                  </a:outerShdw>
                </a:effectLst>
                <a:latin typeface="Calibri Light" charset="0"/>
                <a:ea typeface="Calibri Light" charset="0"/>
                <a:cs typeface="Calibri Light" charset="0"/>
              </a:rPr>
              <a:t>Parser</a:t>
            </a:r>
            <a:endParaRPr lang="en-US" sz="1600" dirty="0">
              <a:latin typeface="Calibri Light" charset="0"/>
              <a:ea typeface="Calibri Light" charset="0"/>
              <a:cs typeface="Calibri Light" charset="0"/>
            </a:endParaRPr>
          </a:p>
        </p:txBody>
      </p:sp>
      <p:sp>
        <p:nvSpPr>
          <p:cNvPr id="53" name="TextBox 52"/>
          <p:cNvSpPr txBox="1"/>
          <p:nvPr/>
        </p:nvSpPr>
        <p:spPr>
          <a:xfrm>
            <a:off x="2046895" y="1774711"/>
            <a:ext cx="2547252" cy="338554"/>
          </a:xfrm>
          <a:prstGeom prst="rect">
            <a:avLst/>
          </a:prstGeom>
          <a:solidFill>
            <a:schemeClr val="accent1">
              <a:lumMod val="40000"/>
              <a:lumOff val="60000"/>
            </a:schemeClr>
          </a:solidFill>
          <a:ln>
            <a:solidFill>
              <a:schemeClr val="bg2">
                <a:lumMod val="50000"/>
              </a:schemeClr>
            </a:solidFill>
            <a:prstDash val="solid"/>
          </a:ln>
        </p:spPr>
        <p:txBody>
          <a:bodyPr wrap="square" rtlCol="0">
            <a:spAutoFit/>
          </a:bodyPr>
          <a:lstStyle/>
          <a:p>
            <a:pPr algn="ctr"/>
            <a:r>
              <a:rPr lang="en-US" sz="1600" dirty="0">
                <a:ln w="0"/>
                <a:effectLst>
                  <a:outerShdw blurRad="38100" dist="19050" dir="2700000" algn="tl" rotWithShape="0">
                    <a:schemeClr val="dk1">
                      <a:alpha val="40000"/>
                    </a:schemeClr>
                  </a:outerShdw>
                </a:effectLst>
                <a:latin typeface="Calibri Light" charset="0"/>
                <a:ea typeface="Calibri Light" charset="0"/>
                <a:cs typeface="Calibri Light" charset="0"/>
              </a:rPr>
              <a:t>Match-Action Pipeline</a:t>
            </a:r>
            <a:endParaRPr lang="en-US" sz="1600" dirty="0">
              <a:latin typeface="Calibri Light" charset="0"/>
              <a:ea typeface="Calibri Light" charset="0"/>
              <a:cs typeface="Calibri Light" charset="0"/>
            </a:endParaRPr>
          </a:p>
        </p:txBody>
      </p:sp>
      <p:cxnSp>
        <p:nvCxnSpPr>
          <p:cNvPr id="54" name="Straight Arrow Connector 53"/>
          <p:cNvCxnSpPr>
            <a:stCxn id="50" idx="2"/>
            <a:endCxn id="23" idx="0"/>
          </p:cNvCxnSpPr>
          <p:nvPr/>
        </p:nvCxnSpPr>
        <p:spPr>
          <a:xfrm>
            <a:off x="2797679" y="2221980"/>
            <a:ext cx="4874" cy="1184123"/>
          </a:xfrm>
          <a:prstGeom prst="straightConnector1">
            <a:avLst/>
          </a:prstGeom>
          <a:ln w="28575">
            <a:solidFill>
              <a:schemeClr val="bg1">
                <a:lumMod val="50000"/>
              </a:schemeClr>
            </a:solidFill>
            <a:prstDash val="sysDash"/>
            <a:tailEnd type="triangle" w="lg" len="med"/>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1872579" y="2559575"/>
            <a:ext cx="862737" cy="338554"/>
          </a:xfrm>
          <a:prstGeom prst="rect">
            <a:avLst/>
          </a:prstGeom>
          <a:noFill/>
        </p:spPr>
        <p:txBody>
          <a:bodyPr wrap="none" rtlCol="0">
            <a:spAutoFit/>
          </a:bodyPr>
          <a:lstStyle/>
          <a:p>
            <a:r>
              <a:rPr lang="en-US" sz="1600" dirty="0">
                <a:latin typeface="Calibri Light" charset="0"/>
                <a:ea typeface="Calibri Light" charset="0"/>
                <a:cs typeface="Calibri Light" charset="0"/>
              </a:rPr>
              <a:t>Compile</a:t>
            </a:r>
            <a:endParaRPr lang="en-US" sz="1351" dirty="0">
              <a:latin typeface="Calibri Light" charset="0"/>
              <a:ea typeface="Calibri Light" charset="0"/>
              <a:cs typeface="Calibri Light" charset="0"/>
            </a:endParaRPr>
          </a:p>
        </p:txBody>
      </p:sp>
      <p:grpSp>
        <p:nvGrpSpPr>
          <p:cNvPr id="46" name="Group 45"/>
          <p:cNvGrpSpPr/>
          <p:nvPr/>
        </p:nvGrpSpPr>
        <p:grpSpPr>
          <a:xfrm>
            <a:off x="420572" y="4630537"/>
            <a:ext cx="533324" cy="476099"/>
            <a:chOff x="2604847" y="3810600"/>
            <a:chExt cx="533324" cy="476099"/>
          </a:xfrm>
        </p:grpSpPr>
        <p:pic>
          <p:nvPicPr>
            <p:cNvPr id="47" name="Shape 136"/>
            <p:cNvPicPr preferRelativeResize="0"/>
            <p:nvPr/>
          </p:nvPicPr>
          <p:blipFill>
            <a:blip r:embed="rId4">
              <a:alphaModFix/>
            </a:blip>
            <a:stretch>
              <a:fillRect/>
            </a:stretch>
          </p:blipFill>
          <p:spPr>
            <a:xfrm>
              <a:off x="2604847" y="3973679"/>
              <a:ext cx="286634" cy="313020"/>
            </a:xfrm>
            <a:prstGeom prst="rect">
              <a:avLst/>
            </a:prstGeom>
            <a:noFill/>
            <a:ln>
              <a:noFill/>
            </a:ln>
          </p:spPr>
        </p:pic>
        <p:pic>
          <p:nvPicPr>
            <p:cNvPr id="48" name="Shape 137"/>
            <p:cNvPicPr preferRelativeResize="0"/>
            <p:nvPr/>
          </p:nvPicPr>
          <p:blipFill>
            <a:blip r:embed="rId4">
              <a:alphaModFix/>
            </a:blip>
            <a:stretch>
              <a:fillRect/>
            </a:stretch>
          </p:blipFill>
          <p:spPr>
            <a:xfrm>
              <a:off x="2787492" y="3810600"/>
              <a:ext cx="175994" cy="192194"/>
            </a:xfrm>
            <a:prstGeom prst="rect">
              <a:avLst/>
            </a:prstGeom>
            <a:noFill/>
            <a:ln>
              <a:noFill/>
            </a:ln>
          </p:spPr>
        </p:pic>
        <p:pic>
          <p:nvPicPr>
            <p:cNvPr id="55" name="Shape 138"/>
            <p:cNvPicPr preferRelativeResize="0"/>
            <p:nvPr/>
          </p:nvPicPr>
          <p:blipFill>
            <a:blip r:embed="rId4">
              <a:alphaModFix/>
            </a:blip>
            <a:stretch>
              <a:fillRect/>
            </a:stretch>
          </p:blipFill>
          <p:spPr>
            <a:xfrm>
              <a:off x="2907474" y="3973679"/>
              <a:ext cx="230697" cy="251934"/>
            </a:xfrm>
            <a:prstGeom prst="rect">
              <a:avLst/>
            </a:prstGeom>
            <a:noFill/>
            <a:ln>
              <a:noFill/>
            </a:ln>
          </p:spPr>
        </p:pic>
      </p:grpSp>
      <p:sp>
        <p:nvSpPr>
          <p:cNvPr id="32" name="TextBox 31"/>
          <p:cNvSpPr txBox="1"/>
          <p:nvPr/>
        </p:nvSpPr>
        <p:spPr>
          <a:xfrm>
            <a:off x="5200065" y="1497063"/>
            <a:ext cx="3696241" cy="3067506"/>
          </a:xfrm>
          <a:prstGeom prst="rect">
            <a:avLst/>
          </a:prstGeom>
          <a:noFill/>
        </p:spPr>
        <p:txBody>
          <a:bodyPr wrap="square" rtlCol="0">
            <a:spAutoFit/>
          </a:bodyPr>
          <a:lstStyle/>
          <a:p>
            <a:r>
              <a:rPr lang="en-US" sz="2000" dirty="0" smtClean="0">
                <a:latin typeface="Calibri Light" charset="0"/>
                <a:ea typeface="Calibri Light" charset="0"/>
                <a:cs typeface="Calibri Light" charset="0"/>
              </a:rPr>
              <a:t>P4 </a:t>
            </a:r>
            <a:r>
              <a:rPr lang="en-US" sz="2000" smtClean="0">
                <a:latin typeface="Calibri Light" charset="0"/>
                <a:ea typeface="Calibri Light" charset="0"/>
                <a:cs typeface="Calibri Light" charset="0"/>
              </a:rPr>
              <a:t>is an </a:t>
            </a:r>
            <a:r>
              <a:rPr lang="en-US" sz="2000" b="1" dirty="0" smtClean="0">
                <a:latin typeface="Calibri Light" charset="0"/>
                <a:ea typeface="Calibri Light" charset="0"/>
                <a:cs typeface="Calibri Light" charset="0"/>
              </a:rPr>
              <a:t>open-source language</a:t>
            </a:r>
            <a:r>
              <a:rPr lang="en-US" sz="2000" dirty="0" smtClean="0">
                <a:latin typeface="Calibri Light" charset="0"/>
                <a:ea typeface="Calibri Light" charset="0"/>
                <a:cs typeface="Calibri Light" charset="0"/>
              </a:rPr>
              <a:t>.</a:t>
            </a:r>
            <a:r>
              <a:rPr lang="en-US" sz="2000" baseline="30000" dirty="0" smtClean="0">
                <a:latin typeface="Calibri Light" charset="0"/>
                <a:ea typeface="Calibri Light" charset="0"/>
                <a:cs typeface="Calibri Light" charset="0"/>
              </a:rPr>
              <a:t>[1]</a:t>
            </a:r>
          </a:p>
          <a:p>
            <a:endParaRPr lang="en-US" sz="2000" baseline="30000" dirty="0" smtClean="0">
              <a:latin typeface="Calibri Light" charset="0"/>
              <a:ea typeface="Calibri Light" charset="0"/>
              <a:cs typeface="Calibri Light" charset="0"/>
            </a:endParaRPr>
          </a:p>
          <a:p>
            <a:r>
              <a:rPr lang="en-US" sz="2000" dirty="0" smtClean="0">
                <a:latin typeface="Calibri Light" charset="0"/>
                <a:ea typeface="Calibri Light" charset="0"/>
                <a:cs typeface="Calibri Light" charset="0"/>
              </a:rPr>
              <a:t>Describes different aspects of a packet processor:</a:t>
            </a:r>
          </a:p>
          <a:p>
            <a:pPr marL="342900" indent="-342900">
              <a:buFontTx/>
              <a:buChar char="-"/>
            </a:pPr>
            <a:r>
              <a:rPr lang="en-US" sz="2000" b="1" dirty="0" smtClean="0">
                <a:latin typeface="Calibri Light" charset="0"/>
                <a:ea typeface="Calibri Light" charset="0"/>
                <a:cs typeface="Calibri Light" charset="0"/>
              </a:rPr>
              <a:t>Packet headers and fields</a:t>
            </a:r>
          </a:p>
          <a:p>
            <a:pPr marL="342900" indent="-342900">
              <a:buFontTx/>
              <a:buChar char="-"/>
            </a:pPr>
            <a:r>
              <a:rPr lang="en-US" sz="2000" b="1" dirty="0" smtClean="0">
                <a:latin typeface="Calibri Light" charset="0"/>
                <a:ea typeface="Calibri Light" charset="0"/>
                <a:cs typeface="Calibri Light" charset="0"/>
              </a:rPr>
              <a:t>Metadata</a:t>
            </a:r>
          </a:p>
          <a:p>
            <a:pPr marL="342900" indent="-342900">
              <a:buFontTx/>
              <a:buChar char="-"/>
            </a:pPr>
            <a:r>
              <a:rPr lang="en-US" sz="2000" b="1" dirty="0" smtClean="0">
                <a:latin typeface="Calibri Light" charset="0"/>
                <a:ea typeface="Calibri Light" charset="0"/>
                <a:cs typeface="Calibri Light" charset="0"/>
              </a:rPr>
              <a:t>Parser </a:t>
            </a:r>
          </a:p>
          <a:p>
            <a:pPr marL="342900" indent="-342900">
              <a:buFontTx/>
              <a:buChar char="-"/>
            </a:pPr>
            <a:r>
              <a:rPr lang="en-US" sz="2000" b="1" dirty="0" smtClean="0">
                <a:latin typeface="Calibri Light" charset="0"/>
                <a:ea typeface="Calibri Light" charset="0"/>
                <a:cs typeface="Calibri Light" charset="0"/>
              </a:rPr>
              <a:t>Actions</a:t>
            </a:r>
          </a:p>
          <a:p>
            <a:pPr marL="342900" indent="-342900">
              <a:buFontTx/>
              <a:buChar char="-"/>
            </a:pPr>
            <a:r>
              <a:rPr lang="en-US" sz="2000" b="1" dirty="0" smtClean="0">
                <a:latin typeface="Calibri Light" charset="0"/>
                <a:ea typeface="Calibri Light" charset="0"/>
                <a:cs typeface="Calibri Light" charset="0"/>
              </a:rPr>
              <a:t>Match-Action Tables (MATs)</a:t>
            </a:r>
          </a:p>
          <a:p>
            <a:pPr marL="342900" indent="-342900">
              <a:buFontTx/>
              <a:buChar char="-"/>
            </a:pPr>
            <a:r>
              <a:rPr lang="en-US" sz="2000" b="1" dirty="0" smtClean="0">
                <a:latin typeface="Calibri Light" charset="0"/>
                <a:ea typeface="Calibri Light" charset="0"/>
                <a:cs typeface="Calibri Light" charset="0"/>
              </a:rPr>
              <a:t>Control Flow</a:t>
            </a:r>
            <a:endParaRPr lang="en-US" sz="2000" baseline="30000" dirty="0">
              <a:latin typeface="Calibri Light" charset="0"/>
              <a:ea typeface="Calibri Light" charset="0"/>
              <a:cs typeface="Calibri Light" charset="0"/>
            </a:endParaRPr>
          </a:p>
        </p:txBody>
      </p:sp>
      <p:sp>
        <p:nvSpPr>
          <p:cNvPr id="33" name="Rounded Rectangle 32"/>
          <p:cNvSpPr/>
          <p:nvPr/>
        </p:nvSpPr>
        <p:spPr>
          <a:xfrm>
            <a:off x="420572" y="1214074"/>
            <a:ext cx="4537092" cy="3929425"/>
          </a:xfrm>
          <a:prstGeom prst="roundRect">
            <a:avLst>
              <a:gd name="adj" fmla="val 0"/>
            </a:avLst>
          </a:prstGeom>
          <a:solidFill>
            <a:schemeClr val="bg1">
              <a:alpha val="75000"/>
            </a:schemeClr>
          </a:solidFill>
          <a:ln w="952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ounded Rectangle 50"/>
          <p:cNvSpPr/>
          <p:nvPr/>
        </p:nvSpPr>
        <p:spPr>
          <a:xfrm>
            <a:off x="816498" y="1369710"/>
            <a:ext cx="2728251" cy="288247"/>
          </a:xfrm>
          <a:prstGeom prst="roundRect">
            <a:avLst>
              <a:gd name="adj" fmla="val 0"/>
            </a:avLst>
          </a:prstGeom>
          <a:solidFill>
            <a:schemeClr val="accent6">
              <a:lumMod val="75000"/>
            </a:schemeClr>
          </a:solidFill>
          <a:ln w="28575">
            <a:solidFill>
              <a:schemeClr val="accent6">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ln w="0"/>
                <a:solidFill>
                  <a:schemeClr val="bg1"/>
                </a:solidFill>
                <a:effectLst>
                  <a:outerShdw blurRad="38100" dist="19050" dir="2700000" algn="tl" rotWithShape="0">
                    <a:schemeClr val="dk1">
                      <a:alpha val="40000"/>
                    </a:schemeClr>
                  </a:outerShdw>
                </a:effectLst>
                <a:latin typeface="Calibri Light" charset="0"/>
                <a:ea typeface="Calibri Light" charset="0"/>
                <a:cs typeface="Calibri Light" charset="0"/>
              </a:rPr>
              <a:t>P4</a:t>
            </a:r>
            <a:r>
              <a:rPr lang="en-US" sz="1600" b="1" baseline="30000" dirty="0" smtClean="0">
                <a:ln w="0"/>
                <a:solidFill>
                  <a:schemeClr val="bg1"/>
                </a:solidFill>
                <a:effectLst>
                  <a:outerShdw blurRad="38100" dist="19050" dir="2700000" algn="tl" rotWithShape="0">
                    <a:schemeClr val="dk1">
                      <a:alpha val="40000"/>
                    </a:schemeClr>
                  </a:outerShdw>
                </a:effectLst>
                <a:latin typeface="Calibri Light" charset="0"/>
                <a:ea typeface="Calibri Light" charset="0"/>
                <a:cs typeface="Calibri Light" charset="0"/>
              </a:rPr>
              <a:t>[1]</a:t>
            </a:r>
            <a:endParaRPr lang="en-US" sz="1600" b="1" baseline="30000" dirty="0">
              <a:ln w="0"/>
              <a:solidFill>
                <a:schemeClr val="bg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sp>
        <p:nvSpPr>
          <p:cNvPr id="24" name="TextBox 23"/>
          <p:cNvSpPr txBox="1"/>
          <p:nvPr/>
        </p:nvSpPr>
        <p:spPr>
          <a:xfrm>
            <a:off x="1116969" y="4790127"/>
            <a:ext cx="1706878" cy="307777"/>
          </a:xfrm>
          <a:prstGeom prst="rect">
            <a:avLst/>
          </a:prstGeom>
          <a:noFill/>
        </p:spPr>
        <p:txBody>
          <a:bodyPr wrap="none" rtlCol="0">
            <a:spAutoFit/>
          </a:bodyPr>
          <a:lstStyle/>
          <a:p>
            <a:r>
              <a:rPr lang="en-US" sz="1400" baseline="30000" dirty="0">
                <a:latin typeface="Calibri Light" charset="0"/>
                <a:ea typeface="Calibri Light" charset="0"/>
                <a:cs typeface="Calibri Light" charset="0"/>
              </a:rPr>
              <a:t>[1]</a:t>
            </a:r>
            <a:r>
              <a:rPr lang="en-US" sz="1400" dirty="0">
                <a:latin typeface="Calibri Light" charset="0"/>
                <a:ea typeface="Calibri Light" charset="0"/>
                <a:cs typeface="Calibri Light" charset="0"/>
              </a:rPr>
              <a:t> http://www.p4.org</a:t>
            </a:r>
          </a:p>
        </p:txBody>
      </p:sp>
    </p:spTree>
    <p:custDataLst>
      <p:tags r:id="rId1"/>
    </p:custDataLst>
    <p:extLst>
      <p:ext uri="{BB962C8B-B14F-4D97-AF65-F5344CB8AC3E}">
        <p14:creationId xmlns:p14="http://schemas.microsoft.com/office/powerpoint/2010/main" val="1532518214"/>
      </p:ext>
    </p:extLst>
  </p:cSld>
  <p:clrMapOvr>
    <a:masterClrMapping/>
  </p:clrMapOvr>
  <mc:AlternateContent xmlns:mc="http://schemas.openxmlformats.org/markup-compatibility/2006" xmlns:p14="http://schemas.microsoft.com/office/powerpoint/2010/main">
    <mc:Choice Requires="p14">
      <p:transition spd="slow" p14:dur="2000" advTm="2143"/>
    </mc:Choice>
    <mc:Fallback xmlns="">
      <p:transition spd="slow" advTm="214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2">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2">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2">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2">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2">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2">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2">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Road to Protocol Independence</a:t>
            </a:r>
            <a:endParaRPr lang="en-US" dirty="0"/>
          </a:p>
        </p:txBody>
      </p:sp>
      <p:sp>
        <p:nvSpPr>
          <p:cNvPr id="23" name="Rounded Rectangle 22"/>
          <p:cNvSpPr/>
          <p:nvPr/>
        </p:nvSpPr>
        <p:spPr>
          <a:xfrm>
            <a:off x="812167" y="3406103"/>
            <a:ext cx="3980771" cy="1320531"/>
          </a:xfrm>
          <a:prstGeom prst="roundRect">
            <a:avLst>
              <a:gd name="adj" fmla="val 0"/>
            </a:avLst>
          </a:prstGeom>
          <a:solidFill>
            <a:schemeClr val="bg1">
              <a:lumMod val="95000"/>
            </a:schemeClr>
          </a:solidFill>
          <a:ln w="9525">
            <a:solidFill>
              <a:schemeClr val="bg2">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latin typeface="Calibri Light" charset="0"/>
              <a:ea typeface="Calibri Light" charset="0"/>
              <a:cs typeface="Calibri Light" charset="0"/>
            </a:endParaRPr>
          </a:p>
        </p:txBody>
      </p:sp>
      <p:sp>
        <p:nvSpPr>
          <p:cNvPr id="25" name="Rounded Rectangle 24"/>
          <p:cNvSpPr/>
          <p:nvPr/>
        </p:nvSpPr>
        <p:spPr>
          <a:xfrm>
            <a:off x="964569" y="4042381"/>
            <a:ext cx="3541495" cy="433104"/>
          </a:xfrm>
          <a:prstGeom prst="roundRect">
            <a:avLst>
              <a:gd name="adj" fmla="val 0"/>
            </a:avLst>
          </a:prstGeom>
          <a:solidFill>
            <a:schemeClr val="bg2">
              <a:lumMod val="75000"/>
            </a:schemeClr>
          </a:solidFill>
          <a:ln w="9525">
            <a:solidFill>
              <a:schemeClr val="bg2">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Kernel</a:t>
            </a:r>
            <a:endParaRPr lang="en-US" sz="1351"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sp>
        <p:nvSpPr>
          <p:cNvPr id="26" name="TextBox 25"/>
          <p:cNvSpPr txBox="1"/>
          <p:nvPr/>
        </p:nvSpPr>
        <p:spPr>
          <a:xfrm>
            <a:off x="1031111" y="3554966"/>
            <a:ext cx="890685" cy="338554"/>
          </a:xfrm>
          <a:prstGeom prst="rect">
            <a:avLst/>
          </a:prstGeom>
          <a:noFill/>
          <a:ln>
            <a:solidFill>
              <a:schemeClr val="bg2">
                <a:lumMod val="50000"/>
              </a:schemeClr>
            </a:solidFill>
            <a:prstDash val="sysDash"/>
          </a:ln>
        </p:spPr>
        <p:txBody>
          <a:bodyPr wrap="square" rtlCol="0">
            <a:spAutoFit/>
          </a:bodyPr>
          <a:lstStyle/>
          <a:p>
            <a:pPr algn="ctr"/>
            <a:r>
              <a:rPr lang="en-US" sz="1600" dirty="0">
                <a:ln w="0"/>
                <a:effectLst>
                  <a:outerShdw blurRad="38100" dist="19050" dir="2700000" algn="tl" rotWithShape="0">
                    <a:schemeClr val="dk1">
                      <a:alpha val="40000"/>
                    </a:schemeClr>
                  </a:outerShdw>
                </a:effectLst>
                <a:latin typeface="Calibri Light" charset="0"/>
                <a:ea typeface="Calibri Light" charset="0"/>
                <a:cs typeface="Calibri Light" charset="0"/>
              </a:rPr>
              <a:t>Parser</a:t>
            </a:r>
            <a:endParaRPr lang="en-US" sz="1600" dirty="0">
              <a:latin typeface="Calibri Light" charset="0"/>
              <a:ea typeface="Calibri Light" charset="0"/>
              <a:cs typeface="Calibri Light" charset="0"/>
            </a:endParaRPr>
          </a:p>
        </p:txBody>
      </p:sp>
      <p:sp>
        <p:nvSpPr>
          <p:cNvPr id="27" name="TextBox 26"/>
          <p:cNvSpPr txBox="1"/>
          <p:nvPr/>
        </p:nvSpPr>
        <p:spPr>
          <a:xfrm>
            <a:off x="2051769" y="3554966"/>
            <a:ext cx="2547252" cy="338554"/>
          </a:xfrm>
          <a:prstGeom prst="rect">
            <a:avLst/>
          </a:prstGeom>
          <a:noFill/>
          <a:ln>
            <a:solidFill>
              <a:schemeClr val="bg2">
                <a:lumMod val="50000"/>
              </a:schemeClr>
            </a:solidFill>
            <a:prstDash val="sysDash"/>
          </a:ln>
        </p:spPr>
        <p:txBody>
          <a:bodyPr wrap="square" rtlCol="0">
            <a:spAutoFit/>
          </a:bodyPr>
          <a:lstStyle/>
          <a:p>
            <a:pPr algn="ctr"/>
            <a:r>
              <a:rPr lang="en-US" sz="1600" dirty="0" smtClean="0">
                <a:ln w="0"/>
                <a:effectLst>
                  <a:outerShdw blurRad="38100" dist="19050" dir="2700000" algn="tl" rotWithShape="0">
                    <a:schemeClr val="dk1">
                      <a:alpha val="40000"/>
                    </a:schemeClr>
                  </a:outerShdw>
                </a:effectLst>
                <a:latin typeface="Calibri Light" charset="0"/>
                <a:ea typeface="Calibri Light" charset="0"/>
                <a:cs typeface="Calibri Light" charset="0"/>
              </a:rPr>
              <a:t>Match-Action Pipeline</a:t>
            </a:r>
            <a:endParaRPr lang="en-US" sz="1600" dirty="0">
              <a:latin typeface="Calibri Light" charset="0"/>
              <a:ea typeface="Calibri Light" charset="0"/>
              <a:cs typeface="Calibri Light" charset="0"/>
            </a:endParaRPr>
          </a:p>
        </p:txBody>
      </p:sp>
      <p:cxnSp>
        <p:nvCxnSpPr>
          <p:cNvPr id="28" name="Straight Connector 27"/>
          <p:cNvCxnSpPr/>
          <p:nvPr/>
        </p:nvCxnSpPr>
        <p:spPr>
          <a:xfrm>
            <a:off x="1273512" y="3893519"/>
            <a:ext cx="1" cy="148863"/>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638874" y="3893519"/>
            <a:ext cx="0" cy="270267"/>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3037737" y="3890937"/>
            <a:ext cx="1" cy="148863"/>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3403098" y="3890936"/>
            <a:ext cx="0" cy="270267"/>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36" name="Rounded Rectangle 35"/>
          <p:cNvSpPr/>
          <p:nvPr/>
        </p:nvSpPr>
        <p:spPr>
          <a:xfrm>
            <a:off x="1116969" y="4142519"/>
            <a:ext cx="3541495" cy="433104"/>
          </a:xfrm>
          <a:prstGeom prst="roundRect">
            <a:avLst>
              <a:gd name="adj" fmla="val 0"/>
            </a:avLst>
          </a:prstGeom>
          <a:solidFill>
            <a:schemeClr val="bg2">
              <a:lumMod val="75000"/>
            </a:schemeClr>
          </a:solidFill>
          <a:ln w="9525">
            <a:solidFill>
              <a:schemeClr val="bg2">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DPDK</a:t>
            </a:r>
            <a:endParaRPr lang="en-US" sz="1351"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sp>
        <p:nvSpPr>
          <p:cNvPr id="45" name="Rounded Rectangle 44"/>
          <p:cNvSpPr/>
          <p:nvPr/>
        </p:nvSpPr>
        <p:spPr>
          <a:xfrm>
            <a:off x="821187" y="3147121"/>
            <a:ext cx="749064" cy="249001"/>
          </a:xfrm>
          <a:prstGeom prst="roundRect">
            <a:avLst>
              <a:gd name="adj" fmla="val 0"/>
            </a:avLst>
          </a:prstGeom>
          <a:solidFill>
            <a:schemeClr val="tx1">
              <a:lumMod val="75000"/>
              <a:lumOff val="25000"/>
            </a:schemeClr>
          </a:solidFill>
          <a:ln w="28575">
            <a:solidFill>
              <a:schemeClr val="tx1">
                <a:lumMod val="75000"/>
                <a:lumOff val="2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ln w="0"/>
                <a:solidFill>
                  <a:schemeClr val="bg1"/>
                </a:solidFill>
                <a:effectLst>
                  <a:outerShdw blurRad="38100" dist="19050" dir="2700000" algn="tl" rotWithShape="0">
                    <a:schemeClr val="dk1">
                      <a:alpha val="40000"/>
                    </a:schemeClr>
                  </a:outerShdw>
                </a:effectLst>
                <a:latin typeface="Calibri Light" charset="0"/>
                <a:ea typeface="Calibri Light" charset="0"/>
                <a:cs typeface="Calibri Light" charset="0"/>
              </a:rPr>
              <a:t>OVS</a:t>
            </a:r>
            <a:endParaRPr lang="en-US" sz="1351" b="1" dirty="0">
              <a:ln w="0"/>
              <a:solidFill>
                <a:schemeClr val="bg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sp>
        <p:nvSpPr>
          <p:cNvPr id="49" name="Rounded Rectangle 48"/>
          <p:cNvSpPr/>
          <p:nvPr/>
        </p:nvSpPr>
        <p:spPr>
          <a:xfrm>
            <a:off x="807293" y="1661976"/>
            <a:ext cx="3980771" cy="555985"/>
          </a:xfrm>
          <a:prstGeom prst="roundRect">
            <a:avLst>
              <a:gd name="adj" fmla="val 0"/>
            </a:avLst>
          </a:prstGeom>
          <a:solidFill>
            <a:schemeClr val="bg1">
              <a:lumMod val="95000"/>
            </a:schemeClr>
          </a:solidFill>
          <a:ln w="9525">
            <a:solidFill>
              <a:schemeClr val="bg2">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latin typeface="Calibri Light" charset="0"/>
              <a:ea typeface="Calibri Light" charset="0"/>
              <a:cs typeface="Calibri Light" charset="0"/>
            </a:endParaRPr>
          </a:p>
        </p:txBody>
      </p:sp>
      <p:sp>
        <p:nvSpPr>
          <p:cNvPr id="50" name="Rounded Rectangle 49"/>
          <p:cNvSpPr/>
          <p:nvPr/>
        </p:nvSpPr>
        <p:spPr>
          <a:xfrm>
            <a:off x="807293" y="1665995"/>
            <a:ext cx="3980771" cy="555985"/>
          </a:xfrm>
          <a:prstGeom prst="roundRect">
            <a:avLst>
              <a:gd name="adj" fmla="val 0"/>
            </a:avLst>
          </a:prstGeom>
          <a:solidFill>
            <a:schemeClr val="accent6">
              <a:lumMod val="40000"/>
              <a:lumOff val="60000"/>
            </a:schemeClr>
          </a:solidFill>
          <a:ln w="9525">
            <a:solidFill>
              <a:schemeClr val="accent6">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latin typeface="Calibri Light" charset="0"/>
              <a:ea typeface="Calibri Light" charset="0"/>
              <a:cs typeface="Calibri Light" charset="0"/>
            </a:endParaRPr>
          </a:p>
        </p:txBody>
      </p:sp>
      <p:sp>
        <p:nvSpPr>
          <p:cNvPr id="51" name="Rounded Rectangle 50"/>
          <p:cNvSpPr/>
          <p:nvPr/>
        </p:nvSpPr>
        <p:spPr>
          <a:xfrm>
            <a:off x="816498" y="1369710"/>
            <a:ext cx="2728251" cy="288247"/>
          </a:xfrm>
          <a:prstGeom prst="roundRect">
            <a:avLst>
              <a:gd name="adj" fmla="val 0"/>
            </a:avLst>
          </a:prstGeom>
          <a:solidFill>
            <a:schemeClr val="accent6">
              <a:lumMod val="75000"/>
            </a:schemeClr>
          </a:solidFill>
          <a:ln w="28575">
            <a:solidFill>
              <a:schemeClr val="accent6">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ln w="0"/>
                <a:solidFill>
                  <a:schemeClr val="bg1"/>
                </a:solidFill>
                <a:effectLst>
                  <a:outerShdw blurRad="38100" dist="19050" dir="2700000" algn="tl" rotWithShape="0">
                    <a:schemeClr val="dk1">
                      <a:alpha val="40000"/>
                    </a:schemeClr>
                  </a:outerShdw>
                </a:effectLst>
                <a:latin typeface="Calibri Light" charset="0"/>
                <a:ea typeface="Calibri Light" charset="0"/>
                <a:cs typeface="Calibri Light" charset="0"/>
              </a:rPr>
              <a:t>P4</a:t>
            </a:r>
            <a:r>
              <a:rPr lang="en-US" sz="1600" b="1" baseline="30000" dirty="0" smtClean="0">
                <a:ln w="0"/>
                <a:solidFill>
                  <a:schemeClr val="bg1"/>
                </a:solidFill>
                <a:effectLst>
                  <a:outerShdw blurRad="38100" dist="19050" dir="2700000" algn="tl" rotWithShape="0">
                    <a:schemeClr val="dk1">
                      <a:alpha val="40000"/>
                    </a:schemeClr>
                  </a:outerShdw>
                </a:effectLst>
                <a:latin typeface="Calibri Light" charset="0"/>
                <a:ea typeface="Calibri Light" charset="0"/>
                <a:cs typeface="Calibri Light" charset="0"/>
              </a:rPr>
              <a:t>[1]</a:t>
            </a:r>
            <a:endParaRPr lang="en-US" sz="1600" b="1" baseline="30000" dirty="0">
              <a:ln w="0"/>
              <a:solidFill>
                <a:schemeClr val="bg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sp>
        <p:nvSpPr>
          <p:cNvPr id="52" name="TextBox 51"/>
          <p:cNvSpPr txBox="1"/>
          <p:nvPr/>
        </p:nvSpPr>
        <p:spPr>
          <a:xfrm>
            <a:off x="1026237" y="1774711"/>
            <a:ext cx="890685" cy="338554"/>
          </a:xfrm>
          <a:prstGeom prst="rect">
            <a:avLst/>
          </a:prstGeom>
          <a:solidFill>
            <a:schemeClr val="accent1">
              <a:lumMod val="40000"/>
              <a:lumOff val="60000"/>
            </a:schemeClr>
          </a:solidFill>
          <a:ln>
            <a:solidFill>
              <a:schemeClr val="bg2">
                <a:lumMod val="50000"/>
              </a:schemeClr>
            </a:solidFill>
            <a:prstDash val="solid"/>
          </a:ln>
        </p:spPr>
        <p:txBody>
          <a:bodyPr wrap="square" rtlCol="0">
            <a:spAutoFit/>
          </a:bodyPr>
          <a:lstStyle/>
          <a:p>
            <a:pPr algn="ctr"/>
            <a:r>
              <a:rPr lang="en-US" sz="1600" dirty="0">
                <a:ln w="0"/>
                <a:effectLst>
                  <a:outerShdw blurRad="38100" dist="19050" dir="2700000" algn="tl" rotWithShape="0">
                    <a:schemeClr val="dk1">
                      <a:alpha val="40000"/>
                    </a:schemeClr>
                  </a:outerShdw>
                </a:effectLst>
                <a:latin typeface="Calibri Light" charset="0"/>
                <a:ea typeface="Calibri Light" charset="0"/>
                <a:cs typeface="Calibri Light" charset="0"/>
              </a:rPr>
              <a:t>Parser</a:t>
            </a:r>
            <a:endParaRPr lang="en-US" sz="1600" dirty="0">
              <a:latin typeface="Calibri Light" charset="0"/>
              <a:ea typeface="Calibri Light" charset="0"/>
              <a:cs typeface="Calibri Light" charset="0"/>
            </a:endParaRPr>
          </a:p>
        </p:txBody>
      </p:sp>
      <p:sp>
        <p:nvSpPr>
          <p:cNvPr id="53" name="TextBox 52"/>
          <p:cNvSpPr txBox="1"/>
          <p:nvPr/>
        </p:nvSpPr>
        <p:spPr>
          <a:xfrm>
            <a:off x="2046895" y="1774711"/>
            <a:ext cx="2547252" cy="338554"/>
          </a:xfrm>
          <a:prstGeom prst="rect">
            <a:avLst/>
          </a:prstGeom>
          <a:solidFill>
            <a:schemeClr val="accent1">
              <a:lumMod val="40000"/>
              <a:lumOff val="60000"/>
            </a:schemeClr>
          </a:solidFill>
          <a:ln>
            <a:solidFill>
              <a:schemeClr val="bg2">
                <a:lumMod val="50000"/>
              </a:schemeClr>
            </a:solidFill>
            <a:prstDash val="solid"/>
          </a:ln>
        </p:spPr>
        <p:txBody>
          <a:bodyPr wrap="square" rtlCol="0">
            <a:spAutoFit/>
          </a:bodyPr>
          <a:lstStyle/>
          <a:p>
            <a:pPr algn="ctr"/>
            <a:r>
              <a:rPr lang="en-US" sz="1600" dirty="0">
                <a:ln w="0"/>
                <a:effectLst>
                  <a:outerShdw blurRad="38100" dist="19050" dir="2700000" algn="tl" rotWithShape="0">
                    <a:schemeClr val="dk1">
                      <a:alpha val="40000"/>
                    </a:schemeClr>
                  </a:outerShdw>
                </a:effectLst>
                <a:latin typeface="Calibri Light" charset="0"/>
                <a:ea typeface="Calibri Light" charset="0"/>
                <a:cs typeface="Calibri Light" charset="0"/>
              </a:rPr>
              <a:t>Match-Action Pipeline</a:t>
            </a:r>
            <a:endParaRPr lang="en-US" sz="1600" dirty="0">
              <a:latin typeface="Calibri Light" charset="0"/>
              <a:ea typeface="Calibri Light" charset="0"/>
              <a:cs typeface="Calibri Light" charset="0"/>
            </a:endParaRPr>
          </a:p>
        </p:txBody>
      </p:sp>
      <p:cxnSp>
        <p:nvCxnSpPr>
          <p:cNvPr id="54" name="Straight Arrow Connector 53"/>
          <p:cNvCxnSpPr>
            <a:stCxn id="50" idx="2"/>
            <a:endCxn id="23" idx="0"/>
          </p:cNvCxnSpPr>
          <p:nvPr/>
        </p:nvCxnSpPr>
        <p:spPr>
          <a:xfrm>
            <a:off x="2797679" y="2221980"/>
            <a:ext cx="4874" cy="1184123"/>
          </a:xfrm>
          <a:prstGeom prst="straightConnector1">
            <a:avLst/>
          </a:prstGeom>
          <a:ln w="28575">
            <a:solidFill>
              <a:schemeClr val="bg1">
                <a:lumMod val="50000"/>
              </a:schemeClr>
            </a:solidFill>
            <a:prstDash val="sysDash"/>
            <a:tailEnd type="triangle" w="lg" len="med"/>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116969" y="4790127"/>
            <a:ext cx="1706878" cy="307777"/>
          </a:xfrm>
          <a:prstGeom prst="rect">
            <a:avLst/>
          </a:prstGeom>
          <a:noFill/>
        </p:spPr>
        <p:txBody>
          <a:bodyPr wrap="none" rtlCol="0">
            <a:spAutoFit/>
          </a:bodyPr>
          <a:lstStyle/>
          <a:p>
            <a:r>
              <a:rPr lang="en-US" sz="1400" baseline="30000" dirty="0">
                <a:latin typeface="Calibri Light" charset="0"/>
                <a:ea typeface="Calibri Light" charset="0"/>
                <a:cs typeface="Calibri Light" charset="0"/>
              </a:rPr>
              <a:t>[1]</a:t>
            </a:r>
            <a:r>
              <a:rPr lang="en-US" sz="1400" dirty="0">
                <a:latin typeface="Calibri Light" charset="0"/>
                <a:ea typeface="Calibri Light" charset="0"/>
                <a:cs typeface="Calibri Light" charset="0"/>
              </a:rPr>
              <a:t> http://www.p4.org</a:t>
            </a:r>
          </a:p>
        </p:txBody>
      </p:sp>
      <p:sp>
        <p:nvSpPr>
          <p:cNvPr id="37" name="Rectangle 36"/>
          <p:cNvSpPr/>
          <p:nvPr/>
        </p:nvSpPr>
        <p:spPr>
          <a:xfrm>
            <a:off x="6139393" y="2490911"/>
            <a:ext cx="1893469" cy="76863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n w="0"/>
                <a:solidFill>
                  <a:schemeClr val="bg1"/>
                </a:solidFill>
                <a:effectLst>
                  <a:outerShdw blurRad="38100" dist="19050" dir="2700000" algn="tl" rotWithShape="0">
                    <a:schemeClr val="dk1">
                      <a:alpha val="40000"/>
                    </a:schemeClr>
                  </a:outerShdw>
                </a:effectLst>
                <a:latin typeface="Calibri Light" charset="0"/>
                <a:ea typeface="Calibri Light" charset="0"/>
                <a:cs typeface="Calibri Light" charset="0"/>
              </a:rPr>
              <a:t>Native OVS</a:t>
            </a:r>
          </a:p>
        </p:txBody>
      </p:sp>
      <p:sp>
        <p:nvSpPr>
          <p:cNvPr id="38" name="TextBox 37"/>
          <p:cNvSpPr txBox="1"/>
          <p:nvPr/>
        </p:nvSpPr>
        <p:spPr>
          <a:xfrm>
            <a:off x="6139393" y="1585038"/>
            <a:ext cx="1882587" cy="369332"/>
          </a:xfrm>
          <a:prstGeom prst="rect">
            <a:avLst/>
          </a:prstGeom>
          <a:solidFill>
            <a:schemeClr val="accent6">
              <a:lumMod val="40000"/>
              <a:lumOff val="60000"/>
            </a:schemeClr>
          </a:solidFill>
          <a:ln>
            <a:solidFill>
              <a:schemeClr val="accent6">
                <a:lumMod val="75000"/>
              </a:schemeClr>
            </a:solidFill>
            <a:prstDash val="sysDash"/>
          </a:ln>
        </p:spPr>
        <p:txBody>
          <a:bodyPr wrap="square" rtlCol="0">
            <a:spAutoFit/>
          </a:bodyPr>
          <a:lstStyle>
            <a:defPPr marR="0" algn="l" rtl="0">
              <a:lnSpc>
                <a:spcPct val="100000"/>
              </a:lnSpc>
              <a:spcBef>
                <a:spcPts val="0"/>
              </a:spcBef>
              <a:spcAft>
                <a:spcPts val="0"/>
              </a:spcAft>
            </a:defPPr>
            <a:lvl1pPr>
              <a:defRPr sz="1600">
                <a:ln w="0"/>
                <a:solidFill>
                  <a:schemeClr val="tx1"/>
                </a:solidFill>
                <a:effectLst>
                  <a:outerShdw blurRad="38100" dist="19050" dir="2700000" algn="tl" rotWithShape="0">
                    <a:schemeClr val="dk1">
                      <a:alpha val="40000"/>
                    </a:schemeClr>
                  </a:outerShdw>
                </a:effectLst>
                <a:latin typeface="Consolas" charset="0"/>
                <a:ea typeface="Consolas" charset="0"/>
                <a:cs typeface="Consolas" charset="0"/>
              </a:defRPr>
            </a:lvl1pPr>
          </a:lstStyle>
          <a:p>
            <a:pPr algn="ctr"/>
            <a:r>
              <a:rPr lang="en-US" sz="1800" b="1" dirty="0">
                <a:latin typeface="Calibri Light" charset="0"/>
                <a:ea typeface="Calibri Light" charset="0"/>
                <a:cs typeface="Calibri Light" charset="0"/>
              </a:rPr>
              <a:t>341</a:t>
            </a:r>
            <a:r>
              <a:rPr lang="en-US" sz="1800" dirty="0">
                <a:latin typeface="Calibri Light" charset="0"/>
                <a:ea typeface="Calibri Light" charset="0"/>
                <a:cs typeface="Calibri Light" charset="0"/>
              </a:rPr>
              <a:t> lines of code</a:t>
            </a:r>
          </a:p>
        </p:txBody>
      </p:sp>
      <p:sp>
        <p:nvSpPr>
          <p:cNvPr id="39" name="TextBox 38"/>
          <p:cNvSpPr txBox="1"/>
          <p:nvPr/>
        </p:nvSpPr>
        <p:spPr>
          <a:xfrm>
            <a:off x="6032019" y="3878117"/>
            <a:ext cx="2097335" cy="369332"/>
          </a:xfrm>
          <a:prstGeom prst="rect">
            <a:avLst/>
          </a:prstGeom>
          <a:solidFill>
            <a:schemeClr val="bg1">
              <a:lumMod val="95000"/>
            </a:schemeClr>
          </a:solidFill>
          <a:ln>
            <a:solidFill>
              <a:schemeClr val="tx1"/>
            </a:solidFill>
            <a:prstDash val="sysDash"/>
          </a:ln>
        </p:spPr>
        <p:txBody>
          <a:bodyPr wrap="square" rtlCol="0">
            <a:spAutoFit/>
          </a:bodyPr>
          <a:lstStyle/>
          <a:p>
            <a:pPr algn="ctr"/>
            <a:r>
              <a:rPr lang="en-US" sz="1800" b="1" dirty="0">
                <a:solidFill>
                  <a:srgbClr val="C00000"/>
                </a:solidFill>
                <a:latin typeface="Calibri Light" charset="0"/>
                <a:ea typeface="Calibri Light" charset="0"/>
                <a:cs typeface="Calibri Light" charset="0"/>
              </a:rPr>
              <a:t>14,535</a:t>
            </a:r>
            <a:r>
              <a:rPr lang="en-US" sz="1800" dirty="0">
                <a:solidFill>
                  <a:srgbClr val="C00000"/>
                </a:solidFill>
                <a:latin typeface="Calibri Light" charset="0"/>
                <a:ea typeface="Calibri Light" charset="0"/>
                <a:cs typeface="Calibri Light" charset="0"/>
              </a:rPr>
              <a:t> lines of code</a:t>
            </a:r>
          </a:p>
        </p:txBody>
      </p:sp>
      <p:sp>
        <p:nvSpPr>
          <p:cNvPr id="43" name="TextBox 42"/>
          <p:cNvSpPr txBox="1"/>
          <p:nvPr/>
        </p:nvSpPr>
        <p:spPr>
          <a:xfrm>
            <a:off x="1872579" y="2559575"/>
            <a:ext cx="862737" cy="338554"/>
          </a:xfrm>
          <a:prstGeom prst="rect">
            <a:avLst/>
          </a:prstGeom>
          <a:noFill/>
        </p:spPr>
        <p:txBody>
          <a:bodyPr wrap="none" rtlCol="0">
            <a:spAutoFit/>
          </a:bodyPr>
          <a:lstStyle/>
          <a:p>
            <a:r>
              <a:rPr lang="en-US" sz="1600" dirty="0">
                <a:latin typeface="Calibri Light" charset="0"/>
                <a:ea typeface="Calibri Light" charset="0"/>
                <a:cs typeface="Calibri Light" charset="0"/>
              </a:rPr>
              <a:t>Compile</a:t>
            </a:r>
            <a:endParaRPr lang="en-US" sz="1351" dirty="0">
              <a:latin typeface="Calibri Light" charset="0"/>
              <a:ea typeface="Calibri Light" charset="0"/>
              <a:cs typeface="Calibri Light" charset="0"/>
            </a:endParaRPr>
          </a:p>
        </p:txBody>
      </p:sp>
      <p:grpSp>
        <p:nvGrpSpPr>
          <p:cNvPr id="46" name="Group 45"/>
          <p:cNvGrpSpPr/>
          <p:nvPr/>
        </p:nvGrpSpPr>
        <p:grpSpPr>
          <a:xfrm>
            <a:off x="420572" y="4630537"/>
            <a:ext cx="533324" cy="476099"/>
            <a:chOff x="2604847" y="3810600"/>
            <a:chExt cx="533324" cy="476099"/>
          </a:xfrm>
        </p:grpSpPr>
        <p:pic>
          <p:nvPicPr>
            <p:cNvPr id="47" name="Shape 136"/>
            <p:cNvPicPr preferRelativeResize="0"/>
            <p:nvPr/>
          </p:nvPicPr>
          <p:blipFill>
            <a:blip r:embed="rId4">
              <a:alphaModFix/>
            </a:blip>
            <a:stretch>
              <a:fillRect/>
            </a:stretch>
          </p:blipFill>
          <p:spPr>
            <a:xfrm>
              <a:off x="2604847" y="3973679"/>
              <a:ext cx="286634" cy="313020"/>
            </a:xfrm>
            <a:prstGeom prst="rect">
              <a:avLst/>
            </a:prstGeom>
            <a:noFill/>
            <a:ln>
              <a:noFill/>
            </a:ln>
          </p:spPr>
        </p:pic>
        <p:pic>
          <p:nvPicPr>
            <p:cNvPr id="48" name="Shape 137"/>
            <p:cNvPicPr preferRelativeResize="0"/>
            <p:nvPr/>
          </p:nvPicPr>
          <p:blipFill>
            <a:blip r:embed="rId4">
              <a:alphaModFix/>
            </a:blip>
            <a:stretch>
              <a:fillRect/>
            </a:stretch>
          </p:blipFill>
          <p:spPr>
            <a:xfrm>
              <a:off x="2787492" y="3810600"/>
              <a:ext cx="175994" cy="192194"/>
            </a:xfrm>
            <a:prstGeom prst="rect">
              <a:avLst/>
            </a:prstGeom>
            <a:noFill/>
            <a:ln>
              <a:noFill/>
            </a:ln>
          </p:spPr>
        </p:pic>
        <p:pic>
          <p:nvPicPr>
            <p:cNvPr id="55" name="Shape 138"/>
            <p:cNvPicPr preferRelativeResize="0"/>
            <p:nvPr/>
          </p:nvPicPr>
          <p:blipFill>
            <a:blip r:embed="rId4">
              <a:alphaModFix/>
            </a:blip>
            <a:stretch>
              <a:fillRect/>
            </a:stretch>
          </p:blipFill>
          <p:spPr>
            <a:xfrm>
              <a:off x="2907474" y="3973679"/>
              <a:ext cx="230697" cy="251934"/>
            </a:xfrm>
            <a:prstGeom prst="rect">
              <a:avLst/>
            </a:prstGeom>
            <a:noFill/>
            <a:ln>
              <a:noFill/>
            </a:ln>
          </p:spPr>
        </p:pic>
      </p:grpSp>
    </p:spTree>
    <p:custDataLst>
      <p:tags r:id="rId1"/>
    </p:custDataLst>
    <p:extLst>
      <p:ext uri="{BB962C8B-B14F-4D97-AF65-F5344CB8AC3E}">
        <p14:creationId xmlns:p14="http://schemas.microsoft.com/office/powerpoint/2010/main" val="57315791"/>
      </p:ext>
    </p:extLst>
  </p:cSld>
  <p:clrMapOvr>
    <a:masterClrMapping/>
  </p:clrMapOvr>
  <mc:AlternateContent xmlns:mc="http://schemas.openxmlformats.org/markup-compatibility/2006" xmlns:p14="http://schemas.microsoft.com/office/powerpoint/2010/main">
    <mc:Choice Requires="p14">
      <p:transition spd="slow" p14:dur="2000" advTm="2070"/>
    </mc:Choice>
    <mc:Fallback xmlns="">
      <p:transition spd="slow" advTm="207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P spid="3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Road to Protocol Independence</a:t>
            </a:r>
            <a:endParaRPr lang="en-US" dirty="0"/>
          </a:p>
        </p:txBody>
      </p:sp>
      <p:sp>
        <p:nvSpPr>
          <p:cNvPr id="23" name="Rounded Rectangle 22"/>
          <p:cNvSpPr/>
          <p:nvPr/>
        </p:nvSpPr>
        <p:spPr>
          <a:xfrm>
            <a:off x="812167" y="3406103"/>
            <a:ext cx="3980771" cy="1320531"/>
          </a:xfrm>
          <a:prstGeom prst="roundRect">
            <a:avLst>
              <a:gd name="adj" fmla="val 0"/>
            </a:avLst>
          </a:prstGeom>
          <a:solidFill>
            <a:schemeClr val="bg1">
              <a:lumMod val="95000"/>
            </a:schemeClr>
          </a:solidFill>
          <a:ln w="9525">
            <a:solidFill>
              <a:schemeClr val="bg2">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latin typeface="Calibri Light" charset="0"/>
              <a:ea typeface="Calibri Light" charset="0"/>
              <a:cs typeface="Calibri Light" charset="0"/>
            </a:endParaRPr>
          </a:p>
        </p:txBody>
      </p:sp>
      <p:sp>
        <p:nvSpPr>
          <p:cNvPr id="25" name="Rounded Rectangle 24"/>
          <p:cNvSpPr/>
          <p:nvPr/>
        </p:nvSpPr>
        <p:spPr>
          <a:xfrm>
            <a:off x="964569" y="4042381"/>
            <a:ext cx="3541495" cy="433104"/>
          </a:xfrm>
          <a:prstGeom prst="roundRect">
            <a:avLst>
              <a:gd name="adj" fmla="val 0"/>
            </a:avLst>
          </a:prstGeom>
          <a:solidFill>
            <a:schemeClr val="bg2">
              <a:lumMod val="75000"/>
            </a:schemeClr>
          </a:solidFill>
          <a:ln w="9525">
            <a:solidFill>
              <a:schemeClr val="bg2">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Kernel</a:t>
            </a:r>
            <a:endParaRPr lang="en-US" sz="1351"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sp>
        <p:nvSpPr>
          <p:cNvPr id="26" name="TextBox 25"/>
          <p:cNvSpPr txBox="1"/>
          <p:nvPr/>
        </p:nvSpPr>
        <p:spPr>
          <a:xfrm>
            <a:off x="1031111" y="3554966"/>
            <a:ext cx="890685" cy="338554"/>
          </a:xfrm>
          <a:prstGeom prst="rect">
            <a:avLst/>
          </a:prstGeom>
          <a:noFill/>
          <a:ln>
            <a:solidFill>
              <a:schemeClr val="bg2">
                <a:lumMod val="50000"/>
              </a:schemeClr>
            </a:solidFill>
            <a:prstDash val="sysDash"/>
          </a:ln>
        </p:spPr>
        <p:txBody>
          <a:bodyPr wrap="square" rtlCol="0">
            <a:spAutoFit/>
          </a:bodyPr>
          <a:lstStyle/>
          <a:p>
            <a:pPr algn="ctr"/>
            <a:r>
              <a:rPr lang="en-US" sz="1600" dirty="0">
                <a:ln w="0"/>
                <a:effectLst>
                  <a:outerShdw blurRad="38100" dist="19050" dir="2700000" algn="tl" rotWithShape="0">
                    <a:schemeClr val="dk1">
                      <a:alpha val="40000"/>
                    </a:schemeClr>
                  </a:outerShdw>
                </a:effectLst>
                <a:latin typeface="Calibri Light" charset="0"/>
                <a:ea typeface="Calibri Light" charset="0"/>
                <a:cs typeface="Calibri Light" charset="0"/>
              </a:rPr>
              <a:t>Parser</a:t>
            </a:r>
            <a:endParaRPr lang="en-US" sz="1600" dirty="0">
              <a:latin typeface="Calibri Light" charset="0"/>
              <a:ea typeface="Calibri Light" charset="0"/>
              <a:cs typeface="Calibri Light" charset="0"/>
            </a:endParaRPr>
          </a:p>
        </p:txBody>
      </p:sp>
      <p:sp>
        <p:nvSpPr>
          <p:cNvPr id="27" name="TextBox 26"/>
          <p:cNvSpPr txBox="1"/>
          <p:nvPr/>
        </p:nvSpPr>
        <p:spPr>
          <a:xfrm>
            <a:off x="2051769" y="3554966"/>
            <a:ext cx="2547252" cy="338554"/>
          </a:xfrm>
          <a:prstGeom prst="rect">
            <a:avLst/>
          </a:prstGeom>
          <a:noFill/>
          <a:ln>
            <a:solidFill>
              <a:schemeClr val="bg2">
                <a:lumMod val="50000"/>
              </a:schemeClr>
            </a:solidFill>
            <a:prstDash val="sysDash"/>
          </a:ln>
        </p:spPr>
        <p:txBody>
          <a:bodyPr wrap="square" rtlCol="0">
            <a:spAutoFit/>
          </a:bodyPr>
          <a:lstStyle/>
          <a:p>
            <a:pPr algn="ctr"/>
            <a:r>
              <a:rPr lang="en-US" sz="1600" dirty="0" smtClean="0">
                <a:ln w="0"/>
                <a:effectLst>
                  <a:outerShdw blurRad="38100" dist="19050" dir="2700000" algn="tl" rotWithShape="0">
                    <a:schemeClr val="dk1">
                      <a:alpha val="40000"/>
                    </a:schemeClr>
                  </a:outerShdw>
                </a:effectLst>
                <a:latin typeface="Calibri Light" charset="0"/>
                <a:ea typeface="Calibri Light" charset="0"/>
                <a:cs typeface="Calibri Light" charset="0"/>
              </a:rPr>
              <a:t>Match-Action Pipeline</a:t>
            </a:r>
            <a:endParaRPr lang="en-US" sz="1600" dirty="0">
              <a:latin typeface="Calibri Light" charset="0"/>
              <a:ea typeface="Calibri Light" charset="0"/>
              <a:cs typeface="Calibri Light" charset="0"/>
            </a:endParaRPr>
          </a:p>
        </p:txBody>
      </p:sp>
      <p:cxnSp>
        <p:nvCxnSpPr>
          <p:cNvPr id="28" name="Straight Connector 27"/>
          <p:cNvCxnSpPr/>
          <p:nvPr/>
        </p:nvCxnSpPr>
        <p:spPr>
          <a:xfrm>
            <a:off x="1273512" y="3893519"/>
            <a:ext cx="1" cy="148863"/>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638874" y="3893519"/>
            <a:ext cx="0" cy="270267"/>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3037737" y="3890937"/>
            <a:ext cx="1" cy="148863"/>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3403098" y="3890936"/>
            <a:ext cx="0" cy="270267"/>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36" name="Rounded Rectangle 35"/>
          <p:cNvSpPr/>
          <p:nvPr/>
        </p:nvSpPr>
        <p:spPr>
          <a:xfrm>
            <a:off x="1116969" y="4142519"/>
            <a:ext cx="3541495" cy="433104"/>
          </a:xfrm>
          <a:prstGeom prst="roundRect">
            <a:avLst>
              <a:gd name="adj" fmla="val 0"/>
            </a:avLst>
          </a:prstGeom>
          <a:solidFill>
            <a:schemeClr val="bg2">
              <a:lumMod val="75000"/>
            </a:schemeClr>
          </a:solidFill>
          <a:ln w="9525">
            <a:solidFill>
              <a:schemeClr val="bg2">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DPDK</a:t>
            </a:r>
            <a:endParaRPr lang="en-US" sz="1351"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sp>
        <p:nvSpPr>
          <p:cNvPr id="45" name="Rounded Rectangle 44"/>
          <p:cNvSpPr/>
          <p:nvPr/>
        </p:nvSpPr>
        <p:spPr>
          <a:xfrm>
            <a:off x="821187" y="3147121"/>
            <a:ext cx="749064" cy="249001"/>
          </a:xfrm>
          <a:prstGeom prst="roundRect">
            <a:avLst>
              <a:gd name="adj" fmla="val 0"/>
            </a:avLst>
          </a:prstGeom>
          <a:solidFill>
            <a:schemeClr val="tx1">
              <a:lumMod val="75000"/>
              <a:lumOff val="25000"/>
            </a:schemeClr>
          </a:solidFill>
          <a:ln w="28575">
            <a:solidFill>
              <a:schemeClr val="tx1">
                <a:lumMod val="75000"/>
                <a:lumOff val="2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ln w="0"/>
                <a:solidFill>
                  <a:schemeClr val="bg1"/>
                </a:solidFill>
                <a:effectLst>
                  <a:outerShdw blurRad="38100" dist="19050" dir="2700000" algn="tl" rotWithShape="0">
                    <a:schemeClr val="dk1">
                      <a:alpha val="40000"/>
                    </a:schemeClr>
                  </a:outerShdw>
                </a:effectLst>
                <a:latin typeface="Calibri Light" charset="0"/>
                <a:ea typeface="Calibri Light" charset="0"/>
                <a:cs typeface="Calibri Light" charset="0"/>
              </a:rPr>
              <a:t>OVS</a:t>
            </a:r>
            <a:endParaRPr lang="en-US" sz="1351" b="1" dirty="0">
              <a:ln w="0"/>
              <a:solidFill>
                <a:schemeClr val="bg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sp>
        <p:nvSpPr>
          <p:cNvPr id="49" name="Rounded Rectangle 48"/>
          <p:cNvSpPr/>
          <p:nvPr/>
        </p:nvSpPr>
        <p:spPr>
          <a:xfrm>
            <a:off x="807293" y="1661976"/>
            <a:ext cx="3980771" cy="555985"/>
          </a:xfrm>
          <a:prstGeom prst="roundRect">
            <a:avLst>
              <a:gd name="adj" fmla="val 0"/>
            </a:avLst>
          </a:prstGeom>
          <a:solidFill>
            <a:schemeClr val="bg1">
              <a:lumMod val="95000"/>
            </a:schemeClr>
          </a:solidFill>
          <a:ln w="9525">
            <a:solidFill>
              <a:schemeClr val="bg2">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latin typeface="Calibri Light" charset="0"/>
              <a:ea typeface="Calibri Light" charset="0"/>
              <a:cs typeface="Calibri Light" charset="0"/>
            </a:endParaRPr>
          </a:p>
        </p:txBody>
      </p:sp>
      <p:sp>
        <p:nvSpPr>
          <p:cNvPr id="50" name="Rounded Rectangle 49"/>
          <p:cNvSpPr/>
          <p:nvPr/>
        </p:nvSpPr>
        <p:spPr>
          <a:xfrm>
            <a:off x="807293" y="1665995"/>
            <a:ext cx="3980771" cy="555985"/>
          </a:xfrm>
          <a:prstGeom prst="roundRect">
            <a:avLst>
              <a:gd name="adj" fmla="val 0"/>
            </a:avLst>
          </a:prstGeom>
          <a:solidFill>
            <a:schemeClr val="accent6">
              <a:lumMod val="40000"/>
              <a:lumOff val="60000"/>
            </a:schemeClr>
          </a:solidFill>
          <a:ln w="9525">
            <a:solidFill>
              <a:schemeClr val="accent6">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latin typeface="Calibri Light" charset="0"/>
              <a:ea typeface="Calibri Light" charset="0"/>
              <a:cs typeface="Calibri Light" charset="0"/>
            </a:endParaRPr>
          </a:p>
        </p:txBody>
      </p:sp>
      <p:sp>
        <p:nvSpPr>
          <p:cNvPr id="51" name="Rounded Rectangle 50"/>
          <p:cNvSpPr/>
          <p:nvPr/>
        </p:nvSpPr>
        <p:spPr>
          <a:xfrm>
            <a:off x="816498" y="1369710"/>
            <a:ext cx="2728251" cy="288247"/>
          </a:xfrm>
          <a:prstGeom prst="roundRect">
            <a:avLst>
              <a:gd name="adj" fmla="val 0"/>
            </a:avLst>
          </a:prstGeom>
          <a:solidFill>
            <a:schemeClr val="accent6">
              <a:lumMod val="75000"/>
            </a:schemeClr>
          </a:solidFill>
          <a:ln w="28575">
            <a:solidFill>
              <a:schemeClr val="accent6">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ln w="0"/>
                <a:solidFill>
                  <a:schemeClr val="bg1"/>
                </a:solidFill>
                <a:effectLst>
                  <a:outerShdw blurRad="38100" dist="19050" dir="2700000" algn="tl" rotWithShape="0">
                    <a:schemeClr val="dk1">
                      <a:alpha val="40000"/>
                    </a:schemeClr>
                  </a:outerShdw>
                </a:effectLst>
                <a:latin typeface="Calibri Light" charset="0"/>
                <a:ea typeface="Calibri Light" charset="0"/>
                <a:cs typeface="Calibri Light" charset="0"/>
              </a:rPr>
              <a:t>P4</a:t>
            </a:r>
            <a:r>
              <a:rPr lang="en-US" sz="1600" b="1" baseline="30000" dirty="0" smtClean="0">
                <a:ln w="0"/>
                <a:solidFill>
                  <a:schemeClr val="bg1"/>
                </a:solidFill>
                <a:effectLst>
                  <a:outerShdw blurRad="38100" dist="19050" dir="2700000" algn="tl" rotWithShape="0">
                    <a:schemeClr val="dk1">
                      <a:alpha val="40000"/>
                    </a:schemeClr>
                  </a:outerShdw>
                </a:effectLst>
                <a:latin typeface="Calibri Light" charset="0"/>
                <a:ea typeface="Calibri Light" charset="0"/>
                <a:cs typeface="Calibri Light" charset="0"/>
              </a:rPr>
              <a:t>[1]</a:t>
            </a:r>
            <a:endParaRPr lang="en-US" sz="1600" b="1" baseline="30000" dirty="0">
              <a:ln w="0"/>
              <a:solidFill>
                <a:schemeClr val="bg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sp>
        <p:nvSpPr>
          <p:cNvPr id="52" name="TextBox 51"/>
          <p:cNvSpPr txBox="1"/>
          <p:nvPr/>
        </p:nvSpPr>
        <p:spPr>
          <a:xfrm>
            <a:off x="1026237" y="1774711"/>
            <a:ext cx="890685" cy="338554"/>
          </a:xfrm>
          <a:prstGeom prst="rect">
            <a:avLst/>
          </a:prstGeom>
          <a:solidFill>
            <a:schemeClr val="accent1">
              <a:lumMod val="40000"/>
              <a:lumOff val="60000"/>
            </a:schemeClr>
          </a:solidFill>
          <a:ln>
            <a:solidFill>
              <a:schemeClr val="bg2">
                <a:lumMod val="50000"/>
              </a:schemeClr>
            </a:solidFill>
            <a:prstDash val="solid"/>
          </a:ln>
        </p:spPr>
        <p:txBody>
          <a:bodyPr wrap="square" rtlCol="0">
            <a:spAutoFit/>
          </a:bodyPr>
          <a:lstStyle/>
          <a:p>
            <a:pPr algn="ctr"/>
            <a:r>
              <a:rPr lang="en-US" sz="1600" dirty="0">
                <a:ln w="0"/>
                <a:effectLst>
                  <a:outerShdw blurRad="38100" dist="19050" dir="2700000" algn="tl" rotWithShape="0">
                    <a:schemeClr val="dk1">
                      <a:alpha val="40000"/>
                    </a:schemeClr>
                  </a:outerShdw>
                </a:effectLst>
                <a:latin typeface="Calibri Light" charset="0"/>
                <a:ea typeface="Calibri Light" charset="0"/>
                <a:cs typeface="Calibri Light" charset="0"/>
              </a:rPr>
              <a:t>Parser</a:t>
            </a:r>
            <a:endParaRPr lang="en-US" sz="1600" dirty="0">
              <a:latin typeface="Calibri Light" charset="0"/>
              <a:ea typeface="Calibri Light" charset="0"/>
              <a:cs typeface="Calibri Light" charset="0"/>
            </a:endParaRPr>
          </a:p>
        </p:txBody>
      </p:sp>
      <p:sp>
        <p:nvSpPr>
          <p:cNvPr id="53" name="TextBox 52"/>
          <p:cNvSpPr txBox="1"/>
          <p:nvPr/>
        </p:nvSpPr>
        <p:spPr>
          <a:xfrm>
            <a:off x="2046895" y="1774711"/>
            <a:ext cx="2547252" cy="338554"/>
          </a:xfrm>
          <a:prstGeom prst="rect">
            <a:avLst/>
          </a:prstGeom>
          <a:solidFill>
            <a:schemeClr val="accent1">
              <a:lumMod val="40000"/>
              <a:lumOff val="60000"/>
            </a:schemeClr>
          </a:solidFill>
          <a:ln>
            <a:solidFill>
              <a:schemeClr val="bg2">
                <a:lumMod val="50000"/>
              </a:schemeClr>
            </a:solidFill>
            <a:prstDash val="solid"/>
          </a:ln>
        </p:spPr>
        <p:txBody>
          <a:bodyPr wrap="square" rtlCol="0">
            <a:spAutoFit/>
          </a:bodyPr>
          <a:lstStyle/>
          <a:p>
            <a:pPr algn="ctr"/>
            <a:r>
              <a:rPr lang="en-US" sz="1600" dirty="0">
                <a:ln w="0"/>
                <a:effectLst>
                  <a:outerShdw blurRad="38100" dist="19050" dir="2700000" algn="tl" rotWithShape="0">
                    <a:schemeClr val="dk1">
                      <a:alpha val="40000"/>
                    </a:schemeClr>
                  </a:outerShdw>
                </a:effectLst>
                <a:latin typeface="Calibri Light" charset="0"/>
                <a:ea typeface="Calibri Light" charset="0"/>
                <a:cs typeface="Calibri Light" charset="0"/>
              </a:rPr>
              <a:t>Match-Action Pipeline</a:t>
            </a:r>
            <a:endParaRPr lang="en-US" sz="1600" dirty="0">
              <a:latin typeface="Calibri Light" charset="0"/>
              <a:ea typeface="Calibri Light" charset="0"/>
              <a:cs typeface="Calibri Light" charset="0"/>
            </a:endParaRPr>
          </a:p>
        </p:txBody>
      </p:sp>
      <p:cxnSp>
        <p:nvCxnSpPr>
          <p:cNvPr id="54" name="Straight Arrow Connector 53"/>
          <p:cNvCxnSpPr>
            <a:stCxn id="50" idx="2"/>
            <a:endCxn id="23" idx="0"/>
          </p:cNvCxnSpPr>
          <p:nvPr/>
        </p:nvCxnSpPr>
        <p:spPr>
          <a:xfrm>
            <a:off x="2797679" y="2221980"/>
            <a:ext cx="4874" cy="1184123"/>
          </a:xfrm>
          <a:prstGeom prst="straightConnector1">
            <a:avLst/>
          </a:prstGeom>
          <a:ln w="28575">
            <a:solidFill>
              <a:schemeClr val="bg1">
                <a:lumMod val="50000"/>
              </a:schemeClr>
            </a:solidFill>
            <a:prstDash val="sysDash"/>
            <a:tailEnd type="triangle" w="lg" len="med"/>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116969" y="4790127"/>
            <a:ext cx="1706878" cy="307777"/>
          </a:xfrm>
          <a:prstGeom prst="rect">
            <a:avLst/>
          </a:prstGeom>
          <a:noFill/>
        </p:spPr>
        <p:txBody>
          <a:bodyPr wrap="none" rtlCol="0">
            <a:spAutoFit/>
          </a:bodyPr>
          <a:lstStyle/>
          <a:p>
            <a:r>
              <a:rPr lang="en-US" sz="1400" baseline="30000" dirty="0">
                <a:latin typeface="Calibri Light" charset="0"/>
                <a:ea typeface="Calibri Light" charset="0"/>
                <a:cs typeface="Calibri Light" charset="0"/>
              </a:rPr>
              <a:t>[1]</a:t>
            </a:r>
            <a:r>
              <a:rPr lang="en-US" sz="1400" dirty="0">
                <a:latin typeface="Calibri Light" charset="0"/>
                <a:ea typeface="Calibri Light" charset="0"/>
                <a:cs typeface="Calibri Light" charset="0"/>
              </a:rPr>
              <a:t> http://www.p4.org</a:t>
            </a:r>
          </a:p>
        </p:txBody>
      </p:sp>
      <p:sp>
        <p:nvSpPr>
          <p:cNvPr id="43" name="TextBox 42"/>
          <p:cNvSpPr txBox="1"/>
          <p:nvPr/>
        </p:nvSpPr>
        <p:spPr>
          <a:xfrm>
            <a:off x="1872579" y="2559575"/>
            <a:ext cx="862737" cy="338554"/>
          </a:xfrm>
          <a:prstGeom prst="rect">
            <a:avLst/>
          </a:prstGeom>
          <a:noFill/>
        </p:spPr>
        <p:txBody>
          <a:bodyPr wrap="none" rtlCol="0">
            <a:spAutoFit/>
          </a:bodyPr>
          <a:lstStyle/>
          <a:p>
            <a:r>
              <a:rPr lang="en-US" sz="1600" dirty="0">
                <a:latin typeface="Calibri Light" charset="0"/>
                <a:ea typeface="Calibri Light" charset="0"/>
                <a:cs typeface="Calibri Light" charset="0"/>
              </a:rPr>
              <a:t>Compile</a:t>
            </a:r>
            <a:endParaRPr lang="en-US" sz="1351" dirty="0">
              <a:latin typeface="Calibri Light" charset="0"/>
              <a:ea typeface="Calibri Light" charset="0"/>
              <a:cs typeface="Calibri Light" charset="0"/>
            </a:endParaRPr>
          </a:p>
        </p:txBody>
      </p:sp>
      <p:grpSp>
        <p:nvGrpSpPr>
          <p:cNvPr id="46" name="Group 45"/>
          <p:cNvGrpSpPr/>
          <p:nvPr/>
        </p:nvGrpSpPr>
        <p:grpSpPr>
          <a:xfrm>
            <a:off x="420572" y="4630537"/>
            <a:ext cx="533324" cy="476099"/>
            <a:chOff x="2604847" y="3810600"/>
            <a:chExt cx="533324" cy="476099"/>
          </a:xfrm>
        </p:grpSpPr>
        <p:pic>
          <p:nvPicPr>
            <p:cNvPr id="47" name="Shape 136"/>
            <p:cNvPicPr preferRelativeResize="0"/>
            <p:nvPr/>
          </p:nvPicPr>
          <p:blipFill>
            <a:blip r:embed="rId3">
              <a:alphaModFix/>
            </a:blip>
            <a:stretch>
              <a:fillRect/>
            </a:stretch>
          </p:blipFill>
          <p:spPr>
            <a:xfrm>
              <a:off x="2604847" y="3973679"/>
              <a:ext cx="286634" cy="313020"/>
            </a:xfrm>
            <a:prstGeom prst="rect">
              <a:avLst/>
            </a:prstGeom>
            <a:noFill/>
            <a:ln>
              <a:noFill/>
            </a:ln>
          </p:spPr>
        </p:pic>
        <p:pic>
          <p:nvPicPr>
            <p:cNvPr id="48" name="Shape 137"/>
            <p:cNvPicPr preferRelativeResize="0"/>
            <p:nvPr/>
          </p:nvPicPr>
          <p:blipFill>
            <a:blip r:embed="rId3">
              <a:alphaModFix/>
            </a:blip>
            <a:stretch>
              <a:fillRect/>
            </a:stretch>
          </p:blipFill>
          <p:spPr>
            <a:xfrm>
              <a:off x="2787492" y="3810600"/>
              <a:ext cx="175994" cy="192194"/>
            </a:xfrm>
            <a:prstGeom prst="rect">
              <a:avLst/>
            </a:prstGeom>
            <a:noFill/>
            <a:ln>
              <a:noFill/>
            </a:ln>
          </p:spPr>
        </p:pic>
        <p:pic>
          <p:nvPicPr>
            <p:cNvPr id="55" name="Shape 138"/>
            <p:cNvPicPr preferRelativeResize="0"/>
            <p:nvPr/>
          </p:nvPicPr>
          <p:blipFill>
            <a:blip r:embed="rId3">
              <a:alphaModFix/>
            </a:blip>
            <a:stretch>
              <a:fillRect/>
            </a:stretch>
          </p:blipFill>
          <p:spPr>
            <a:xfrm>
              <a:off x="2907474" y="3973679"/>
              <a:ext cx="230697" cy="251934"/>
            </a:xfrm>
            <a:prstGeom prst="rect">
              <a:avLst/>
            </a:prstGeom>
            <a:noFill/>
            <a:ln>
              <a:noFill/>
            </a:ln>
          </p:spPr>
        </p:pic>
      </p:grpSp>
    </p:spTree>
    <p:extLst>
      <p:ext uri="{BB962C8B-B14F-4D97-AF65-F5344CB8AC3E}">
        <p14:creationId xmlns:p14="http://schemas.microsoft.com/office/powerpoint/2010/main" val="618773937"/>
      </p:ext>
    </p:extLst>
  </p:cSld>
  <p:clrMapOvr>
    <a:masterClrMapping/>
  </p:clrMapOvr>
  <mc:AlternateContent xmlns:mc="http://schemas.openxmlformats.org/markup-compatibility/2006" xmlns:p14="http://schemas.microsoft.com/office/powerpoint/2010/main">
    <mc:Choice Requires="p14">
      <p:transition spd="slow" p14:dur="2000" advTm="473"/>
    </mc:Choice>
    <mc:Fallback xmlns="">
      <p:transition spd="slow" advTm="473"/>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Road to Protocol Independence</a:t>
            </a:r>
            <a:endParaRPr lang="en-US" dirty="0"/>
          </a:p>
        </p:txBody>
      </p:sp>
      <p:sp>
        <p:nvSpPr>
          <p:cNvPr id="23" name="Rounded Rectangle 22"/>
          <p:cNvSpPr/>
          <p:nvPr/>
        </p:nvSpPr>
        <p:spPr>
          <a:xfrm>
            <a:off x="812167" y="3406103"/>
            <a:ext cx="3980771" cy="1320531"/>
          </a:xfrm>
          <a:prstGeom prst="roundRect">
            <a:avLst>
              <a:gd name="adj" fmla="val 0"/>
            </a:avLst>
          </a:prstGeom>
          <a:solidFill>
            <a:schemeClr val="bg1">
              <a:lumMod val="95000"/>
            </a:schemeClr>
          </a:solidFill>
          <a:ln w="9525">
            <a:solidFill>
              <a:schemeClr val="bg2">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latin typeface="Calibri Light" charset="0"/>
              <a:ea typeface="Calibri Light" charset="0"/>
              <a:cs typeface="Calibri Light" charset="0"/>
            </a:endParaRPr>
          </a:p>
        </p:txBody>
      </p:sp>
      <p:sp>
        <p:nvSpPr>
          <p:cNvPr id="25" name="Rounded Rectangle 24"/>
          <p:cNvSpPr/>
          <p:nvPr/>
        </p:nvSpPr>
        <p:spPr>
          <a:xfrm>
            <a:off x="964569" y="4042381"/>
            <a:ext cx="3541495" cy="433104"/>
          </a:xfrm>
          <a:prstGeom prst="roundRect">
            <a:avLst>
              <a:gd name="adj" fmla="val 0"/>
            </a:avLst>
          </a:prstGeom>
          <a:solidFill>
            <a:schemeClr val="bg2">
              <a:lumMod val="75000"/>
            </a:schemeClr>
          </a:solidFill>
          <a:ln w="9525">
            <a:solidFill>
              <a:schemeClr val="bg2">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Kernel</a:t>
            </a:r>
            <a:endParaRPr lang="en-US" sz="1351"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sp>
        <p:nvSpPr>
          <p:cNvPr id="26" name="TextBox 25"/>
          <p:cNvSpPr txBox="1"/>
          <p:nvPr/>
        </p:nvSpPr>
        <p:spPr>
          <a:xfrm>
            <a:off x="1031111" y="3554966"/>
            <a:ext cx="890685" cy="338554"/>
          </a:xfrm>
          <a:prstGeom prst="rect">
            <a:avLst/>
          </a:prstGeom>
          <a:noFill/>
          <a:ln>
            <a:solidFill>
              <a:schemeClr val="bg2">
                <a:lumMod val="50000"/>
              </a:schemeClr>
            </a:solidFill>
            <a:prstDash val="sysDash"/>
          </a:ln>
        </p:spPr>
        <p:txBody>
          <a:bodyPr wrap="square" rtlCol="0">
            <a:spAutoFit/>
          </a:bodyPr>
          <a:lstStyle/>
          <a:p>
            <a:pPr algn="ctr"/>
            <a:r>
              <a:rPr lang="en-US" sz="1600" dirty="0">
                <a:ln w="0"/>
                <a:effectLst>
                  <a:outerShdw blurRad="38100" dist="19050" dir="2700000" algn="tl" rotWithShape="0">
                    <a:schemeClr val="dk1">
                      <a:alpha val="40000"/>
                    </a:schemeClr>
                  </a:outerShdw>
                </a:effectLst>
                <a:latin typeface="Calibri Light" charset="0"/>
                <a:ea typeface="Calibri Light" charset="0"/>
                <a:cs typeface="Calibri Light" charset="0"/>
              </a:rPr>
              <a:t>Parser</a:t>
            </a:r>
            <a:endParaRPr lang="en-US" sz="1600" dirty="0">
              <a:latin typeface="Calibri Light" charset="0"/>
              <a:ea typeface="Calibri Light" charset="0"/>
              <a:cs typeface="Calibri Light" charset="0"/>
            </a:endParaRPr>
          </a:p>
        </p:txBody>
      </p:sp>
      <p:sp>
        <p:nvSpPr>
          <p:cNvPr id="27" name="TextBox 26"/>
          <p:cNvSpPr txBox="1"/>
          <p:nvPr/>
        </p:nvSpPr>
        <p:spPr>
          <a:xfrm>
            <a:off x="2051769" y="3554966"/>
            <a:ext cx="2547252" cy="338554"/>
          </a:xfrm>
          <a:prstGeom prst="rect">
            <a:avLst/>
          </a:prstGeom>
          <a:noFill/>
          <a:ln>
            <a:solidFill>
              <a:schemeClr val="bg2">
                <a:lumMod val="50000"/>
              </a:schemeClr>
            </a:solidFill>
            <a:prstDash val="sysDash"/>
          </a:ln>
        </p:spPr>
        <p:txBody>
          <a:bodyPr wrap="square" rtlCol="0">
            <a:spAutoFit/>
          </a:bodyPr>
          <a:lstStyle/>
          <a:p>
            <a:pPr algn="ctr"/>
            <a:r>
              <a:rPr lang="en-US" sz="1600" dirty="0" smtClean="0">
                <a:ln w="0"/>
                <a:effectLst>
                  <a:outerShdw blurRad="38100" dist="19050" dir="2700000" algn="tl" rotWithShape="0">
                    <a:schemeClr val="dk1">
                      <a:alpha val="40000"/>
                    </a:schemeClr>
                  </a:outerShdw>
                </a:effectLst>
                <a:latin typeface="Calibri Light" charset="0"/>
                <a:ea typeface="Calibri Light" charset="0"/>
                <a:cs typeface="Calibri Light" charset="0"/>
              </a:rPr>
              <a:t>Match-Action Pipeline</a:t>
            </a:r>
            <a:endParaRPr lang="en-US" sz="1600" dirty="0">
              <a:latin typeface="Calibri Light" charset="0"/>
              <a:ea typeface="Calibri Light" charset="0"/>
              <a:cs typeface="Calibri Light" charset="0"/>
            </a:endParaRPr>
          </a:p>
        </p:txBody>
      </p:sp>
      <p:cxnSp>
        <p:nvCxnSpPr>
          <p:cNvPr id="28" name="Straight Connector 27"/>
          <p:cNvCxnSpPr/>
          <p:nvPr/>
        </p:nvCxnSpPr>
        <p:spPr>
          <a:xfrm>
            <a:off x="1273512" y="3893519"/>
            <a:ext cx="1" cy="148863"/>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638874" y="3893519"/>
            <a:ext cx="0" cy="270267"/>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3037737" y="3890937"/>
            <a:ext cx="1" cy="148863"/>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3403098" y="3890936"/>
            <a:ext cx="0" cy="270267"/>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36" name="Rounded Rectangle 35"/>
          <p:cNvSpPr/>
          <p:nvPr/>
        </p:nvSpPr>
        <p:spPr>
          <a:xfrm>
            <a:off x="1116969" y="4142519"/>
            <a:ext cx="3541495" cy="433104"/>
          </a:xfrm>
          <a:prstGeom prst="roundRect">
            <a:avLst>
              <a:gd name="adj" fmla="val 0"/>
            </a:avLst>
          </a:prstGeom>
          <a:solidFill>
            <a:schemeClr val="bg2">
              <a:lumMod val="75000"/>
            </a:schemeClr>
          </a:solidFill>
          <a:ln w="9525">
            <a:solidFill>
              <a:schemeClr val="bg2">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DPDK</a:t>
            </a:r>
            <a:endParaRPr lang="en-US" sz="1351"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sp>
        <p:nvSpPr>
          <p:cNvPr id="45" name="Rounded Rectangle 44"/>
          <p:cNvSpPr/>
          <p:nvPr/>
        </p:nvSpPr>
        <p:spPr>
          <a:xfrm>
            <a:off x="821187" y="3147121"/>
            <a:ext cx="749064" cy="249001"/>
          </a:xfrm>
          <a:prstGeom prst="roundRect">
            <a:avLst>
              <a:gd name="adj" fmla="val 0"/>
            </a:avLst>
          </a:prstGeom>
          <a:solidFill>
            <a:schemeClr val="tx1">
              <a:lumMod val="75000"/>
              <a:lumOff val="25000"/>
            </a:schemeClr>
          </a:solidFill>
          <a:ln w="28575">
            <a:solidFill>
              <a:schemeClr val="tx1">
                <a:lumMod val="75000"/>
                <a:lumOff val="2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ln w="0"/>
                <a:solidFill>
                  <a:schemeClr val="bg1"/>
                </a:solidFill>
                <a:effectLst>
                  <a:outerShdw blurRad="38100" dist="19050" dir="2700000" algn="tl" rotWithShape="0">
                    <a:schemeClr val="dk1">
                      <a:alpha val="40000"/>
                    </a:schemeClr>
                  </a:outerShdw>
                </a:effectLst>
                <a:latin typeface="Calibri Light" charset="0"/>
                <a:ea typeface="Calibri Light" charset="0"/>
                <a:cs typeface="Calibri Light" charset="0"/>
              </a:rPr>
              <a:t>OVS</a:t>
            </a:r>
            <a:endParaRPr lang="en-US" sz="1351" b="1" dirty="0">
              <a:ln w="0"/>
              <a:solidFill>
                <a:schemeClr val="bg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sp>
        <p:nvSpPr>
          <p:cNvPr id="49" name="Rounded Rectangle 48"/>
          <p:cNvSpPr/>
          <p:nvPr/>
        </p:nvSpPr>
        <p:spPr>
          <a:xfrm>
            <a:off x="807293" y="1661976"/>
            <a:ext cx="3980771" cy="555985"/>
          </a:xfrm>
          <a:prstGeom prst="roundRect">
            <a:avLst>
              <a:gd name="adj" fmla="val 0"/>
            </a:avLst>
          </a:prstGeom>
          <a:solidFill>
            <a:schemeClr val="bg1">
              <a:lumMod val="95000"/>
            </a:schemeClr>
          </a:solidFill>
          <a:ln w="9525">
            <a:solidFill>
              <a:schemeClr val="bg2">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latin typeface="Calibri Light" charset="0"/>
              <a:ea typeface="Calibri Light" charset="0"/>
              <a:cs typeface="Calibri Light" charset="0"/>
            </a:endParaRPr>
          </a:p>
        </p:txBody>
      </p:sp>
      <p:sp>
        <p:nvSpPr>
          <p:cNvPr id="50" name="Rounded Rectangle 49"/>
          <p:cNvSpPr/>
          <p:nvPr/>
        </p:nvSpPr>
        <p:spPr>
          <a:xfrm>
            <a:off x="807293" y="1665995"/>
            <a:ext cx="3980771" cy="555985"/>
          </a:xfrm>
          <a:prstGeom prst="roundRect">
            <a:avLst>
              <a:gd name="adj" fmla="val 0"/>
            </a:avLst>
          </a:prstGeom>
          <a:solidFill>
            <a:schemeClr val="accent6">
              <a:lumMod val="40000"/>
              <a:lumOff val="60000"/>
            </a:schemeClr>
          </a:solidFill>
          <a:ln w="9525">
            <a:solidFill>
              <a:schemeClr val="accent6">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latin typeface="Calibri Light" charset="0"/>
              <a:ea typeface="Calibri Light" charset="0"/>
              <a:cs typeface="Calibri Light" charset="0"/>
            </a:endParaRPr>
          </a:p>
        </p:txBody>
      </p:sp>
      <p:sp>
        <p:nvSpPr>
          <p:cNvPr id="51" name="Rounded Rectangle 50"/>
          <p:cNvSpPr/>
          <p:nvPr/>
        </p:nvSpPr>
        <p:spPr>
          <a:xfrm>
            <a:off x="816498" y="1369710"/>
            <a:ext cx="2728251" cy="288247"/>
          </a:xfrm>
          <a:prstGeom prst="roundRect">
            <a:avLst>
              <a:gd name="adj" fmla="val 0"/>
            </a:avLst>
          </a:prstGeom>
          <a:solidFill>
            <a:schemeClr val="accent6">
              <a:lumMod val="75000"/>
            </a:schemeClr>
          </a:solidFill>
          <a:ln w="28575">
            <a:solidFill>
              <a:schemeClr val="accent6">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ln w="0"/>
                <a:solidFill>
                  <a:schemeClr val="bg1"/>
                </a:solidFill>
                <a:effectLst>
                  <a:outerShdw blurRad="38100" dist="19050" dir="2700000" algn="tl" rotWithShape="0">
                    <a:schemeClr val="dk1">
                      <a:alpha val="40000"/>
                    </a:schemeClr>
                  </a:outerShdw>
                </a:effectLst>
                <a:latin typeface="Calibri Light" charset="0"/>
                <a:ea typeface="Calibri Light" charset="0"/>
                <a:cs typeface="Calibri Light" charset="0"/>
              </a:rPr>
              <a:t>P4</a:t>
            </a:r>
            <a:r>
              <a:rPr lang="en-US" sz="1600" b="1" baseline="30000" dirty="0" smtClean="0">
                <a:ln w="0"/>
                <a:solidFill>
                  <a:schemeClr val="bg1"/>
                </a:solidFill>
                <a:effectLst>
                  <a:outerShdw blurRad="38100" dist="19050" dir="2700000" algn="tl" rotWithShape="0">
                    <a:schemeClr val="dk1">
                      <a:alpha val="40000"/>
                    </a:schemeClr>
                  </a:outerShdw>
                </a:effectLst>
                <a:latin typeface="Calibri Light" charset="0"/>
                <a:ea typeface="Calibri Light" charset="0"/>
                <a:cs typeface="Calibri Light" charset="0"/>
              </a:rPr>
              <a:t>[1]</a:t>
            </a:r>
            <a:endParaRPr lang="en-US" sz="1600" b="1" baseline="30000" dirty="0">
              <a:ln w="0"/>
              <a:solidFill>
                <a:schemeClr val="bg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sp>
        <p:nvSpPr>
          <p:cNvPr id="52" name="TextBox 51"/>
          <p:cNvSpPr txBox="1"/>
          <p:nvPr/>
        </p:nvSpPr>
        <p:spPr>
          <a:xfrm>
            <a:off x="1026237" y="1774711"/>
            <a:ext cx="890685" cy="338554"/>
          </a:xfrm>
          <a:prstGeom prst="rect">
            <a:avLst/>
          </a:prstGeom>
          <a:solidFill>
            <a:schemeClr val="accent1">
              <a:lumMod val="40000"/>
              <a:lumOff val="60000"/>
            </a:schemeClr>
          </a:solidFill>
          <a:ln>
            <a:solidFill>
              <a:schemeClr val="bg2">
                <a:lumMod val="50000"/>
              </a:schemeClr>
            </a:solidFill>
            <a:prstDash val="solid"/>
          </a:ln>
        </p:spPr>
        <p:txBody>
          <a:bodyPr wrap="square" rtlCol="0">
            <a:spAutoFit/>
          </a:bodyPr>
          <a:lstStyle/>
          <a:p>
            <a:pPr algn="ctr"/>
            <a:r>
              <a:rPr lang="en-US" sz="1600" dirty="0">
                <a:ln w="0"/>
                <a:effectLst>
                  <a:outerShdw blurRad="38100" dist="19050" dir="2700000" algn="tl" rotWithShape="0">
                    <a:schemeClr val="dk1">
                      <a:alpha val="40000"/>
                    </a:schemeClr>
                  </a:outerShdw>
                </a:effectLst>
                <a:latin typeface="Calibri Light" charset="0"/>
                <a:ea typeface="Calibri Light" charset="0"/>
                <a:cs typeface="Calibri Light" charset="0"/>
              </a:rPr>
              <a:t>Parser</a:t>
            </a:r>
            <a:endParaRPr lang="en-US" sz="1600" dirty="0">
              <a:latin typeface="Calibri Light" charset="0"/>
              <a:ea typeface="Calibri Light" charset="0"/>
              <a:cs typeface="Calibri Light" charset="0"/>
            </a:endParaRPr>
          </a:p>
        </p:txBody>
      </p:sp>
      <p:sp>
        <p:nvSpPr>
          <p:cNvPr id="53" name="TextBox 52"/>
          <p:cNvSpPr txBox="1"/>
          <p:nvPr/>
        </p:nvSpPr>
        <p:spPr>
          <a:xfrm>
            <a:off x="2046895" y="1774711"/>
            <a:ext cx="2547252" cy="338554"/>
          </a:xfrm>
          <a:prstGeom prst="rect">
            <a:avLst/>
          </a:prstGeom>
          <a:solidFill>
            <a:schemeClr val="accent1">
              <a:lumMod val="40000"/>
              <a:lumOff val="60000"/>
            </a:schemeClr>
          </a:solidFill>
          <a:ln>
            <a:solidFill>
              <a:schemeClr val="bg2">
                <a:lumMod val="50000"/>
              </a:schemeClr>
            </a:solidFill>
            <a:prstDash val="solid"/>
          </a:ln>
        </p:spPr>
        <p:txBody>
          <a:bodyPr wrap="square" rtlCol="0">
            <a:spAutoFit/>
          </a:bodyPr>
          <a:lstStyle/>
          <a:p>
            <a:pPr algn="ctr"/>
            <a:r>
              <a:rPr lang="en-US" sz="1600" dirty="0">
                <a:ln w="0"/>
                <a:effectLst>
                  <a:outerShdw blurRad="38100" dist="19050" dir="2700000" algn="tl" rotWithShape="0">
                    <a:schemeClr val="dk1">
                      <a:alpha val="40000"/>
                    </a:schemeClr>
                  </a:outerShdw>
                </a:effectLst>
                <a:latin typeface="Calibri Light" charset="0"/>
                <a:ea typeface="Calibri Light" charset="0"/>
                <a:cs typeface="Calibri Light" charset="0"/>
              </a:rPr>
              <a:t>Match-Action Pipeline</a:t>
            </a:r>
            <a:endParaRPr lang="en-US" sz="1600" dirty="0">
              <a:latin typeface="Calibri Light" charset="0"/>
              <a:ea typeface="Calibri Light" charset="0"/>
              <a:cs typeface="Calibri Light" charset="0"/>
            </a:endParaRPr>
          </a:p>
        </p:txBody>
      </p:sp>
      <p:sp>
        <p:nvSpPr>
          <p:cNvPr id="55" name="TextBox 54"/>
          <p:cNvSpPr txBox="1"/>
          <p:nvPr/>
        </p:nvSpPr>
        <p:spPr>
          <a:xfrm>
            <a:off x="1872579" y="2559575"/>
            <a:ext cx="862737" cy="338554"/>
          </a:xfrm>
          <a:prstGeom prst="rect">
            <a:avLst/>
          </a:prstGeom>
          <a:noFill/>
        </p:spPr>
        <p:txBody>
          <a:bodyPr wrap="none" rtlCol="0">
            <a:spAutoFit/>
          </a:bodyPr>
          <a:lstStyle/>
          <a:p>
            <a:r>
              <a:rPr lang="en-US" sz="1600" dirty="0">
                <a:latin typeface="Calibri Light" charset="0"/>
                <a:ea typeface="Calibri Light" charset="0"/>
                <a:cs typeface="Calibri Light" charset="0"/>
              </a:rPr>
              <a:t>Compile</a:t>
            </a:r>
            <a:endParaRPr lang="en-US" sz="1351" dirty="0">
              <a:latin typeface="Calibri Light" charset="0"/>
              <a:ea typeface="Calibri Light" charset="0"/>
              <a:cs typeface="Calibri Light" charset="0"/>
            </a:endParaRPr>
          </a:p>
        </p:txBody>
      </p:sp>
      <p:cxnSp>
        <p:nvCxnSpPr>
          <p:cNvPr id="40" name="Straight Arrow Connector 39"/>
          <p:cNvCxnSpPr>
            <a:stCxn id="49" idx="2"/>
            <a:endCxn id="23" idx="0"/>
          </p:cNvCxnSpPr>
          <p:nvPr/>
        </p:nvCxnSpPr>
        <p:spPr>
          <a:xfrm>
            <a:off x="2797679" y="2217961"/>
            <a:ext cx="4874" cy="1188142"/>
          </a:xfrm>
          <a:prstGeom prst="straightConnector1">
            <a:avLst/>
          </a:prstGeom>
          <a:ln w="28575">
            <a:solidFill>
              <a:srgbClr val="C00000"/>
            </a:solidFill>
            <a:prstDash val="sysDash"/>
            <a:tailEnd type="triangle" w="lg" len="med"/>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2887716" y="2528797"/>
            <a:ext cx="2655471" cy="400110"/>
          </a:xfrm>
          <a:prstGeom prst="rect">
            <a:avLst/>
          </a:prstGeom>
          <a:noFill/>
        </p:spPr>
        <p:txBody>
          <a:bodyPr wrap="none" rtlCol="0">
            <a:spAutoFit/>
          </a:bodyPr>
          <a:lstStyle/>
          <a:p>
            <a:r>
              <a:rPr lang="en-US" sz="2000" b="1" dirty="0">
                <a:solidFill>
                  <a:srgbClr val="C00000"/>
                </a:solidFill>
                <a:latin typeface="Calibri Light" charset="0"/>
                <a:ea typeface="Calibri Light" charset="0"/>
                <a:cs typeface="Calibri Light" charset="0"/>
              </a:rPr>
              <a:t>Performance Overhead!</a:t>
            </a:r>
          </a:p>
        </p:txBody>
      </p:sp>
      <p:grpSp>
        <p:nvGrpSpPr>
          <p:cNvPr id="37" name="Group 36"/>
          <p:cNvGrpSpPr/>
          <p:nvPr/>
        </p:nvGrpSpPr>
        <p:grpSpPr>
          <a:xfrm>
            <a:off x="420572" y="4630537"/>
            <a:ext cx="533324" cy="476099"/>
            <a:chOff x="2604847" y="3810600"/>
            <a:chExt cx="533324" cy="476099"/>
          </a:xfrm>
        </p:grpSpPr>
        <p:pic>
          <p:nvPicPr>
            <p:cNvPr id="38" name="Shape 136"/>
            <p:cNvPicPr preferRelativeResize="0"/>
            <p:nvPr/>
          </p:nvPicPr>
          <p:blipFill>
            <a:blip r:embed="rId3">
              <a:alphaModFix/>
            </a:blip>
            <a:stretch>
              <a:fillRect/>
            </a:stretch>
          </p:blipFill>
          <p:spPr>
            <a:xfrm>
              <a:off x="2604847" y="3973679"/>
              <a:ext cx="286634" cy="313020"/>
            </a:xfrm>
            <a:prstGeom prst="rect">
              <a:avLst/>
            </a:prstGeom>
            <a:noFill/>
            <a:ln>
              <a:noFill/>
            </a:ln>
          </p:spPr>
        </p:pic>
        <p:pic>
          <p:nvPicPr>
            <p:cNvPr id="39" name="Shape 137"/>
            <p:cNvPicPr preferRelativeResize="0"/>
            <p:nvPr/>
          </p:nvPicPr>
          <p:blipFill>
            <a:blip r:embed="rId3">
              <a:alphaModFix/>
            </a:blip>
            <a:stretch>
              <a:fillRect/>
            </a:stretch>
          </p:blipFill>
          <p:spPr>
            <a:xfrm>
              <a:off x="2787492" y="3810600"/>
              <a:ext cx="175994" cy="192194"/>
            </a:xfrm>
            <a:prstGeom prst="rect">
              <a:avLst/>
            </a:prstGeom>
            <a:noFill/>
            <a:ln>
              <a:noFill/>
            </a:ln>
          </p:spPr>
        </p:pic>
        <p:pic>
          <p:nvPicPr>
            <p:cNvPr id="42" name="Shape 138"/>
            <p:cNvPicPr preferRelativeResize="0"/>
            <p:nvPr/>
          </p:nvPicPr>
          <p:blipFill>
            <a:blip r:embed="rId3">
              <a:alphaModFix/>
            </a:blip>
            <a:stretch>
              <a:fillRect/>
            </a:stretch>
          </p:blipFill>
          <p:spPr>
            <a:xfrm>
              <a:off x="2907474" y="3973679"/>
              <a:ext cx="230697" cy="251934"/>
            </a:xfrm>
            <a:prstGeom prst="rect">
              <a:avLst/>
            </a:prstGeom>
            <a:noFill/>
            <a:ln>
              <a:noFill/>
            </a:ln>
          </p:spPr>
        </p:pic>
      </p:grpSp>
      <p:sp>
        <p:nvSpPr>
          <p:cNvPr id="43" name="TextBox 42"/>
          <p:cNvSpPr txBox="1"/>
          <p:nvPr/>
        </p:nvSpPr>
        <p:spPr>
          <a:xfrm>
            <a:off x="1116969" y="4790127"/>
            <a:ext cx="1706878" cy="307777"/>
          </a:xfrm>
          <a:prstGeom prst="rect">
            <a:avLst/>
          </a:prstGeom>
          <a:noFill/>
        </p:spPr>
        <p:txBody>
          <a:bodyPr wrap="none" rtlCol="0">
            <a:spAutoFit/>
          </a:bodyPr>
          <a:lstStyle/>
          <a:p>
            <a:r>
              <a:rPr lang="en-US" sz="1400" baseline="30000" dirty="0">
                <a:latin typeface="Calibri Light" charset="0"/>
                <a:ea typeface="Calibri Light" charset="0"/>
                <a:cs typeface="Calibri Light" charset="0"/>
              </a:rPr>
              <a:t>[1]</a:t>
            </a:r>
            <a:r>
              <a:rPr lang="en-US" sz="1400" dirty="0">
                <a:latin typeface="Calibri Light" charset="0"/>
                <a:ea typeface="Calibri Light" charset="0"/>
                <a:cs typeface="Calibri Light" charset="0"/>
              </a:rPr>
              <a:t> http://www.p4.org</a:t>
            </a:r>
          </a:p>
        </p:txBody>
      </p:sp>
    </p:spTree>
    <p:extLst>
      <p:ext uri="{BB962C8B-B14F-4D97-AF65-F5344CB8AC3E}">
        <p14:creationId xmlns:p14="http://schemas.microsoft.com/office/powerpoint/2010/main" val="994698241"/>
      </p:ext>
    </p:extLst>
  </p:cSld>
  <p:clrMapOvr>
    <a:masterClrMapping/>
  </p:clrMapOvr>
  <mc:AlternateContent xmlns:mc="http://schemas.openxmlformats.org/markup-compatibility/2006" xmlns:p14="http://schemas.microsoft.com/office/powerpoint/2010/main">
    <mc:Choice Requires="p14">
      <p:transition spd="slow" p14:dur="2000" advTm="791"/>
    </mc:Choice>
    <mc:Fallback xmlns="">
      <p:transition spd="slow" advTm="791"/>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Primary Goals</a:t>
            </a:r>
            <a:endParaRPr lang="en-US" dirty="0"/>
          </a:p>
        </p:txBody>
      </p:sp>
      <p:sp>
        <p:nvSpPr>
          <p:cNvPr id="42" name="TextBox 41"/>
          <p:cNvSpPr txBox="1"/>
          <p:nvPr/>
        </p:nvSpPr>
        <p:spPr>
          <a:xfrm>
            <a:off x="628650" y="1546487"/>
            <a:ext cx="7758113" cy="2431435"/>
          </a:xfrm>
          <a:prstGeom prst="rect">
            <a:avLst/>
          </a:prstGeom>
          <a:noFill/>
        </p:spPr>
        <p:txBody>
          <a:bodyPr wrap="square" rtlCol="0">
            <a:spAutoFit/>
          </a:bodyPr>
          <a:lstStyle/>
          <a:p>
            <a:pPr marL="457200" indent="-457200">
              <a:buAutoNum type="arabicPeriod"/>
            </a:pPr>
            <a:r>
              <a:rPr lang="en-US" sz="2400" dirty="0" smtClean="0">
                <a:solidFill>
                  <a:schemeClr val="tx1"/>
                </a:solidFill>
                <a:latin typeface="Calibri Light" charset="0"/>
                <a:ea typeface="Calibri Light" charset="0"/>
                <a:cs typeface="Calibri Light" charset="0"/>
              </a:rPr>
              <a:t>Quantifying the </a:t>
            </a:r>
            <a:r>
              <a:rPr lang="en-US" sz="2600" b="1" dirty="0" smtClean="0">
                <a:solidFill>
                  <a:schemeClr val="tx1"/>
                </a:solidFill>
                <a:latin typeface="Calibri Light" charset="0"/>
                <a:ea typeface="Calibri Light" charset="0"/>
                <a:cs typeface="Calibri Light" charset="0"/>
              </a:rPr>
              <a:t>Reduction in Complexity</a:t>
            </a:r>
            <a:r>
              <a:rPr lang="en-US" sz="2400" b="1" dirty="0" smtClean="0">
                <a:solidFill>
                  <a:schemeClr val="tx1"/>
                </a:solidFill>
                <a:latin typeface="Calibri Light" charset="0"/>
                <a:ea typeface="Calibri Light" charset="0"/>
                <a:cs typeface="Calibri Light" charset="0"/>
              </a:rPr>
              <a:t> </a:t>
            </a:r>
            <a:r>
              <a:rPr lang="en-US" sz="2400" dirty="0" smtClean="0">
                <a:solidFill>
                  <a:schemeClr val="tx1"/>
                </a:solidFill>
                <a:latin typeface="Calibri Light" charset="0"/>
                <a:ea typeface="Calibri Light" charset="0"/>
                <a:cs typeface="Calibri Light" charset="0"/>
              </a:rPr>
              <a:t>of expressing custom protocols in P4 </a:t>
            </a:r>
            <a:r>
              <a:rPr lang="en-US" sz="2400" dirty="0" smtClean="0">
                <a:latin typeface="Calibri Light" charset="0"/>
                <a:ea typeface="Calibri Light" charset="0"/>
                <a:cs typeface="Calibri Light" charset="0"/>
              </a:rPr>
              <a:t>vs. direct modifications to OVS source code</a:t>
            </a:r>
            <a:r>
              <a:rPr lang="en-US" sz="2400" dirty="0" smtClean="0">
                <a:solidFill>
                  <a:schemeClr val="tx1"/>
                </a:solidFill>
                <a:latin typeface="Calibri Light" charset="0"/>
                <a:ea typeface="Calibri Light" charset="0"/>
                <a:cs typeface="Calibri Light" charset="0"/>
              </a:rPr>
              <a:t>.</a:t>
            </a:r>
          </a:p>
          <a:p>
            <a:pPr marL="457200" indent="-457200">
              <a:buAutoNum type="arabicPeriod"/>
            </a:pPr>
            <a:endParaRPr lang="en-US" sz="2400" dirty="0">
              <a:latin typeface="Calibri Light" charset="0"/>
              <a:ea typeface="Calibri Light" charset="0"/>
              <a:cs typeface="Calibri Light" charset="0"/>
            </a:endParaRPr>
          </a:p>
          <a:p>
            <a:pPr marL="457200" indent="-457200">
              <a:buFontTx/>
              <a:buAutoNum type="arabicPeriod"/>
            </a:pPr>
            <a:r>
              <a:rPr lang="en-US" sz="2600" b="1" dirty="0" smtClean="0">
                <a:solidFill>
                  <a:schemeClr val="tx1"/>
                </a:solidFill>
                <a:latin typeface="Calibri Light" charset="0"/>
                <a:ea typeface="Calibri Light" charset="0"/>
                <a:cs typeface="Calibri Light" charset="0"/>
              </a:rPr>
              <a:t>Performance Optimizations</a:t>
            </a:r>
            <a:r>
              <a:rPr lang="en-US" sz="2400" dirty="0" smtClean="0">
                <a:solidFill>
                  <a:schemeClr val="tx1"/>
                </a:solidFill>
                <a:latin typeface="Calibri Light" charset="0"/>
                <a:ea typeface="Calibri Light" charset="0"/>
                <a:cs typeface="Calibri Light" charset="0"/>
              </a:rPr>
              <a:t> to reduce the overhead of compiling a P4 program to OVS.</a:t>
            </a:r>
          </a:p>
        </p:txBody>
      </p:sp>
    </p:spTree>
    <p:custDataLst>
      <p:tags r:id="rId1"/>
    </p:custDataLst>
    <p:extLst>
      <p:ext uri="{BB962C8B-B14F-4D97-AF65-F5344CB8AC3E}">
        <p14:creationId xmlns:p14="http://schemas.microsoft.com/office/powerpoint/2010/main" val="1109824940"/>
      </p:ext>
    </p:extLst>
  </p:cSld>
  <p:clrMapOvr>
    <a:masterClrMapping/>
  </p:clrMapOvr>
  <mc:AlternateContent xmlns:mc="http://schemas.openxmlformats.org/markup-compatibility/2006" xmlns:p14="http://schemas.microsoft.com/office/powerpoint/2010/main">
    <mc:Choice Requires="p14">
      <p:transition spd="slow" p14:dur="2000" advTm="1757"/>
    </mc:Choice>
    <mc:Fallback xmlns="">
      <p:transition spd="slow" advTm="175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PISCES: A Protocol-Independent Switch</a:t>
            </a:r>
          </a:p>
        </p:txBody>
      </p:sp>
      <p:sp>
        <p:nvSpPr>
          <p:cNvPr id="7" name="Rounded Rectangle 6"/>
          <p:cNvSpPr/>
          <p:nvPr/>
        </p:nvSpPr>
        <p:spPr>
          <a:xfrm>
            <a:off x="758874" y="1582865"/>
            <a:ext cx="3052689" cy="2341173"/>
          </a:xfrm>
          <a:prstGeom prst="roundRect">
            <a:avLst>
              <a:gd name="adj" fmla="val 0"/>
            </a:avLst>
          </a:prstGeom>
          <a:solidFill>
            <a:schemeClr val="bg1">
              <a:lumMod val="95000"/>
            </a:schemeClr>
          </a:solidFill>
          <a:ln w="9525">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PISCES</a:t>
            </a:r>
          </a:p>
          <a:p>
            <a:pPr algn="ctr"/>
            <a:r>
              <a:rPr lang="en-US" sz="2800" dirty="0" err="1"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vSwitch</a:t>
            </a:r>
            <a:endParaRPr lang="en-US" sz="28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sp>
        <p:nvSpPr>
          <p:cNvPr id="9" name="Rounded Rectangle 8"/>
          <p:cNvSpPr/>
          <p:nvPr/>
        </p:nvSpPr>
        <p:spPr>
          <a:xfrm>
            <a:off x="1095363" y="1328452"/>
            <a:ext cx="2388920" cy="524135"/>
          </a:xfrm>
          <a:prstGeom prst="roundRect">
            <a:avLst>
              <a:gd name="adj" fmla="val 0"/>
            </a:avLst>
          </a:prstGeom>
          <a:solidFill>
            <a:schemeClr val="accent6">
              <a:lumMod val="40000"/>
              <a:lumOff val="60000"/>
            </a:schemeClr>
          </a:solidFill>
          <a:ln w="9525">
            <a:solidFill>
              <a:schemeClr val="accent6">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P4</a:t>
            </a:r>
          </a:p>
        </p:txBody>
      </p:sp>
      <p:sp>
        <p:nvSpPr>
          <p:cNvPr id="10" name="Rounded Rectangle 9"/>
          <p:cNvSpPr/>
          <p:nvPr/>
        </p:nvSpPr>
        <p:spPr>
          <a:xfrm>
            <a:off x="1090757" y="3654317"/>
            <a:ext cx="2388920" cy="524135"/>
          </a:xfrm>
          <a:prstGeom prst="roundRect">
            <a:avLst>
              <a:gd name="adj" fmla="val 0"/>
            </a:avLst>
          </a:prstGeom>
          <a:solidFill>
            <a:schemeClr val="bg1">
              <a:lumMod val="85000"/>
            </a:schemeClr>
          </a:solidFill>
          <a:ln w="9525">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OVS</a:t>
            </a:r>
            <a:endParaRPr lang="en-US" sz="28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spTree>
    <p:custDataLst>
      <p:tags r:id="rId1"/>
    </p:custDataLst>
    <p:extLst>
      <p:ext uri="{BB962C8B-B14F-4D97-AF65-F5344CB8AC3E}">
        <p14:creationId xmlns:p14="http://schemas.microsoft.com/office/powerpoint/2010/main" val="1625887543"/>
      </p:ext>
    </p:extLst>
  </p:cSld>
  <p:clrMapOvr>
    <a:masterClrMapping/>
  </p:clrMapOvr>
  <mc:AlternateContent xmlns:mc="http://schemas.openxmlformats.org/markup-compatibility/2006" xmlns:p14="http://schemas.microsoft.com/office/powerpoint/2010/main">
    <mc:Choice Requires="p14">
      <p:transition spd="slow" p14:dur="2000" advTm="2120"/>
    </mc:Choice>
    <mc:Fallback xmlns="">
      <p:transition spd="slow" advTm="212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PISCES: A Protocol-Independent Switch</a:t>
            </a:r>
          </a:p>
        </p:txBody>
      </p:sp>
      <p:sp>
        <p:nvSpPr>
          <p:cNvPr id="7" name="Rounded Rectangle 6"/>
          <p:cNvSpPr/>
          <p:nvPr/>
        </p:nvSpPr>
        <p:spPr>
          <a:xfrm>
            <a:off x="758874" y="1582865"/>
            <a:ext cx="3052689" cy="2341173"/>
          </a:xfrm>
          <a:prstGeom prst="roundRect">
            <a:avLst>
              <a:gd name="adj" fmla="val 0"/>
            </a:avLst>
          </a:prstGeom>
          <a:solidFill>
            <a:schemeClr val="bg1">
              <a:lumMod val="95000"/>
            </a:schemeClr>
          </a:solidFill>
          <a:ln w="9525">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a:p>
            <a:pPr algn="ctr"/>
            <a:endParaRPr lang="en-US" sz="20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sp>
        <p:nvSpPr>
          <p:cNvPr id="8" name="Rounded Rectangle 7"/>
          <p:cNvSpPr/>
          <p:nvPr/>
        </p:nvSpPr>
        <p:spPr>
          <a:xfrm>
            <a:off x="1090757" y="2491384"/>
            <a:ext cx="2388920" cy="524135"/>
          </a:xfrm>
          <a:prstGeom prst="roundRect">
            <a:avLst>
              <a:gd name="adj" fmla="val 0"/>
            </a:avLst>
          </a:prstGeom>
          <a:solidFill>
            <a:schemeClr val="accent2">
              <a:lumMod val="40000"/>
              <a:lumOff val="60000"/>
            </a:schemeClr>
          </a:solidFill>
          <a:ln w="9525">
            <a:solidFill>
              <a:schemeClr val="accent2">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Compiler</a:t>
            </a:r>
            <a:endParaRPr lang="en-US" sz="20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sp>
        <p:nvSpPr>
          <p:cNvPr id="9" name="Rounded Rectangle 8"/>
          <p:cNvSpPr/>
          <p:nvPr/>
        </p:nvSpPr>
        <p:spPr>
          <a:xfrm>
            <a:off x="1095363" y="1328452"/>
            <a:ext cx="2388920" cy="524135"/>
          </a:xfrm>
          <a:prstGeom prst="roundRect">
            <a:avLst>
              <a:gd name="adj" fmla="val 0"/>
            </a:avLst>
          </a:prstGeom>
          <a:solidFill>
            <a:schemeClr val="accent6">
              <a:lumMod val="40000"/>
              <a:lumOff val="60000"/>
            </a:schemeClr>
          </a:solidFill>
          <a:ln w="9525">
            <a:solidFill>
              <a:schemeClr val="accent6">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P4</a:t>
            </a:r>
          </a:p>
        </p:txBody>
      </p:sp>
      <p:sp>
        <p:nvSpPr>
          <p:cNvPr id="10" name="Rounded Rectangle 9"/>
          <p:cNvSpPr/>
          <p:nvPr/>
        </p:nvSpPr>
        <p:spPr>
          <a:xfrm>
            <a:off x="1090757" y="3654317"/>
            <a:ext cx="2388920" cy="524135"/>
          </a:xfrm>
          <a:prstGeom prst="roundRect">
            <a:avLst>
              <a:gd name="adj" fmla="val 0"/>
            </a:avLst>
          </a:prstGeom>
          <a:solidFill>
            <a:schemeClr val="bg1">
              <a:lumMod val="85000"/>
            </a:schemeClr>
          </a:solidFill>
          <a:ln w="9525">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OVS</a:t>
            </a:r>
            <a:endParaRPr lang="en-US" sz="28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cxnSp>
        <p:nvCxnSpPr>
          <p:cNvPr id="11" name="Straight Arrow Connector 10"/>
          <p:cNvCxnSpPr>
            <a:endCxn id="17" idx="0"/>
          </p:cNvCxnSpPr>
          <p:nvPr/>
        </p:nvCxnSpPr>
        <p:spPr>
          <a:xfrm flipH="1">
            <a:off x="2285218" y="1852585"/>
            <a:ext cx="4605" cy="638799"/>
          </a:xfrm>
          <a:prstGeom prst="straightConnector1">
            <a:avLst/>
          </a:prstGeom>
          <a:ln w="28575">
            <a:solidFill>
              <a:schemeClr val="bg1">
                <a:lumMod val="50000"/>
              </a:schemeClr>
            </a:solidFill>
            <a:prstDash val="sysDash"/>
            <a:tailEnd type="triangle" w="lg"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2285217" y="3015518"/>
            <a:ext cx="0" cy="638799"/>
          </a:xfrm>
          <a:prstGeom prst="straightConnector1">
            <a:avLst/>
          </a:prstGeom>
          <a:ln w="28575">
            <a:solidFill>
              <a:schemeClr val="bg1">
                <a:lumMod val="50000"/>
              </a:schemeClr>
            </a:solidFill>
            <a:prstDash val="sysDash"/>
            <a:tailEnd type="triangle" w="lg" len="med"/>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2285215" y="3015518"/>
            <a:ext cx="3" cy="398453"/>
          </a:xfrm>
          <a:prstGeom prst="straightConnector1">
            <a:avLst/>
          </a:prstGeom>
          <a:ln w="12700">
            <a:solidFill>
              <a:schemeClr val="bg1">
                <a:lumMod val="50000"/>
              </a:schemeClr>
            </a:solidFill>
            <a:prstDash val="sysDash"/>
            <a:tailEnd type="triangle" w="lg" len="med"/>
          </a:ln>
        </p:spPr>
        <p:style>
          <a:lnRef idx="1">
            <a:schemeClr val="accent1"/>
          </a:lnRef>
          <a:fillRef idx="0">
            <a:schemeClr val="accent1"/>
          </a:fillRef>
          <a:effectRef idx="0">
            <a:schemeClr val="accent1"/>
          </a:effectRef>
          <a:fontRef idx="minor">
            <a:schemeClr val="tx1"/>
          </a:fontRef>
        </p:style>
      </p:cxnSp>
      <p:cxnSp>
        <p:nvCxnSpPr>
          <p:cNvPr id="14" name="Elbow Connector 13"/>
          <p:cNvCxnSpPr/>
          <p:nvPr/>
        </p:nvCxnSpPr>
        <p:spPr>
          <a:xfrm rot="5400000" flipH="1" flipV="1">
            <a:off x="2254893" y="2627731"/>
            <a:ext cx="1177" cy="1573656"/>
          </a:xfrm>
          <a:prstGeom prst="bentConnector3">
            <a:avLst>
              <a:gd name="adj1" fmla="val 19522260"/>
            </a:avLst>
          </a:prstGeom>
          <a:ln w="12700">
            <a:solidFill>
              <a:schemeClr val="bg1">
                <a:lumMod val="50000"/>
              </a:schemeClr>
            </a:solidFill>
            <a:prstDash val="sysDash"/>
            <a:headEnd type="triangle" w="lg" len="med"/>
            <a:tailEnd type="triangle" w="lg" len="med"/>
          </a:ln>
        </p:spPr>
        <p:style>
          <a:lnRef idx="1">
            <a:schemeClr val="accent1"/>
          </a:lnRef>
          <a:fillRef idx="0">
            <a:schemeClr val="accent1"/>
          </a:fillRef>
          <a:effectRef idx="0">
            <a:schemeClr val="accent1"/>
          </a:effectRef>
          <a:fontRef idx="minor">
            <a:schemeClr val="tx1"/>
          </a:fontRef>
        </p:style>
      </p:cxnSp>
      <p:sp>
        <p:nvSpPr>
          <p:cNvPr id="15" name="Rounded Rectangle 14"/>
          <p:cNvSpPr/>
          <p:nvPr/>
        </p:nvSpPr>
        <p:spPr>
          <a:xfrm>
            <a:off x="1144246" y="3404390"/>
            <a:ext cx="677167" cy="239168"/>
          </a:xfrm>
          <a:prstGeom prst="roundRect">
            <a:avLst>
              <a:gd name="adj" fmla="val 0"/>
            </a:avLst>
          </a:prstGeom>
          <a:noFill/>
          <a:ln w="9525">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parse</a:t>
            </a:r>
          </a:p>
        </p:txBody>
      </p:sp>
      <p:sp>
        <p:nvSpPr>
          <p:cNvPr id="16" name="Rounded Rectangle 15"/>
          <p:cNvSpPr/>
          <p:nvPr/>
        </p:nvSpPr>
        <p:spPr>
          <a:xfrm>
            <a:off x="1891619" y="3405003"/>
            <a:ext cx="679613" cy="239168"/>
          </a:xfrm>
          <a:prstGeom prst="roundRect">
            <a:avLst>
              <a:gd name="adj" fmla="val 0"/>
            </a:avLst>
          </a:prstGeom>
          <a:noFill/>
          <a:ln w="9525">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match</a:t>
            </a:r>
          </a:p>
        </p:txBody>
      </p:sp>
      <p:sp>
        <p:nvSpPr>
          <p:cNvPr id="17" name="Rounded Rectangle 16"/>
          <p:cNvSpPr/>
          <p:nvPr/>
        </p:nvSpPr>
        <p:spPr>
          <a:xfrm>
            <a:off x="2643789" y="3405562"/>
            <a:ext cx="791619" cy="236823"/>
          </a:xfrm>
          <a:prstGeom prst="roundRect">
            <a:avLst>
              <a:gd name="adj" fmla="val 0"/>
            </a:avLst>
          </a:prstGeom>
          <a:noFill/>
          <a:ln w="9525">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action</a:t>
            </a:r>
          </a:p>
        </p:txBody>
      </p:sp>
      <p:sp>
        <p:nvSpPr>
          <p:cNvPr id="18" name="Rounded Rectangle 17"/>
          <p:cNvSpPr/>
          <p:nvPr/>
        </p:nvSpPr>
        <p:spPr>
          <a:xfrm>
            <a:off x="959981" y="4432864"/>
            <a:ext cx="2650468" cy="524135"/>
          </a:xfrm>
          <a:prstGeom prst="roundRect">
            <a:avLst>
              <a:gd name="adj" fmla="val 0"/>
            </a:avLst>
          </a:prstGeom>
          <a:solidFill>
            <a:schemeClr val="tx1">
              <a:lumMod val="75000"/>
              <a:lumOff val="25000"/>
            </a:schemeClr>
          </a:solidFill>
          <a:ln w="28575">
            <a:solidFill>
              <a:schemeClr val="tx1">
                <a:lumMod val="75000"/>
                <a:lumOff val="2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n w="0"/>
                <a:solidFill>
                  <a:schemeClr val="bg1"/>
                </a:solidFill>
                <a:effectLst>
                  <a:outerShdw blurRad="38100" dist="19050" dir="2700000" algn="tl" rotWithShape="0">
                    <a:schemeClr val="dk1">
                      <a:alpha val="40000"/>
                    </a:schemeClr>
                  </a:outerShdw>
                </a:effectLst>
                <a:latin typeface="Calibri Light" charset="0"/>
                <a:ea typeface="Calibri Light" charset="0"/>
                <a:cs typeface="Calibri Light" charset="0"/>
              </a:rPr>
              <a:t>Executable</a:t>
            </a:r>
            <a:endParaRPr lang="en-US" sz="1351" dirty="0">
              <a:ln w="0"/>
              <a:solidFill>
                <a:schemeClr val="bg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cxnSp>
        <p:nvCxnSpPr>
          <p:cNvPr id="19" name="Elbow Connector 18"/>
          <p:cNvCxnSpPr>
            <a:stCxn id="10" idx="2"/>
            <a:endCxn id="18" idx="0"/>
          </p:cNvCxnSpPr>
          <p:nvPr/>
        </p:nvCxnSpPr>
        <p:spPr>
          <a:xfrm rot="5400000">
            <a:off x="2158010" y="4305657"/>
            <a:ext cx="254412" cy="2"/>
          </a:xfrm>
          <a:prstGeom prst="bentConnector3">
            <a:avLst>
              <a:gd name="adj1" fmla="val 50000"/>
            </a:avLst>
          </a:prstGeom>
          <a:ln w="28575">
            <a:solidFill>
              <a:schemeClr val="bg1">
                <a:lumMod val="50000"/>
              </a:schemeClr>
            </a:solidFill>
            <a:prstDash val="sysDot"/>
            <a:tailEnd type="triangle" w="lg" len="med"/>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87589195"/>
      </p:ext>
    </p:extLst>
  </p:cSld>
  <p:clrMapOvr>
    <a:masterClrMapping/>
  </p:clrMapOvr>
  <mc:AlternateContent xmlns:mc="http://schemas.openxmlformats.org/markup-compatibility/2006" xmlns:p14="http://schemas.microsoft.com/office/powerpoint/2010/main">
    <mc:Choice Requires="p14">
      <p:transition spd="slow" p14:dur="2000" advTm="1596"/>
    </mc:Choice>
    <mc:Fallback xmlns="">
      <p:transition spd="slow" advTm="159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2"/>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Primary Goals</a:t>
            </a:r>
            <a:endParaRPr lang="en-US" dirty="0"/>
          </a:p>
        </p:txBody>
      </p:sp>
      <p:sp>
        <p:nvSpPr>
          <p:cNvPr id="7" name="TextBox 6"/>
          <p:cNvSpPr txBox="1"/>
          <p:nvPr/>
        </p:nvSpPr>
        <p:spPr>
          <a:xfrm>
            <a:off x="628650" y="1546487"/>
            <a:ext cx="7758113" cy="2431435"/>
          </a:xfrm>
          <a:prstGeom prst="rect">
            <a:avLst/>
          </a:prstGeom>
          <a:noFill/>
        </p:spPr>
        <p:txBody>
          <a:bodyPr wrap="square" rtlCol="0">
            <a:spAutoFit/>
          </a:bodyPr>
          <a:lstStyle/>
          <a:p>
            <a:pPr marL="457200" indent="-457200">
              <a:buAutoNum type="arabicPeriod"/>
            </a:pPr>
            <a:r>
              <a:rPr lang="en-US" sz="2400" smtClean="0">
                <a:solidFill>
                  <a:schemeClr val="tx1"/>
                </a:solidFill>
                <a:latin typeface="Calibri Light" charset="0"/>
                <a:ea typeface="Calibri Light" charset="0"/>
                <a:cs typeface="Calibri Light" charset="0"/>
              </a:rPr>
              <a:t>Quantifying </a:t>
            </a:r>
            <a:r>
              <a:rPr lang="en-US" sz="2400" dirty="0" smtClean="0">
                <a:solidFill>
                  <a:schemeClr val="tx1"/>
                </a:solidFill>
                <a:latin typeface="Calibri Light" charset="0"/>
                <a:ea typeface="Calibri Light" charset="0"/>
                <a:cs typeface="Calibri Light" charset="0"/>
              </a:rPr>
              <a:t>the </a:t>
            </a:r>
            <a:r>
              <a:rPr lang="en-US" sz="2600" b="1" dirty="0" smtClean="0">
                <a:solidFill>
                  <a:schemeClr val="tx1"/>
                </a:solidFill>
                <a:latin typeface="Calibri Light" charset="0"/>
                <a:ea typeface="Calibri Light" charset="0"/>
                <a:cs typeface="Calibri Light" charset="0"/>
              </a:rPr>
              <a:t>Reduction in Complexity</a:t>
            </a:r>
            <a:r>
              <a:rPr lang="en-US" sz="2400" b="1" dirty="0" smtClean="0">
                <a:solidFill>
                  <a:schemeClr val="tx1"/>
                </a:solidFill>
                <a:latin typeface="Calibri Light" charset="0"/>
                <a:ea typeface="Calibri Light" charset="0"/>
                <a:cs typeface="Calibri Light" charset="0"/>
              </a:rPr>
              <a:t> </a:t>
            </a:r>
            <a:r>
              <a:rPr lang="en-US" sz="2400" dirty="0" smtClean="0">
                <a:solidFill>
                  <a:schemeClr val="tx1"/>
                </a:solidFill>
                <a:latin typeface="Calibri Light" charset="0"/>
                <a:ea typeface="Calibri Light" charset="0"/>
                <a:cs typeface="Calibri Light" charset="0"/>
              </a:rPr>
              <a:t>of expressing custom protocols in P4 </a:t>
            </a:r>
            <a:r>
              <a:rPr lang="en-US" sz="2400" dirty="0" smtClean="0">
                <a:latin typeface="Calibri Light" charset="0"/>
                <a:ea typeface="Calibri Light" charset="0"/>
                <a:cs typeface="Calibri Light" charset="0"/>
              </a:rPr>
              <a:t>vs. direct modifications to OVS source code</a:t>
            </a:r>
            <a:r>
              <a:rPr lang="en-US" sz="2400" dirty="0" smtClean="0">
                <a:solidFill>
                  <a:schemeClr val="tx1"/>
                </a:solidFill>
                <a:latin typeface="Calibri Light" charset="0"/>
                <a:ea typeface="Calibri Light" charset="0"/>
                <a:cs typeface="Calibri Light" charset="0"/>
              </a:rPr>
              <a:t>.</a:t>
            </a:r>
          </a:p>
          <a:p>
            <a:pPr marL="457200" indent="-457200">
              <a:buAutoNum type="arabicPeriod"/>
            </a:pPr>
            <a:endParaRPr lang="en-US" sz="2400" dirty="0">
              <a:latin typeface="Calibri Light" charset="0"/>
              <a:ea typeface="Calibri Light" charset="0"/>
              <a:cs typeface="Calibri Light" charset="0"/>
            </a:endParaRPr>
          </a:p>
          <a:p>
            <a:pPr marL="457200" indent="-457200">
              <a:buFontTx/>
              <a:buAutoNum type="arabicPeriod"/>
            </a:pPr>
            <a:r>
              <a:rPr lang="en-US" sz="2600" b="1" dirty="0" smtClean="0">
                <a:solidFill>
                  <a:schemeClr val="tx1"/>
                </a:solidFill>
                <a:latin typeface="Calibri Light" charset="0"/>
                <a:ea typeface="Calibri Light" charset="0"/>
                <a:cs typeface="Calibri Light" charset="0"/>
              </a:rPr>
              <a:t>Performance Optimizations</a:t>
            </a:r>
            <a:r>
              <a:rPr lang="en-US" sz="2400" dirty="0" smtClean="0">
                <a:solidFill>
                  <a:schemeClr val="tx1"/>
                </a:solidFill>
                <a:latin typeface="Calibri Light" charset="0"/>
                <a:ea typeface="Calibri Light" charset="0"/>
                <a:cs typeface="Calibri Light" charset="0"/>
              </a:rPr>
              <a:t> to reduce the overhead of compiling a P4 program to OVS.</a:t>
            </a:r>
          </a:p>
        </p:txBody>
      </p:sp>
      <p:sp>
        <p:nvSpPr>
          <p:cNvPr id="4" name="Rounded Rectangle 3"/>
          <p:cNvSpPr/>
          <p:nvPr/>
        </p:nvSpPr>
        <p:spPr>
          <a:xfrm>
            <a:off x="628650" y="2995713"/>
            <a:ext cx="7886700" cy="1103517"/>
          </a:xfrm>
          <a:prstGeom prst="roundRect">
            <a:avLst>
              <a:gd name="adj" fmla="val 0"/>
            </a:avLst>
          </a:prstGeom>
          <a:solidFill>
            <a:schemeClr val="bg1">
              <a:alpha val="75000"/>
            </a:schemeClr>
          </a:solidFill>
          <a:ln w="952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84931114"/>
      </p:ext>
    </p:extLst>
  </p:cSld>
  <p:clrMapOvr>
    <a:masterClrMapping/>
  </p:clrMapOvr>
  <mc:AlternateContent xmlns:mc="http://schemas.openxmlformats.org/markup-compatibility/2006" xmlns:p14="http://schemas.microsoft.com/office/powerpoint/2010/main">
    <mc:Choice Requires="p14">
      <p:transition spd="slow" p14:dur="2000" advTm="852"/>
    </mc:Choice>
    <mc:Fallback xmlns="">
      <p:transition spd="slow" advTm="852"/>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Importance of Software Switches</a:t>
            </a:r>
          </a:p>
        </p:txBody>
      </p:sp>
      <p:sp>
        <p:nvSpPr>
          <p:cNvPr id="4" name="Rounded Rectangle 3"/>
          <p:cNvSpPr/>
          <p:nvPr/>
        </p:nvSpPr>
        <p:spPr>
          <a:xfrm>
            <a:off x="794047" y="3598768"/>
            <a:ext cx="7878845" cy="1110517"/>
          </a:xfrm>
          <a:prstGeom prst="roundRect">
            <a:avLst>
              <a:gd name="adj" fmla="val 0"/>
            </a:avLst>
          </a:prstGeom>
          <a:solidFill>
            <a:schemeClr val="bg1">
              <a:lumMod val="95000"/>
            </a:schemeClr>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latin typeface="Calibri Light" charset="0"/>
              <a:ea typeface="Calibri Light" charset="0"/>
              <a:cs typeface="Calibri Light" charset="0"/>
            </a:endParaRPr>
          </a:p>
        </p:txBody>
      </p:sp>
      <p:cxnSp>
        <p:nvCxnSpPr>
          <p:cNvPr id="5" name="Straight Connector 4"/>
          <p:cNvCxnSpPr>
            <a:stCxn id="49" idx="2"/>
            <a:endCxn id="9" idx="0"/>
          </p:cNvCxnSpPr>
          <p:nvPr/>
        </p:nvCxnSpPr>
        <p:spPr>
          <a:xfrm>
            <a:off x="2486890" y="3697610"/>
            <a:ext cx="396999" cy="315457"/>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a:stCxn id="49" idx="2"/>
          </p:cNvCxnSpPr>
          <p:nvPr/>
        </p:nvCxnSpPr>
        <p:spPr>
          <a:xfrm>
            <a:off x="2486890" y="3697609"/>
            <a:ext cx="1622060" cy="308307"/>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a:stCxn id="49" idx="2"/>
          </p:cNvCxnSpPr>
          <p:nvPr/>
        </p:nvCxnSpPr>
        <p:spPr>
          <a:xfrm>
            <a:off x="2486891" y="3697610"/>
            <a:ext cx="2847121" cy="313031"/>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a:stCxn id="49" idx="2"/>
          </p:cNvCxnSpPr>
          <p:nvPr/>
        </p:nvCxnSpPr>
        <p:spPr>
          <a:xfrm>
            <a:off x="2486889" y="3697610"/>
            <a:ext cx="4072183" cy="315457"/>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a:stCxn id="50" idx="2"/>
            <a:endCxn id="9" idx="0"/>
          </p:cNvCxnSpPr>
          <p:nvPr/>
        </p:nvCxnSpPr>
        <p:spPr>
          <a:xfrm flipH="1">
            <a:off x="2883889" y="3697610"/>
            <a:ext cx="1225063" cy="315457"/>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50" idx="2"/>
          </p:cNvCxnSpPr>
          <p:nvPr/>
        </p:nvCxnSpPr>
        <p:spPr>
          <a:xfrm flipH="1">
            <a:off x="4108951" y="3697609"/>
            <a:ext cx="1" cy="308307"/>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stCxn id="50" idx="2"/>
          </p:cNvCxnSpPr>
          <p:nvPr/>
        </p:nvCxnSpPr>
        <p:spPr>
          <a:xfrm>
            <a:off x="4108950" y="3697610"/>
            <a:ext cx="1225060" cy="313031"/>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50" idx="2"/>
          </p:cNvCxnSpPr>
          <p:nvPr/>
        </p:nvCxnSpPr>
        <p:spPr>
          <a:xfrm>
            <a:off x="4108952" y="3697610"/>
            <a:ext cx="2450121" cy="315457"/>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51" idx="2"/>
            <a:endCxn id="9" idx="0"/>
          </p:cNvCxnSpPr>
          <p:nvPr/>
        </p:nvCxnSpPr>
        <p:spPr>
          <a:xfrm flipH="1">
            <a:off x="2883888" y="3699736"/>
            <a:ext cx="2450123" cy="313331"/>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51" idx="2"/>
          </p:cNvCxnSpPr>
          <p:nvPr/>
        </p:nvCxnSpPr>
        <p:spPr>
          <a:xfrm flipH="1">
            <a:off x="4108949" y="3699735"/>
            <a:ext cx="1225063" cy="30618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51" idx="2"/>
          </p:cNvCxnSpPr>
          <p:nvPr/>
        </p:nvCxnSpPr>
        <p:spPr>
          <a:xfrm flipH="1">
            <a:off x="5334012" y="3699735"/>
            <a:ext cx="1" cy="310904"/>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51" idx="2"/>
          </p:cNvCxnSpPr>
          <p:nvPr/>
        </p:nvCxnSpPr>
        <p:spPr>
          <a:xfrm>
            <a:off x="5334012" y="3699736"/>
            <a:ext cx="1225060" cy="313331"/>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52" idx="2"/>
            <a:endCxn id="9" idx="0"/>
          </p:cNvCxnSpPr>
          <p:nvPr/>
        </p:nvCxnSpPr>
        <p:spPr>
          <a:xfrm flipH="1">
            <a:off x="2883889" y="3697608"/>
            <a:ext cx="4069693" cy="315459"/>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52" idx="2"/>
          </p:cNvCxnSpPr>
          <p:nvPr/>
        </p:nvCxnSpPr>
        <p:spPr>
          <a:xfrm flipH="1">
            <a:off x="4108950" y="3697609"/>
            <a:ext cx="2844632" cy="308307"/>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52" idx="2"/>
          </p:cNvCxnSpPr>
          <p:nvPr/>
        </p:nvCxnSpPr>
        <p:spPr>
          <a:xfrm flipH="1">
            <a:off x="5334011" y="3697610"/>
            <a:ext cx="1619571" cy="313031"/>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52" idx="2"/>
          </p:cNvCxnSpPr>
          <p:nvPr/>
        </p:nvCxnSpPr>
        <p:spPr>
          <a:xfrm flipH="1">
            <a:off x="6559072" y="3697608"/>
            <a:ext cx="394511" cy="315459"/>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2631526" y="4013066"/>
            <a:ext cx="504724" cy="517511"/>
          </a:xfrm>
          <a:prstGeom prst="rect">
            <a:avLst/>
          </a:prstGeom>
          <a:solidFill>
            <a:schemeClr val="accent4">
              <a:lumMod val="40000"/>
              <a:lumOff val="6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ysClr val="windowText" lastClr="000000"/>
              </a:solidFill>
              <a:latin typeface="Calibri Light" charset="0"/>
              <a:ea typeface="Calibri Light" charset="0"/>
              <a:cs typeface="Calibri Light" charset="0"/>
            </a:endParaRPr>
          </a:p>
        </p:txBody>
      </p:sp>
      <p:sp>
        <p:nvSpPr>
          <p:cNvPr id="22" name="Rounded Rectangle 21"/>
          <p:cNvSpPr/>
          <p:nvPr/>
        </p:nvSpPr>
        <p:spPr>
          <a:xfrm>
            <a:off x="4802025" y="1354869"/>
            <a:ext cx="1642521" cy="1713691"/>
          </a:xfrm>
          <a:prstGeom prst="roundRect">
            <a:avLst>
              <a:gd name="adj" fmla="val 0"/>
            </a:avLst>
          </a:prstGeom>
          <a:solidFill>
            <a:schemeClr val="bg1">
              <a:lumMod val="75000"/>
            </a:schemeClr>
          </a:solidFill>
          <a:ln w="28575">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ysClr val="windowText" lastClr="000000"/>
              </a:solidFill>
              <a:latin typeface="Calibri Light" charset="0"/>
              <a:ea typeface="Calibri Light" charset="0"/>
              <a:cs typeface="Calibri Light" charset="0"/>
            </a:endParaRPr>
          </a:p>
        </p:txBody>
      </p:sp>
      <p:sp>
        <p:nvSpPr>
          <p:cNvPr id="23" name="Rounded Rectangle 22"/>
          <p:cNvSpPr/>
          <p:nvPr/>
        </p:nvSpPr>
        <p:spPr>
          <a:xfrm>
            <a:off x="4898740" y="2622315"/>
            <a:ext cx="1450731" cy="334616"/>
          </a:xfrm>
          <a:prstGeom prst="roundRect">
            <a:avLst>
              <a:gd name="adj" fmla="val 0"/>
            </a:avLst>
          </a:prstGeom>
          <a:solidFill>
            <a:schemeClr val="bg2">
              <a:lumMod val="20000"/>
              <a:lumOff val="80000"/>
            </a:schemeClr>
          </a:solidFill>
          <a:ln w="28575">
            <a:solidFill>
              <a:schemeClr val="tx1">
                <a:lumMod val="75000"/>
                <a:lumOff val="2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Hypervisor</a:t>
            </a:r>
          </a:p>
        </p:txBody>
      </p:sp>
      <p:cxnSp>
        <p:nvCxnSpPr>
          <p:cNvPr id="24" name="Elbow Connector 23"/>
          <p:cNvCxnSpPr/>
          <p:nvPr/>
        </p:nvCxnSpPr>
        <p:spPr>
          <a:xfrm>
            <a:off x="5423389" y="1626518"/>
            <a:ext cx="117189" cy="663239"/>
          </a:xfrm>
          <a:prstGeom prst="bentConnector2">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rot="10800000" flipV="1">
            <a:off x="5732306" y="1627738"/>
            <a:ext cx="95896" cy="662017"/>
          </a:xfrm>
          <a:prstGeom prst="bentConnector2">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6" name="Elbow Connector 25"/>
          <p:cNvCxnSpPr/>
          <p:nvPr/>
        </p:nvCxnSpPr>
        <p:spPr>
          <a:xfrm>
            <a:off x="5423389" y="2035366"/>
            <a:ext cx="117189" cy="254389"/>
          </a:xfrm>
          <a:prstGeom prst="bentConnector2">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7" name="Elbow Connector 26"/>
          <p:cNvCxnSpPr/>
          <p:nvPr/>
        </p:nvCxnSpPr>
        <p:spPr>
          <a:xfrm rot="10800000" flipV="1">
            <a:off x="5732307" y="2029068"/>
            <a:ext cx="95897" cy="260685"/>
          </a:xfrm>
          <a:prstGeom prst="bentConnector2">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8" name="Rounded Rectangle 27"/>
          <p:cNvSpPr/>
          <p:nvPr/>
        </p:nvSpPr>
        <p:spPr>
          <a:xfrm>
            <a:off x="4898740" y="2289755"/>
            <a:ext cx="1450731" cy="334616"/>
          </a:xfrm>
          <a:prstGeom prst="roundRect">
            <a:avLst>
              <a:gd name="adj" fmla="val 0"/>
            </a:avLst>
          </a:prstGeom>
          <a:solidFill>
            <a:schemeClr val="tx1">
              <a:lumMod val="75000"/>
              <a:lumOff val="25000"/>
            </a:schemeClr>
          </a:solidFill>
          <a:ln w="28575">
            <a:solidFill>
              <a:schemeClr val="tx1">
                <a:lumMod val="75000"/>
                <a:lumOff val="2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n w="0"/>
                <a:solidFill>
                  <a:schemeClr val="bg1"/>
                </a:solidFill>
                <a:effectLst>
                  <a:outerShdw blurRad="38100" dist="19050" dir="2700000" algn="tl" rotWithShape="0">
                    <a:schemeClr val="dk1">
                      <a:alpha val="40000"/>
                    </a:schemeClr>
                  </a:outerShdw>
                </a:effectLst>
                <a:latin typeface="Calibri Light" charset="0"/>
                <a:ea typeface="Calibri Light" charset="0"/>
                <a:cs typeface="Calibri Light" charset="0"/>
              </a:rPr>
              <a:t>OVS</a:t>
            </a:r>
            <a:endParaRPr lang="en-US" sz="1351" b="1" dirty="0">
              <a:ln w="0"/>
              <a:solidFill>
                <a:schemeClr val="bg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sp>
        <p:nvSpPr>
          <p:cNvPr id="29" name="Rounded Rectangle 28"/>
          <p:cNvSpPr/>
          <p:nvPr/>
        </p:nvSpPr>
        <p:spPr>
          <a:xfrm>
            <a:off x="4902119" y="1459209"/>
            <a:ext cx="521269" cy="334616"/>
          </a:xfrm>
          <a:prstGeom prst="roundRect">
            <a:avLst>
              <a:gd name="adj" fmla="val 0"/>
            </a:avLst>
          </a:prstGeom>
          <a:solidFill>
            <a:schemeClr val="bg2">
              <a:lumMod val="20000"/>
              <a:lumOff val="80000"/>
            </a:schemeClr>
          </a:solidFill>
          <a:ln w="28575">
            <a:solidFill>
              <a:schemeClr val="tx1">
                <a:lumMod val="75000"/>
                <a:lumOff val="2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VM</a:t>
            </a:r>
            <a:endParaRPr lang="en-US" sz="14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sp>
        <p:nvSpPr>
          <p:cNvPr id="30" name="Rounded Rectangle 29"/>
          <p:cNvSpPr/>
          <p:nvPr/>
        </p:nvSpPr>
        <p:spPr>
          <a:xfrm>
            <a:off x="4902119" y="1868057"/>
            <a:ext cx="521269" cy="334616"/>
          </a:xfrm>
          <a:prstGeom prst="roundRect">
            <a:avLst>
              <a:gd name="adj" fmla="val 0"/>
            </a:avLst>
          </a:prstGeom>
          <a:solidFill>
            <a:schemeClr val="bg2">
              <a:lumMod val="20000"/>
              <a:lumOff val="80000"/>
            </a:schemeClr>
          </a:solidFill>
          <a:ln w="28575">
            <a:solidFill>
              <a:schemeClr val="tx1">
                <a:lumMod val="75000"/>
                <a:lumOff val="2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VM</a:t>
            </a:r>
            <a:endParaRPr lang="en-US" sz="14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sp>
        <p:nvSpPr>
          <p:cNvPr id="31" name="Rounded Rectangle 30"/>
          <p:cNvSpPr/>
          <p:nvPr/>
        </p:nvSpPr>
        <p:spPr>
          <a:xfrm>
            <a:off x="5828202" y="1861761"/>
            <a:ext cx="521269" cy="334616"/>
          </a:xfrm>
          <a:prstGeom prst="roundRect">
            <a:avLst>
              <a:gd name="adj" fmla="val 0"/>
            </a:avLst>
          </a:prstGeom>
          <a:solidFill>
            <a:schemeClr val="bg2">
              <a:lumMod val="20000"/>
              <a:lumOff val="80000"/>
            </a:schemeClr>
          </a:solidFill>
          <a:ln w="28575">
            <a:solidFill>
              <a:schemeClr val="tx1">
                <a:lumMod val="75000"/>
                <a:lumOff val="2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VM</a:t>
            </a:r>
          </a:p>
        </p:txBody>
      </p:sp>
      <p:sp>
        <p:nvSpPr>
          <p:cNvPr id="32" name="Rounded Rectangle 31"/>
          <p:cNvSpPr/>
          <p:nvPr/>
        </p:nvSpPr>
        <p:spPr>
          <a:xfrm>
            <a:off x="5828202" y="1460431"/>
            <a:ext cx="521269" cy="334616"/>
          </a:xfrm>
          <a:prstGeom prst="roundRect">
            <a:avLst>
              <a:gd name="adj" fmla="val 0"/>
            </a:avLst>
          </a:prstGeom>
          <a:solidFill>
            <a:schemeClr val="bg2">
              <a:lumMod val="20000"/>
              <a:lumOff val="80000"/>
            </a:schemeClr>
          </a:solidFill>
          <a:ln w="28575">
            <a:solidFill>
              <a:schemeClr val="tx1">
                <a:lumMod val="75000"/>
                <a:lumOff val="2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VM</a:t>
            </a:r>
            <a:endParaRPr lang="en-US" sz="14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sp>
        <p:nvSpPr>
          <p:cNvPr id="33" name="Rounded Rectangle 32"/>
          <p:cNvSpPr/>
          <p:nvPr/>
        </p:nvSpPr>
        <p:spPr>
          <a:xfrm>
            <a:off x="6570920" y="1359937"/>
            <a:ext cx="1642521" cy="1713691"/>
          </a:xfrm>
          <a:prstGeom prst="roundRect">
            <a:avLst>
              <a:gd name="adj" fmla="val 0"/>
            </a:avLst>
          </a:prstGeom>
          <a:solidFill>
            <a:schemeClr val="bg1">
              <a:lumMod val="75000"/>
            </a:schemeClr>
          </a:solidFill>
          <a:ln w="28575">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ysClr val="windowText" lastClr="000000"/>
              </a:solidFill>
              <a:latin typeface="Calibri Light" charset="0"/>
              <a:ea typeface="Calibri Light" charset="0"/>
              <a:cs typeface="Calibri Light" charset="0"/>
            </a:endParaRPr>
          </a:p>
        </p:txBody>
      </p:sp>
      <p:sp>
        <p:nvSpPr>
          <p:cNvPr id="34" name="Rounded Rectangle 33"/>
          <p:cNvSpPr/>
          <p:nvPr/>
        </p:nvSpPr>
        <p:spPr>
          <a:xfrm>
            <a:off x="6667634" y="2627384"/>
            <a:ext cx="1450731" cy="334616"/>
          </a:xfrm>
          <a:prstGeom prst="roundRect">
            <a:avLst>
              <a:gd name="adj" fmla="val 0"/>
            </a:avLst>
          </a:prstGeom>
          <a:solidFill>
            <a:schemeClr val="bg2">
              <a:lumMod val="20000"/>
              <a:lumOff val="80000"/>
            </a:schemeClr>
          </a:solidFill>
          <a:ln w="28575">
            <a:solidFill>
              <a:schemeClr val="tx1">
                <a:lumMod val="75000"/>
                <a:lumOff val="2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Hypervisor</a:t>
            </a:r>
          </a:p>
        </p:txBody>
      </p:sp>
      <p:cxnSp>
        <p:nvCxnSpPr>
          <p:cNvPr id="35" name="Elbow Connector 34"/>
          <p:cNvCxnSpPr/>
          <p:nvPr/>
        </p:nvCxnSpPr>
        <p:spPr>
          <a:xfrm>
            <a:off x="7192283" y="1631586"/>
            <a:ext cx="117189" cy="663239"/>
          </a:xfrm>
          <a:prstGeom prst="bentConnector2">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36" name="Elbow Connector 35"/>
          <p:cNvCxnSpPr/>
          <p:nvPr/>
        </p:nvCxnSpPr>
        <p:spPr>
          <a:xfrm rot="10800000" flipV="1">
            <a:off x="7501199" y="1632808"/>
            <a:ext cx="95896" cy="662017"/>
          </a:xfrm>
          <a:prstGeom prst="bentConnector2">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37" name="Elbow Connector 36"/>
          <p:cNvCxnSpPr/>
          <p:nvPr/>
        </p:nvCxnSpPr>
        <p:spPr>
          <a:xfrm>
            <a:off x="7192283" y="2040435"/>
            <a:ext cx="117189" cy="254389"/>
          </a:xfrm>
          <a:prstGeom prst="bentConnector2">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38" name="Elbow Connector 37"/>
          <p:cNvCxnSpPr/>
          <p:nvPr/>
        </p:nvCxnSpPr>
        <p:spPr>
          <a:xfrm rot="10800000" flipV="1">
            <a:off x="7501200" y="2034138"/>
            <a:ext cx="95897" cy="260685"/>
          </a:xfrm>
          <a:prstGeom prst="bentConnector2">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9" name="Rounded Rectangle 38"/>
          <p:cNvSpPr/>
          <p:nvPr/>
        </p:nvSpPr>
        <p:spPr>
          <a:xfrm>
            <a:off x="6667634" y="2294824"/>
            <a:ext cx="1450731" cy="334616"/>
          </a:xfrm>
          <a:prstGeom prst="roundRect">
            <a:avLst>
              <a:gd name="adj" fmla="val 0"/>
            </a:avLst>
          </a:prstGeom>
          <a:solidFill>
            <a:schemeClr val="tx1">
              <a:lumMod val="75000"/>
              <a:lumOff val="25000"/>
            </a:schemeClr>
          </a:solidFill>
          <a:ln w="28575">
            <a:solidFill>
              <a:schemeClr val="tx1">
                <a:lumMod val="75000"/>
                <a:lumOff val="2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n w="0"/>
                <a:solidFill>
                  <a:schemeClr val="bg1"/>
                </a:solidFill>
                <a:effectLst>
                  <a:outerShdw blurRad="38100" dist="19050" dir="2700000" algn="tl" rotWithShape="0">
                    <a:schemeClr val="dk1">
                      <a:alpha val="40000"/>
                    </a:schemeClr>
                  </a:outerShdw>
                </a:effectLst>
                <a:latin typeface="Calibri Light" charset="0"/>
                <a:ea typeface="Calibri Light" charset="0"/>
                <a:cs typeface="Calibri Light" charset="0"/>
              </a:rPr>
              <a:t>OVS</a:t>
            </a:r>
            <a:endParaRPr lang="en-US" sz="1351" b="1" dirty="0">
              <a:ln w="0"/>
              <a:solidFill>
                <a:schemeClr val="bg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sp>
        <p:nvSpPr>
          <p:cNvPr id="40" name="Rounded Rectangle 39"/>
          <p:cNvSpPr/>
          <p:nvPr/>
        </p:nvSpPr>
        <p:spPr>
          <a:xfrm>
            <a:off x="6671014" y="1464279"/>
            <a:ext cx="521269" cy="334616"/>
          </a:xfrm>
          <a:prstGeom prst="roundRect">
            <a:avLst>
              <a:gd name="adj" fmla="val 0"/>
            </a:avLst>
          </a:prstGeom>
          <a:solidFill>
            <a:schemeClr val="bg2">
              <a:lumMod val="20000"/>
              <a:lumOff val="80000"/>
            </a:schemeClr>
          </a:solidFill>
          <a:ln w="28575">
            <a:solidFill>
              <a:schemeClr val="tx1">
                <a:lumMod val="75000"/>
                <a:lumOff val="2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VM</a:t>
            </a:r>
            <a:endParaRPr lang="en-US" sz="14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sp>
        <p:nvSpPr>
          <p:cNvPr id="41" name="Rounded Rectangle 40"/>
          <p:cNvSpPr/>
          <p:nvPr/>
        </p:nvSpPr>
        <p:spPr>
          <a:xfrm>
            <a:off x="6671014" y="1873127"/>
            <a:ext cx="521269" cy="334616"/>
          </a:xfrm>
          <a:prstGeom prst="roundRect">
            <a:avLst>
              <a:gd name="adj" fmla="val 0"/>
            </a:avLst>
          </a:prstGeom>
          <a:solidFill>
            <a:schemeClr val="bg2">
              <a:lumMod val="20000"/>
              <a:lumOff val="80000"/>
            </a:schemeClr>
          </a:solidFill>
          <a:ln w="28575">
            <a:solidFill>
              <a:schemeClr val="tx1">
                <a:lumMod val="75000"/>
                <a:lumOff val="2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VM</a:t>
            </a:r>
            <a:endParaRPr lang="en-US" sz="14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sp>
        <p:nvSpPr>
          <p:cNvPr id="42" name="Rounded Rectangle 41"/>
          <p:cNvSpPr/>
          <p:nvPr/>
        </p:nvSpPr>
        <p:spPr>
          <a:xfrm>
            <a:off x="7597095" y="1866831"/>
            <a:ext cx="521269" cy="334616"/>
          </a:xfrm>
          <a:prstGeom prst="roundRect">
            <a:avLst>
              <a:gd name="adj" fmla="val 0"/>
            </a:avLst>
          </a:prstGeom>
          <a:solidFill>
            <a:schemeClr val="bg2">
              <a:lumMod val="20000"/>
              <a:lumOff val="80000"/>
            </a:schemeClr>
          </a:solidFill>
          <a:ln w="28575">
            <a:solidFill>
              <a:schemeClr val="tx1">
                <a:lumMod val="75000"/>
                <a:lumOff val="2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VM</a:t>
            </a:r>
            <a:endParaRPr lang="en-US" sz="14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sp>
        <p:nvSpPr>
          <p:cNvPr id="43" name="Rounded Rectangle 42"/>
          <p:cNvSpPr/>
          <p:nvPr/>
        </p:nvSpPr>
        <p:spPr>
          <a:xfrm>
            <a:off x="7597095" y="1465499"/>
            <a:ext cx="521269" cy="334616"/>
          </a:xfrm>
          <a:prstGeom prst="roundRect">
            <a:avLst>
              <a:gd name="adj" fmla="val 0"/>
            </a:avLst>
          </a:prstGeom>
          <a:solidFill>
            <a:schemeClr val="bg2">
              <a:lumMod val="20000"/>
              <a:lumOff val="80000"/>
            </a:schemeClr>
          </a:solidFill>
          <a:ln w="28575">
            <a:solidFill>
              <a:schemeClr val="tx1">
                <a:lumMod val="75000"/>
                <a:lumOff val="2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VM</a:t>
            </a:r>
            <a:endParaRPr lang="en-US" sz="14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sp>
        <p:nvSpPr>
          <p:cNvPr id="44" name="Rounded Rectangle 43"/>
          <p:cNvSpPr/>
          <p:nvPr/>
        </p:nvSpPr>
        <p:spPr>
          <a:xfrm>
            <a:off x="1255108" y="1360417"/>
            <a:ext cx="1642521" cy="1713691"/>
          </a:xfrm>
          <a:prstGeom prst="roundRect">
            <a:avLst>
              <a:gd name="adj" fmla="val 0"/>
            </a:avLst>
          </a:prstGeom>
          <a:solidFill>
            <a:schemeClr val="bg1">
              <a:lumMod val="75000"/>
            </a:schemeClr>
          </a:solidFill>
          <a:ln w="28575">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ysClr val="windowText" lastClr="000000"/>
              </a:solidFill>
              <a:latin typeface="Calibri Light" charset="0"/>
              <a:ea typeface="Calibri Light" charset="0"/>
              <a:cs typeface="Calibri Light" charset="0"/>
            </a:endParaRPr>
          </a:p>
        </p:txBody>
      </p:sp>
      <p:cxnSp>
        <p:nvCxnSpPr>
          <p:cNvPr id="45" name="Elbow Connector 44"/>
          <p:cNvCxnSpPr/>
          <p:nvPr/>
        </p:nvCxnSpPr>
        <p:spPr>
          <a:xfrm>
            <a:off x="1876471" y="1632066"/>
            <a:ext cx="117189" cy="663239"/>
          </a:xfrm>
          <a:prstGeom prst="bentConnector2">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46" name="Elbow Connector 45"/>
          <p:cNvCxnSpPr/>
          <p:nvPr/>
        </p:nvCxnSpPr>
        <p:spPr>
          <a:xfrm rot="10800000" flipV="1">
            <a:off x="2185388" y="1633286"/>
            <a:ext cx="95896" cy="662017"/>
          </a:xfrm>
          <a:prstGeom prst="bentConnector2">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47" name="Elbow Connector 46"/>
          <p:cNvCxnSpPr/>
          <p:nvPr/>
        </p:nvCxnSpPr>
        <p:spPr>
          <a:xfrm>
            <a:off x="1876471" y="2040914"/>
            <a:ext cx="117189" cy="254389"/>
          </a:xfrm>
          <a:prstGeom prst="bentConnector2">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48" name="Elbow Connector 47"/>
          <p:cNvCxnSpPr/>
          <p:nvPr/>
        </p:nvCxnSpPr>
        <p:spPr>
          <a:xfrm rot="10800000" flipV="1">
            <a:off x="2185389" y="2034616"/>
            <a:ext cx="95897" cy="260685"/>
          </a:xfrm>
          <a:prstGeom prst="bentConnector2">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9" name="Rounded Rectangle 48"/>
          <p:cNvSpPr/>
          <p:nvPr/>
        </p:nvSpPr>
        <p:spPr>
          <a:xfrm>
            <a:off x="1351822" y="2295303"/>
            <a:ext cx="1450731" cy="334616"/>
          </a:xfrm>
          <a:prstGeom prst="roundRect">
            <a:avLst>
              <a:gd name="adj" fmla="val 0"/>
            </a:avLst>
          </a:prstGeom>
          <a:solidFill>
            <a:schemeClr val="tx1">
              <a:lumMod val="75000"/>
              <a:lumOff val="25000"/>
            </a:schemeClr>
          </a:solidFill>
          <a:ln w="28575">
            <a:solidFill>
              <a:schemeClr val="tx1">
                <a:lumMod val="75000"/>
                <a:lumOff val="2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n w="0"/>
                <a:solidFill>
                  <a:schemeClr val="bg1"/>
                </a:solidFill>
                <a:effectLst>
                  <a:outerShdw blurRad="38100" dist="19050" dir="2700000" algn="tl" rotWithShape="0">
                    <a:schemeClr val="dk1">
                      <a:alpha val="40000"/>
                    </a:schemeClr>
                  </a:outerShdw>
                </a:effectLst>
                <a:latin typeface="Calibri Light" charset="0"/>
                <a:ea typeface="Calibri Light" charset="0"/>
                <a:cs typeface="Calibri Light" charset="0"/>
              </a:rPr>
              <a:t>OVS</a:t>
            </a:r>
            <a:endParaRPr lang="en-US" sz="1351" b="1" dirty="0">
              <a:ln w="0"/>
              <a:solidFill>
                <a:schemeClr val="bg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sp>
        <p:nvSpPr>
          <p:cNvPr id="50" name="Rounded Rectangle 49"/>
          <p:cNvSpPr/>
          <p:nvPr/>
        </p:nvSpPr>
        <p:spPr>
          <a:xfrm>
            <a:off x="1355203" y="1464757"/>
            <a:ext cx="521269" cy="334616"/>
          </a:xfrm>
          <a:prstGeom prst="roundRect">
            <a:avLst>
              <a:gd name="adj" fmla="val 0"/>
            </a:avLst>
          </a:prstGeom>
          <a:solidFill>
            <a:schemeClr val="bg2">
              <a:lumMod val="20000"/>
              <a:lumOff val="80000"/>
            </a:schemeClr>
          </a:solidFill>
          <a:ln w="28575">
            <a:solidFill>
              <a:schemeClr val="tx1">
                <a:lumMod val="75000"/>
                <a:lumOff val="2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VM</a:t>
            </a:r>
          </a:p>
        </p:txBody>
      </p:sp>
      <p:sp>
        <p:nvSpPr>
          <p:cNvPr id="51" name="Rounded Rectangle 50"/>
          <p:cNvSpPr/>
          <p:nvPr/>
        </p:nvSpPr>
        <p:spPr>
          <a:xfrm>
            <a:off x="1355203" y="1873605"/>
            <a:ext cx="521269" cy="334616"/>
          </a:xfrm>
          <a:prstGeom prst="roundRect">
            <a:avLst>
              <a:gd name="adj" fmla="val 0"/>
            </a:avLst>
          </a:prstGeom>
          <a:solidFill>
            <a:schemeClr val="bg2">
              <a:lumMod val="20000"/>
              <a:lumOff val="80000"/>
            </a:schemeClr>
          </a:solidFill>
          <a:ln w="28575">
            <a:solidFill>
              <a:schemeClr val="tx1">
                <a:lumMod val="75000"/>
                <a:lumOff val="2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VM</a:t>
            </a:r>
          </a:p>
        </p:txBody>
      </p:sp>
      <p:sp>
        <p:nvSpPr>
          <p:cNvPr id="52" name="Rounded Rectangle 51"/>
          <p:cNvSpPr/>
          <p:nvPr/>
        </p:nvSpPr>
        <p:spPr>
          <a:xfrm>
            <a:off x="2281285" y="1867309"/>
            <a:ext cx="521269" cy="334616"/>
          </a:xfrm>
          <a:prstGeom prst="roundRect">
            <a:avLst>
              <a:gd name="adj" fmla="val 0"/>
            </a:avLst>
          </a:prstGeom>
          <a:solidFill>
            <a:schemeClr val="bg2">
              <a:lumMod val="20000"/>
              <a:lumOff val="80000"/>
            </a:schemeClr>
          </a:solidFill>
          <a:ln w="28575">
            <a:solidFill>
              <a:schemeClr val="tx1">
                <a:lumMod val="75000"/>
                <a:lumOff val="2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VM</a:t>
            </a:r>
            <a:endParaRPr lang="en-US" sz="14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sp>
        <p:nvSpPr>
          <p:cNvPr id="53" name="Rounded Rectangle 52"/>
          <p:cNvSpPr/>
          <p:nvPr/>
        </p:nvSpPr>
        <p:spPr>
          <a:xfrm>
            <a:off x="2281285" y="1465979"/>
            <a:ext cx="521269" cy="334616"/>
          </a:xfrm>
          <a:prstGeom prst="roundRect">
            <a:avLst>
              <a:gd name="adj" fmla="val 0"/>
            </a:avLst>
          </a:prstGeom>
          <a:solidFill>
            <a:schemeClr val="bg2">
              <a:lumMod val="20000"/>
              <a:lumOff val="80000"/>
            </a:schemeClr>
          </a:solidFill>
          <a:ln w="28575">
            <a:solidFill>
              <a:schemeClr val="tx1">
                <a:lumMod val="75000"/>
                <a:lumOff val="2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VM</a:t>
            </a:r>
            <a:endParaRPr lang="en-US" sz="14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sp>
        <p:nvSpPr>
          <p:cNvPr id="54" name="Rounded Rectangle 53"/>
          <p:cNvSpPr/>
          <p:nvPr/>
        </p:nvSpPr>
        <p:spPr>
          <a:xfrm>
            <a:off x="1351823" y="2627863"/>
            <a:ext cx="1450731" cy="334616"/>
          </a:xfrm>
          <a:prstGeom prst="roundRect">
            <a:avLst>
              <a:gd name="adj" fmla="val 0"/>
            </a:avLst>
          </a:prstGeom>
          <a:solidFill>
            <a:schemeClr val="bg2">
              <a:lumMod val="20000"/>
              <a:lumOff val="80000"/>
            </a:schemeClr>
          </a:solidFill>
          <a:ln w="28575">
            <a:solidFill>
              <a:schemeClr val="tx1">
                <a:lumMod val="75000"/>
                <a:lumOff val="2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Hypervisor</a:t>
            </a:r>
          </a:p>
        </p:txBody>
      </p:sp>
      <p:sp>
        <p:nvSpPr>
          <p:cNvPr id="55" name="Rounded Rectangle 54"/>
          <p:cNvSpPr/>
          <p:nvPr/>
        </p:nvSpPr>
        <p:spPr>
          <a:xfrm>
            <a:off x="3034083" y="1354561"/>
            <a:ext cx="1642521" cy="1713691"/>
          </a:xfrm>
          <a:prstGeom prst="roundRect">
            <a:avLst>
              <a:gd name="adj" fmla="val 0"/>
            </a:avLst>
          </a:prstGeom>
          <a:solidFill>
            <a:schemeClr val="bg1">
              <a:lumMod val="75000"/>
            </a:schemeClr>
          </a:solidFill>
          <a:ln w="28575">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ysClr val="windowText" lastClr="000000"/>
              </a:solidFill>
              <a:latin typeface="Calibri Light" charset="0"/>
              <a:ea typeface="Calibri Light" charset="0"/>
              <a:cs typeface="Calibri Light" charset="0"/>
            </a:endParaRPr>
          </a:p>
        </p:txBody>
      </p:sp>
      <p:sp>
        <p:nvSpPr>
          <p:cNvPr id="56" name="Rounded Rectangle 55"/>
          <p:cNvSpPr/>
          <p:nvPr/>
        </p:nvSpPr>
        <p:spPr>
          <a:xfrm>
            <a:off x="3130796" y="2622007"/>
            <a:ext cx="1450731" cy="334616"/>
          </a:xfrm>
          <a:prstGeom prst="roundRect">
            <a:avLst>
              <a:gd name="adj" fmla="val 0"/>
            </a:avLst>
          </a:prstGeom>
          <a:solidFill>
            <a:schemeClr val="bg2">
              <a:lumMod val="20000"/>
              <a:lumOff val="80000"/>
            </a:schemeClr>
          </a:solidFill>
          <a:ln w="28575">
            <a:solidFill>
              <a:schemeClr val="tx1">
                <a:lumMod val="75000"/>
                <a:lumOff val="2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Hypervisor</a:t>
            </a:r>
          </a:p>
        </p:txBody>
      </p:sp>
      <p:cxnSp>
        <p:nvCxnSpPr>
          <p:cNvPr id="57" name="Elbow Connector 56"/>
          <p:cNvCxnSpPr/>
          <p:nvPr/>
        </p:nvCxnSpPr>
        <p:spPr>
          <a:xfrm>
            <a:off x="3655446" y="1626210"/>
            <a:ext cx="117189" cy="663239"/>
          </a:xfrm>
          <a:prstGeom prst="bentConnector2">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58" name="Elbow Connector 57"/>
          <p:cNvCxnSpPr/>
          <p:nvPr/>
        </p:nvCxnSpPr>
        <p:spPr>
          <a:xfrm rot="10800000" flipV="1">
            <a:off x="3964362" y="1627430"/>
            <a:ext cx="95896" cy="662017"/>
          </a:xfrm>
          <a:prstGeom prst="bentConnector2">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59" name="Elbow Connector 58"/>
          <p:cNvCxnSpPr/>
          <p:nvPr/>
        </p:nvCxnSpPr>
        <p:spPr>
          <a:xfrm>
            <a:off x="3655446" y="2035058"/>
            <a:ext cx="117189" cy="254389"/>
          </a:xfrm>
          <a:prstGeom prst="bentConnector2">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60" name="Elbow Connector 59"/>
          <p:cNvCxnSpPr/>
          <p:nvPr/>
        </p:nvCxnSpPr>
        <p:spPr>
          <a:xfrm rot="10800000" flipV="1">
            <a:off x="3964364" y="2028760"/>
            <a:ext cx="95897" cy="260685"/>
          </a:xfrm>
          <a:prstGeom prst="bentConnector2">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61" name="Rounded Rectangle 60"/>
          <p:cNvSpPr/>
          <p:nvPr/>
        </p:nvSpPr>
        <p:spPr>
          <a:xfrm>
            <a:off x="3130796" y="2289447"/>
            <a:ext cx="1450731" cy="334616"/>
          </a:xfrm>
          <a:prstGeom prst="roundRect">
            <a:avLst>
              <a:gd name="adj" fmla="val 0"/>
            </a:avLst>
          </a:prstGeom>
          <a:solidFill>
            <a:schemeClr val="tx1">
              <a:lumMod val="75000"/>
              <a:lumOff val="25000"/>
            </a:schemeClr>
          </a:solidFill>
          <a:ln w="28575">
            <a:solidFill>
              <a:schemeClr val="tx1">
                <a:lumMod val="75000"/>
                <a:lumOff val="2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n w="0"/>
                <a:solidFill>
                  <a:schemeClr val="bg1"/>
                </a:solidFill>
                <a:effectLst>
                  <a:outerShdw blurRad="38100" dist="19050" dir="2700000" algn="tl" rotWithShape="0">
                    <a:schemeClr val="dk1">
                      <a:alpha val="40000"/>
                    </a:schemeClr>
                  </a:outerShdw>
                </a:effectLst>
                <a:latin typeface="Calibri Light" charset="0"/>
                <a:ea typeface="Calibri Light" charset="0"/>
                <a:cs typeface="Calibri Light" charset="0"/>
              </a:rPr>
              <a:t>OVS</a:t>
            </a:r>
            <a:endParaRPr lang="en-US" sz="1351" b="1" dirty="0">
              <a:ln w="0"/>
              <a:solidFill>
                <a:schemeClr val="bg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sp>
        <p:nvSpPr>
          <p:cNvPr id="62" name="Rounded Rectangle 61"/>
          <p:cNvSpPr/>
          <p:nvPr/>
        </p:nvSpPr>
        <p:spPr>
          <a:xfrm>
            <a:off x="3134177" y="1458901"/>
            <a:ext cx="521269" cy="334616"/>
          </a:xfrm>
          <a:prstGeom prst="roundRect">
            <a:avLst>
              <a:gd name="adj" fmla="val 0"/>
            </a:avLst>
          </a:prstGeom>
          <a:solidFill>
            <a:schemeClr val="bg2">
              <a:lumMod val="20000"/>
              <a:lumOff val="80000"/>
            </a:schemeClr>
          </a:solidFill>
          <a:ln w="28575">
            <a:solidFill>
              <a:schemeClr val="tx1">
                <a:lumMod val="75000"/>
                <a:lumOff val="2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VM</a:t>
            </a:r>
            <a:endParaRPr lang="en-US" sz="14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sp>
        <p:nvSpPr>
          <p:cNvPr id="63" name="Rounded Rectangle 62"/>
          <p:cNvSpPr/>
          <p:nvPr/>
        </p:nvSpPr>
        <p:spPr>
          <a:xfrm>
            <a:off x="3134177" y="1867749"/>
            <a:ext cx="521269" cy="334616"/>
          </a:xfrm>
          <a:prstGeom prst="roundRect">
            <a:avLst>
              <a:gd name="adj" fmla="val 0"/>
            </a:avLst>
          </a:prstGeom>
          <a:solidFill>
            <a:schemeClr val="bg2">
              <a:lumMod val="20000"/>
              <a:lumOff val="80000"/>
            </a:schemeClr>
          </a:solidFill>
          <a:ln w="28575">
            <a:solidFill>
              <a:schemeClr val="tx1">
                <a:lumMod val="75000"/>
                <a:lumOff val="2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VM</a:t>
            </a:r>
            <a:endParaRPr lang="en-US" sz="14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sp>
        <p:nvSpPr>
          <p:cNvPr id="64" name="Rounded Rectangle 63"/>
          <p:cNvSpPr/>
          <p:nvPr/>
        </p:nvSpPr>
        <p:spPr>
          <a:xfrm>
            <a:off x="4060259" y="1861453"/>
            <a:ext cx="521269" cy="334616"/>
          </a:xfrm>
          <a:prstGeom prst="roundRect">
            <a:avLst>
              <a:gd name="adj" fmla="val 0"/>
            </a:avLst>
          </a:prstGeom>
          <a:solidFill>
            <a:schemeClr val="bg2">
              <a:lumMod val="20000"/>
              <a:lumOff val="80000"/>
            </a:schemeClr>
          </a:solidFill>
          <a:ln w="28575">
            <a:solidFill>
              <a:schemeClr val="tx1">
                <a:lumMod val="75000"/>
                <a:lumOff val="2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VM</a:t>
            </a:r>
            <a:endParaRPr lang="en-US" sz="14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sp>
        <p:nvSpPr>
          <p:cNvPr id="65" name="Rounded Rectangle 64"/>
          <p:cNvSpPr/>
          <p:nvPr/>
        </p:nvSpPr>
        <p:spPr>
          <a:xfrm>
            <a:off x="4060259" y="1460123"/>
            <a:ext cx="521269" cy="334616"/>
          </a:xfrm>
          <a:prstGeom prst="roundRect">
            <a:avLst>
              <a:gd name="adj" fmla="val 0"/>
            </a:avLst>
          </a:prstGeom>
          <a:solidFill>
            <a:schemeClr val="bg2">
              <a:lumMod val="20000"/>
              <a:lumOff val="80000"/>
            </a:schemeClr>
          </a:solidFill>
          <a:ln w="28575">
            <a:solidFill>
              <a:schemeClr val="tx1">
                <a:lumMod val="75000"/>
                <a:lumOff val="2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VM</a:t>
            </a:r>
            <a:endParaRPr lang="en-US" sz="14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cxnSp>
        <p:nvCxnSpPr>
          <p:cNvPr id="66" name="Straight Connector 65"/>
          <p:cNvCxnSpPr>
            <a:endCxn id="49" idx="0"/>
          </p:cNvCxnSpPr>
          <p:nvPr/>
        </p:nvCxnSpPr>
        <p:spPr>
          <a:xfrm>
            <a:off x="2077189" y="2962480"/>
            <a:ext cx="409701" cy="521581"/>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a:endCxn id="50" idx="0"/>
          </p:cNvCxnSpPr>
          <p:nvPr/>
        </p:nvCxnSpPr>
        <p:spPr>
          <a:xfrm>
            <a:off x="3856162" y="2956624"/>
            <a:ext cx="252788" cy="527437"/>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a:endCxn id="51" idx="0"/>
          </p:cNvCxnSpPr>
          <p:nvPr/>
        </p:nvCxnSpPr>
        <p:spPr>
          <a:xfrm flipH="1">
            <a:off x="5334012" y="2956933"/>
            <a:ext cx="290095" cy="529255"/>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a:endCxn id="52" idx="0"/>
          </p:cNvCxnSpPr>
          <p:nvPr/>
        </p:nvCxnSpPr>
        <p:spPr>
          <a:xfrm flipH="1">
            <a:off x="6953580" y="2962001"/>
            <a:ext cx="439419" cy="522059"/>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70" name="Rounded Rectangle 69"/>
          <p:cNvSpPr/>
          <p:nvPr/>
        </p:nvSpPr>
        <p:spPr>
          <a:xfrm>
            <a:off x="3711952" y="3484060"/>
            <a:ext cx="793999" cy="213549"/>
          </a:xfrm>
          <a:prstGeom prst="roundRect">
            <a:avLst>
              <a:gd name="adj" fmla="val 0"/>
            </a:avLst>
          </a:prstGeom>
          <a:solidFill>
            <a:schemeClr val="accent1">
              <a:lumMod val="40000"/>
              <a:lumOff val="60000"/>
            </a:schemeClr>
          </a:solidFill>
          <a:ln w="19050">
            <a:solidFill>
              <a:schemeClr val="accent1">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ToR</a:t>
            </a:r>
            <a:endParaRPr lang="en-US" sz="14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sp>
        <p:nvSpPr>
          <p:cNvPr id="71" name="Rounded Rectangle 70"/>
          <p:cNvSpPr/>
          <p:nvPr/>
        </p:nvSpPr>
        <p:spPr>
          <a:xfrm>
            <a:off x="4937013" y="3486187"/>
            <a:ext cx="793999" cy="213549"/>
          </a:xfrm>
          <a:prstGeom prst="roundRect">
            <a:avLst>
              <a:gd name="adj" fmla="val 0"/>
            </a:avLst>
          </a:prstGeom>
          <a:solidFill>
            <a:schemeClr val="accent1">
              <a:lumMod val="40000"/>
              <a:lumOff val="60000"/>
            </a:schemeClr>
          </a:solidFill>
          <a:ln w="19050">
            <a:solidFill>
              <a:schemeClr val="accent1">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ToR</a:t>
            </a:r>
            <a:endParaRPr lang="en-US" sz="1400" dirty="0">
              <a:latin typeface="Calibri Light" charset="0"/>
              <a:ea typeface="Calibri Light" charset="0"/>
              <a:cs typeface="Calibri Light" charset="0"/>
            </a:endParaRPr>
          </a:p>
        </p:txBody>
      </p:sp>
      <p:sp>
        <p:nvSpPr>
          <p:cNvPr id="72" name="Rounded Rectangle 71"/>
          <p:cNvSpPr/>
          <p:nvPr/>
        </p:nvSpPr>
        <p:spPr>
          <a:xfrm>
            <a:off x="6556582" y="3484060"/>
            <a:ext cx="793999" cy="213549"/>
          </a:xfrm>
          <a:prstGeom prst="roundRect">
            <a:avLst>
              <a:gd name="adj" fmla="val 0"/>
            </a:avLst>
          </a:prstGeom>
          <a:solidFill>
            <a:schemeClr val="accent1">
              <a:lumMod val="40000"/>
              <a:lumOff val="60000"/>
            </a:schemeClr>
          </a:solidFill>
          <a:ln w="19050">
            <a:solidFill>
              <a:schemeClr val="accent1">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ToR</a:t>
            </a:r>
            <a:endParaRPr lang="en-US" sz="1400" dirty="0">
              <a:latin typeface="Calibri Light" charset="0"/>
              <a:ea typeface="Calibri Light" charset="0"/>
              <a:cs typeface="Calibri Light" charset="0"/>
            </a:endParaRPr>
          </a:p>
        </p:txBody>
      </p:sp>
      <p:sp>
        <p:nvSpPr>
          <p:cNvPr id="73" name="Rounded Rectangle 72"/>
          <p:cNvSpPr/>
          <p:nvPr/>
        </p:nvSpPr>
        <p:spPr>
          <a:xfrm>
            <a:off x="2089890" y="3484060"/>
            <a:ext cx="793999" cy="213549"/>
          </a:xfrm>
          <a:prstGeom prst="roundRect">
            <a:avLst>
              <a:gd name="adj" fmla="val 0"/>
            </a:avLst>
          </a:prstGeom>
          <a:solidFill>
            <a:schemeClr val="accent1">
              <a:lumMod val="40000"/>
              <a:lumOff val="60000"/>
            </a:schemeClr>
          </a:solidFill>
          <a:ln w="19050">
            <a:solidFill>
              <a:schemeClr val="accent1">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ToR</a:t>
            </a:r>
            <a:endParaRPr lang="en-US" sz="1400" dirty="0">
              <a:solidFill>
                <a:sysClr val="windowText" lastClr="000000"/>
              </a:solidFill>
              <a:latin typeface="Calibri Light" charset="0"/>
              <a:ea typeface="Calibri Light" charset="0"/>
              <a:cs typeface="Calibri Light" charset="0"/>
            </a:endParaRPr>
          </a:p>
        </p:txBody>
      </p:sp>
      <p:pic>
        <p:nvPicPr>
          <p:cNvPr id="74" name="Picture 7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1359" y="3966867"/>
            <a:ext cx="605056" cy="605056"/>
          </a:xfrm>
          <a:prstGeom prst="rect">
            <a:avLst/>
          </a:prstGeom>
          <a:solidFill>
            <a:schemeClr val="accent1">
              <a:lumMod val="40000"/>
              <a:lumOff val="60000"/>
            </a:schemeClr>
          </a:solidFill>
          <a:ln w="28575">
            <a:solidFill>
              <a:schemeClr val="accent1">
                <a:lumMod val="50000"/>
              </a:schemeClr>
            </a:solidFill>
          </a:ln>
        </p:spPr>
      </p:pic>
      <p:sp>
        <p:nvSpPr>
          <p:cNvPr id="75" name="Rectangle 74"/>
          <p:cNvSpPr/>
          <p:nvPr/>
        </p:nvSpPr>
        <p:spPr>
          <a:xfrm>
            <a:off x="1204186" y="4125356"/>
            <a:ext cx="909280" cy="307777"/>
          </a:xfrm>
          <a:prstGeom prst="rect">
            <a:avLst/>
          </a:prstGeom>
        </p:spPr>
        <p:txBody>
          <a:bodyPr wrap="square">
            <a:spAutoFit/>
          </a:bodyPr>
          <a:lstStyle/>
          <a:p>
            <a:pPr algn="ctr"/>
            <a:r>
              <a:rPr lang="en-US" sz="1400" dirty="0">
                <a:ln w="0"/>
                <a:effectLst>
                  <a:outerShdw blurRad="38100" dist="19050" dir="2700000" algn="tl" rotWithShape="0">
                    <a:schemeClr val="dk1">
                      <a:alpha val="40000"/>
                    </a:schemeClr>
                  </a:outerShdw>
                </a:effectLst>
                <a:latin typeface="Calibri Light" charset="0"/>
                <a:ea typeface="Calibri Light" charset="0"/>
                <a:cs typeface="Calibri Light" charset="0"/>
              </a:rPr>
              <a:t>Core</a:t>
            </a:r>
            <a:endParaRPr lang="en-US" sz="1351" dirty="0">
              <a:ln w="0"/>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sp>
        <p:nvSpPr>
          <p:cNvPr id="76" name="Rectangle 75"/>
          <p:cNvSpPr/>
          <p:nvPr/>
        </p:nvSpPr>
        <p:spPr>
          <a:xfrm>
            <a:off x="3855344" y="4022918"/>
            <a:ext cx="504724" cy="517511"/>
          </a:xfrm>
          <a:prstGeom prst="rect">
            <a:avLst/>
          </a:prstGeom>
          <a:solidFill>
            <a:schemeClr val="accent4">
              <a:lumMod val="40000"/>
              <a:lumOff val="6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ysClr val="windowText" lastClr="000000"/>
              </a:solidFill>
              <a:latin typeface="Calibri Light" charset="0"/>
              <a:ea typeface="Calibri Light" charset="0"/>
              <a:cs typeface="Calibri Light" charset="0"/>
            </a:endParaRPr>
          </a:p>
        </p:txBody>
      </p:sp>
      <p:pic>
        <p:nvPicPr>
          <p:cNvPr id="77" name="Picture 7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05176" y="3976717"/>
            <a:ext cx="605056" cy="605056"/>
          </a:xfrm>
          <a:prstGeom prst="rect">
            <a:avLst/>
          </a:prstGeom>
          <a:solidFill>
            <a:schemeClr val="accent1">
              <a:lumMod val="40000"/>
              <a:lumOff val="60000"/>
            </a:schemeClr>
          </a:solidFill>
          <a:ln w="28575">
            <a:solidFill>
              <a:schemeClr val="accent1">
                <a:lumMod val="50000"/>
              </a:schemeClr>
            </a:solidFill>
          </a:ln>
        </p:spPr>
      </p:pic>
      <p:sp>
        <p:nvSpPr>
          <p:cNvPr id="78" name="Rectangle 77"/>
          <p:cNvSpPr/>
          <p:nvPr/>
        </p:nvSpPr>
        <p:spPr>
          <a:xfrm>
            <a:off x="5076054" y="4031839"/>
            <a:ext cx="504724" cy="517511"/>
          </a:xfrm>
          <a:prstGeom prst="rect">
            <a:avLst/>
          </a:prstGeom>
          <a:solidFill>
            <a:schemeClr val="accent4">
              <a:lumMod val="40000"/>
              <a:lumOff val="6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ysClr val="windowText" lastClr="000000"/>
              </a:solidFill>
              <a:latin typeface="Calibri Light" charset="0"/>
              <a:ea typeface="Calibri Light" charset="0"/>
              <a:cs typeface="Calibri Light" charset="0"/>
            </a:endParaRPr>
          </a:p>
        </p:txBody>
      </p:sp>
      <p:pic>
        <p:nvPicPr>
          <p:cNvPr id="79" name="Picture 7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25886" y="3985639"/>
            <a:ext cx="605056" cy="605056"/>
          </a:xfrm>
          <a:prstGeom prst="rect">
            <a:avLst/>
          </a:prstGeom>
          <a:solidFill>
            <a:schemeClr val="accent1">
              <a:lumMod val="40000"/>
              <a:lumOff val="60000"/>
            </a:schemeClr>
          </a:solidFill>
          <a:ln w="28575">
            <a:solidFill>
              <a:schemeClr val="accent1">
                <a:lumMod val="50000"/>
              </a:schemeClr>
            </a:solidFill>
          </a:ln>
        </p:spPr>
      </p:pic>
      <p:sp>
        <p:nvSpPr>
          <p:cNvPr id="80" name="Rectangle 79"/>
          <p:cNvSpPr/>
          <p:nvPr/>
        </p:nvSpPr>
        <p:spPr>
          <a:xfrm>
            <a:off x="6333808" y="4029015"/>
            <a:ext cx="504724" cy="517511"/>
          </a:xfrm>
          <a:prstGeom prst="rect">
            <a:avLst/>
          </a:prstGeom>
          <a:solidFill>
            <a:schemeClr val="accent4">
              <a:lumMod val="40000"/>
              <a:lumOff val="6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ysClr val="windowText" lastClr="000000"/>
              </a:solidFill>
              <a:latin typeface="Calibri Light" charset="0"/>
              <a:ea typeface="Calibri Light" charset="0"/>
              <a:cs typeface="Calibri Light" charset="0"/>
            </a:endParaRPr>
          </a:p>
        </p:txBody>
      </p:sp>
      <p:pic>
        <p:nvPicPr>
          <p:cNvPr id="81" name="Picture 8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83640" y="3982815"/>
            <a:ext cx="605056" cy="605056"/>
          </a:xfrm>
          <a:prstGeom prst="rect">
            <a:avLst/>
          </a:prstGeom>
          <a:solidFill>
            <a:schemeClr val="accent1">
              <a:lumMod val="40000"/>
              <a:lumOff val="60000"/>
            </a:schemeClr>
          </a:solidFill>
          <a:ln w="28575">
            <a:solidFill>
              <a:schemeClr val="accent1">
                <a:lumMod val="50000"/>
              </a:schemeClr>
            </a:solidFill>
          </a:ln>
        </p:spPr>
      </p:pic>
    </p:spTree>
    <p:custDataLst>
      <p:tags r:id="rId1"/>
    </p:custDataLst>
    <p:extLst>
      <p:ext uri="{BB962C8B-B14F-4D97-AF65-F5344CB8AC3E}">
        <p14:creationId xmlns:p14="http://schemas.microsoft.com/office/powerpoint/2010/main" val="793970358"/>
      </p:ext>
    </p:extLst>
  </p:cSld>
  <p:clrMapOvr>
    <a:masterClrMapping/>
  </p:clrMapOvr>
  <mc:AlternateContent xmlns:mc="http://schemas.openxmlformats.org/markup-compatibility/2006" xmlns:p14="http://schemas.microsoft.com/office/powerpoint/2010/main">
    <mc:Choice Requires="p14">
      <p:transition spd="slow" p14:dur="2000" advTm="3775"/>
    </mc:Choice>
    <mc:Fallback xmlns="">
      <p:transition spd="slow" advTm="377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6"/>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66"/>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67"/>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68"/>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69"/>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4"/>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55"/>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2"/>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3"/>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24"/>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25"/>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26"/>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27"/>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35"/>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36"/>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37"/>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38"/>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45"/>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46"/>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47"/>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48"/>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57"/>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58"/>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59"/>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60"/>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28"/>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39"/>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49"/>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8" grpId="0" animBg="1"/>
      <p:bldP spid="29" grpId="0" animBg="1"/>
      <p:bldP spid="30" grpId="0" animBg="1"/>
      <p:bldP spid="31" grpId="0" animBg="1"/>
      <p:bldP spid="32" grpId="0" animBg="1"/>
      <p:bldP spid="33" grpId="0" animBg="1"/>
      <p:bldP spid="34"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3" grpId="0" animBg="1"/>
      <p:bldP spid="54" grpId="0" animBg="1"/>
      <p:bldP spid="55" grpId="0" animBg="1"/>
      <p:bldP spid="56" grpId="0" animBg="1"/>
      <p:bldP spid="61" grpId="0" animBg="1"/>
      <p:bldP spid="62" grpId="0" animBg="1"/>
      <p:bldP spid="63" grpId="0" animBg="1"/>
      <p:bldP spid="64" grpId="0" animBg="1"/>
      <p:bldP spid="6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Goal: </a:t>
            </a:r>
            <a:r>
              <a:rPr lang="en-US" sz="3600" dirty="0"/>
              <a:t>Quantifying the Reduction in Complexity</a:t>
            </a:r>
            <a:endParaRPr lang="en-US" dirty="0"/>
          </a:p>
        </p:txBody>
      </p:sp>
      <p:sp>
        <p:nvSpPr>
          <p:cNvPr id="5" name="TextBox 4"/>
          <p:cNvSpPr txBox="1"/>
          <p:nvPr/>
        </p:nvSpPr>
        <p:spPr>
          <a:xfrm>
            <a:off x="628650" y="1503564"/>
            <a:ext cx="7886700" cy="2677656"/>
          </a:xfrm>
          <a:prstGeom prst="rect">
            <a:avLst/>
          </a:prstGeom>
          <a:noFill/>
        </p:spPr>
        <p:txBody>
          <a:bodyPr wrap="square" rtlCol="0">
            <a:spAutoFit/>
          </a:bodyPr>
          <a:lstStyle/>
          <a:p>
            <a:pPr marL="285744" indent="-285744">
              <a:defRPr/>
            </a:pPr>
            <a:r>
              <a:rPr lang="en-US" sz="2400" dirty="0">
                <a:latin typeface="Calibri Light" charset="0"/>
                <a:ea typeface="Calibri Light" charset="0"/>
                <a:cs typeface="Calibri Light" charset="0"/>
              </a:rPr>
              <a:t>We evaluate two categories of Complexity: </a:t>
            </a:r>
          </a:p>
          <a:p>
            <a:pPr marL="285744" indent="-285744">
              <a:defRPr/>
            </a:pPr>
            <a:endParaRPr lang="en-US" sz="2400" dirty="0">
              <a:latin typeface="Calibri Light" charset="0"/>
              <a:ea typeface="Calibri Light" charset="0"/>
              <a:cs typeface="Calibri Light" charset="0"/>
            </a:endParaRPr>
          </a:p>
          <a:p>
            <a:pPr marL="457189" indent="-457189">
              <a:buFontTx/>
              <a:buAutoNum type="arabicPeriod"/>
              <a:defRPr/>
            </a:pPr>
            <a:r>
              <a:rPr lang="en-US" sz="2400" b="1" dirty="0">
                <a:latin typeface="Calibri Light" charset="0"/>
                <a:ea typeface="Calibri Light" charset="0"/>
                <a:cs typeface="Calibri Light" charset="0"/>
              </a:rPr>
              <a:t>Development Complexity</a:t>
            </a:r>
            <a:r>
              <a:rPr lang="en-US" sz="2400" dirty="0">
                <a:latin typeface="Calibri Light" charset="0"/>
                <a:ea typeface="Calibri Light" charset="0"/>
                <a:cs typeface="Calibri Light" charset="0"/>
              </a:rPr>
              <a:t> of developing baseline </a:t>
            </a:r>
            <a:r>
              <a:rPr lang="en-US" sz="2400" dirty="0" smtClean="0">
                <a:latin typeface="Calibri Light" charset="0"/>
                <a:ea typeface="Calibri Light" charset="0"/>
                <a:cs typeface="Calibri Light" charset="0"/>
              </a:rPr>
              <a:t>packet processing logic for </a:t>
            </a:r>
            <a:r>
              <a:rPr lang="en-US" sz="2400" dirty="0">
                <a:latin typeface="Calibri Light" charset="0"/>
                <a:ea typeface="Calibri Light" charset="0"/>
                <a:cs typeface="Calibri Light" charset="0"/>
              </a:rPr>
              <a:t>a software switch.</a:t>
            </a:r>
          </a:p>
          <a:p>
            <a:pPr marL="457189" indent="-457189">
              <a:buFontTx/>
              <a:buAutoNum type="arabicPeriod"/>
              <a:defRPr/>
            </a:pPr>
            <a:endParaRPr lang="en-US" sz="2400" dirty="0">
              <a:latin typeface="Calibri Light" charset="0"/>
              <a:ea typeface="Calibri Light" charset="0"/>
              <a:cs typeface="Calibri Light" charset="0"/>
            </a:endParaRPr>
          </a:p>
          <a:p>
            <a:pPr marL="457189" indent="-457189">
              <a:buFontTx/>
              <a:buAutoNum type="arabicPeriod"/>
              <a:defRPr/>
            </a:pPr>
            <a:r>
              <a:rPr lang="en-US" sz="2400" b="1" dirty="0">
                <a:latin typeface="Calibri Light" charset="0"/>
                <a:ea typeface="Calibri Light" charset="0"/>
                <a:cs typeface="Calibri Light" charset="0"/>
              </a:rPr>
              <a:t>Change Complexity</a:t>
            </a:r>
            <a:r>
              <a:rPr lang="en-US" sz="2400" dirty="0">
                <a:latin typeface="Calibri Light" charset="0"/>
                <a:ea typeface="Calibri Light" charset="0"/>
                <a:cs typeface="Calibri Light" charset="0"/>
              </a:rPr>
              <a:t> of making changes and maintaining an existing software switch. </a:t>
            </a:r>
          </a:p>
        </p:txBody>
      </p:sp>
    </p:spTree>
    <p:custDataLst>
      <p:tags r:id="rId1"/>
    </p:custDataLst>
    <p:extLst>
      <p:ext uri="{BB962C8B-B14F-4D97-AF65-F5344CB8AC3E}">
        <p14:creationId xmlns:p14="http://schemas.microsoft.com/office/powerpoint/2010/main" val="1057732188"/>
      </p:ext>
    </p:extLst>
  </p:cSld>
  <p:clrMapOvr>
    <a:masterClrMapping/>
  </p:clrMapOvr>
  <mc:AlternateContent xmlns:mc="http://schemas.openxmlformats.org/markup-compatibility/2006" xmlns:p14="http://schemas.microsoft.com/office/powerpoint/2010/main">
    <mc:Choice Requires="p14">
      <p:transition spd="slow" p14:dur="2000" advTm="4539"/>
    </mc:Choice>
    <mc:Fallback xmlns="">
      <p:transition spd="slow" advTm="453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Goal: </a:t>
            </a:r>
            <a:r>
              <a:rPr lang="en-US" sz="3600" dirty="0"/>
              <a:t>Quantifying the Reduction in Complexity</a:t>
            </a:r>
            <a:endParaRPr lang="en-US" dirty="0"/>
          </a:p>
        </p:txBody>
      </p:sp>
      <p:sp>
        <p:nvSpPr>
          <p:cNvPr id="5" name="Rounded Rectangle 4"/>
          <p:cNvSpPr/>
          <p:nvPr/>
        </p:nvSpPr>
        <p:spPr>
          <a:xfrm>
            <a:off x="812167" y="3406103"/>
            <a:ext cx="3980771" cy="1320531"/>
          </a:xfrm>
          <a:prstGeom prst="roundRect">
            <a:avLst>
              <a:gd name="adj" fmla="val 0"/>
            </a:avLst>
          </a:prstGeom>
          <a:solidFill>
            <a:schemeClr val="bg1">
              <a:lumMod val="95000"/>
            </a:schemeClr>
          </a:solidFill>
          <a:ln w="9525">
            <a:solidFill>
              <a:schemeClr val="bg2">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latin typeface="Calibri Light" charset="0"/>
              <a:ea typeface="Calibri Light" charset="0"/>
              <a:cs typeface="Calibri Light" charset="0"/>
            </a:endParaRPr>
          </a:p>
        </p:txBody>
      </p:sp>
      <p:sp>
        <p:nvSpPr>
          <p:cNvPr id="7" name="Rounded Rectangle 6"/>
          <p:cNvSpPr/>
          <p:nvPr/>
        </p:nvSpPr>
        <p:spPr>
          <a:xfrm>
            <a:off x="964569" y="4042381"/>
            <a:ext cx="3541495" cy="433104"/>
          </a:xfrm>
          <a:prstGeom prst="roundRect">
            <a:avLst>
              <a:gd name="adj" fmla="val 0"/>
            </a:avLst>
          </a:prstGeom>
          <a:solidFill>
            <a:schemeClr val="bg2">
              <a:lumMod val="75000"/>
            </a:schemeClr>
          </a:solidFill>
          <a:ln w="9525">
            <a:solidFill>
              <a:schemeClr val="bg2">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Kernel</a:t>
            </a:r>
            <a:endParaRPr lang="en-US" sz="1351"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sp>
        <p:nvSpPr>
          <p:cNvPr id="8" name="TextBox 7"/>
          <p:cNvSpPr txBox="1"/>
          <p:nvPr/>
        </p:nvSpPr>
        <p:spPr>
          <a:xfrm>
            <a:off x="1031111" y="3554966"/>
            <a:ext cx="890685" cy="338554"/>
          </a:xfrm>
          <a:prstGeom prst="rect">
            <a:avLst/>
          </a:prstGeom>
          <a:noFill/>
          <a:ln>
            <a:solidFill>
              <a:schemeClr val="bg2">
                <a:lumMod val="50000"/>
              </a:schemeClr>
            </a:solidFill>
            <a:prstDash val="sysDash"/>
          </a:ln>
        </p:spPr>
        <p:txBody>
          <a:bodyPr wrap="square" rtlCol="0">
            <a:spAutoFit/>
          </a:bodyPr>
          <a:lstStyle/>
          <a:p>
            <a:pPr algn="ctr"/>
            <a:r>
              <a:rPr lang="en-US" sz="1600" dirty="0">
                <a:ln w="0"/>
                <a:effectLst>
                  <a:outerShdw blurRad="38100" dist="19050" dir="2700000" algn="tl" rotWithShape="0">
                    <a:schemeClr val="dk1">
                      <a:alpha val="40000"/>
                    </a:schemeClr>
                  </a:outerShdw>
                </a:effectLst>
                <a:latin typeface="Calibri Light" charset="0"/>
                <a:ea typeface="Calibri Light" charset="0"/>
                <a:cs typeface="Calibri Light" charset="0"/>
              </a:rPr>
              <a:t>Parser</a:t>
            </a:r>
            <a:endParaRPr lang="en-US" sz="1600" dirty="0">
              <a:latin typeface="Calibri Light" charset="0"/>
              <a:ea typeface="Calibri Light" charset="0"/>
              <a:cs typeface="Calibri Light" charset="0"/>
            </a:endParaRPr>
          </a:p>
        </p:txBody>
      </p:sp>
      <p:sp>
        <p:nvSpPr>
          <p:cNvPr id="10" name="TextBox 9"/>
          <p:cNvSpPr txBox="1"/>
          <p:nvPr/>
        </p:nvSpPr>
        <p:spPr>
          <a:xfrm>
            <a:off x="2051769" y="3554966"/>
            <a:ext cx="2547252" cy="338554"/>
          </a:xfrm>
          <a:prstGeom prst="rect">
            <a:avLst/>
          </a:prstGeom>
          <a:noFill/>
          <a:ln>
            <a:solidFill>
              <a:schemeClr val="bg2">
                <a:lumMod val="50000"/>
              </a:schemeClr>
            </a:solidFill>
            <a:prstDash val="sysDash"/>
          </a:ln>
        </p:spPr>
        <p:txBody>
          <a:bodyPr wrap="square" rtlCol="0">
            <a:spAutoFit/>
          </a:bodyPr>
          <a:lstStyle/>
          <a:p>
            <a:pPr algn="ctr"/>
            <a:r>
              <a:rPr lang="en-US" sz="1600" dirty="0" smtClean="0">
                <a:ln w="0"/>
                <a:effectLst>
                  <a:outerShdw blurRad="38100" dist="19050" dir="2700000" algn="tl" rotWithShape="0">
                    <a:schemeClr val="dk1">
                      <a:alpha val="40000"/>
                    </a:schemeClr>
                  </a:outerShdw>
                </a:effectLst>
                <a:latin typeface="Calibri Light" charset="0"/>
                <a:ea typeface="Calibri Light" charset="0"/>
                <a:cs typeface="Calibri Light" charset="0"/>
              </a:rPr>
              <a:t>Match-Action Pipeline</a:t>
            </a:r>
            <a:endParaRPr lang="en-US" sz="1600" dirty="0">
              <a:latin typeface="Calibri Light" charset="0"/>
              <a:ea typeface="Calibri Light" charset="0"/>
              <a:cs typeface="Calibri Light" charset="0"/>
            </a:endParaRPr>
          </a:p>
        </p:txBody>
      </p:sp>
      <p:cxnSp>
        <p:nvCxnSpPr>
          <p:cNvPr id="11" name="Straight Connector 10"/>
          <p:cNvCxnSpPr/>
          <p:nvPr/>
        </p:nvCxnSpPr>
        <p:spPr>
          <a:xfrm>
            <a:off x="1273512" y="3893519"/>
            <a:ext cx="1" cy="148863"/>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638874" y="3893519"/>
            <a:ext cx="0" cy="270267"/>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037737" y="3890937"/>
            <a:ext cx="1" cy="148863"/>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403098" y="3890936"/>
            <a:ext cx="0" cy="270267"/>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15" name="Rounded Rectangle 14"/>
          <p:cNvSpPr/>
          <p:nvPr/>
        </p:nvSpPr>
        <p:spPr>
          <a:xfrm>
            <a:off x="1116969" y="4142519"/>
            <a:ext cx="3541495" cy="433104"/>
          </a:xfrm>
          <a:prstGeom prst="roundRect">
            <a:avLst>
              <a:gd name="adj" fmla="val 0"/>
            </a:avLst>
          </a:prstGeom>
          <a:solidFill>
            <a:schemeClr val="bg2">
              <a:lumMod val="75000"/>
            </a:schemeClr>
          </a:solidFill>
          <a:ln w="9525">
            <a:solidFill>
              <a:schemeClr val="bg2">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DPDK</a:t>
            </a:r>
            <a:endParaRPr lang="en-US" sz="1351"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sp>
        <p:nvSpPr>
          <p:cNvPr id="16" name="Rounded Rectangle 15"/>
          <p:cNvSpPr/>
          <p:nvPr/>
        </p:nvSpPr>
        <p:spPr>
          <a:xfrm>
            <a:off x="821187" y="3147121"/>
            <a:ext cx="749064" cy="249001"/>
          </a:xfrm>
          <a:prstGeom prst="roundRect">
            <a:avLst>
              <a:gd name="adj" fmla="val 0"/>
            </a:avLst>
          </a:prstGeom>
          <a:solidFill>
            <a:schemeClr val="tx1">
              <a:lumMod val="75000"/>
              <a:lumOff val="25000"/>
            </a:schemeClr>
          </a:solidFill>
          <a:ln w="28575">
            <a:solidFill>
              <a:schemeClr val="tx1">
                <a:lumMod val="75000"/>
                <a:lumOff val="2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ln w="0"/>
                <a:solidFill>
                  <a:schemeClr val="bg1"/>
                </a:solidFill>
                <a:effectLst>
                  <a:outerShdw blurRad="38100" dist="19050" dir="2700000" algn="tl" rotWithShape="0">
                    <a:schemeClr val="dk1">
                      <a:alpha val="40000"/>
                    </a:schemeClr>
                  </a:outerShdw>
                </a:effectLst>
                <a:latin typeface="Calibri Light" charset="0"/>
                <a:ea typeface="Calibri Light" charset="0"/>
                <a:cs typeface="Calibri Light" charset="0"/>
              </a:rPr>
              <a:t>OVS</a:t>
            </a:r>
            <a:endParaRPr lang="en-US" sz="1351" b="1" dirty="0">
              <a:ln w="0"/>
              <a:solidFill>
                <a:schemeClr val="bg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spTree>
    <p:custDataLst>
      <p:tags r:id="rId1"/>
    </p:custDataLst>
    <p:extLst>
      <p:ext uri="{BB962C8B-B14F-4D97-AF65-F5344CB8AC3E}">
        <p14:creationId xmlns:p14="http://schemas.microsoft.com/office/powerpoint/2010/main" val="1192393853"/>
      </p:ext>
    </p:extLst>
  </p:cSld>
  <p:clrMapOvr>
    <a:masterClrMapping/>
  </p:clrMapOvr>
  <mc:AlternateContent xmlns:mc="http://schemas.openxmlformats.org/markup-compatibility/2006" xmlns:p14="http://schemas.microsoft.com/office/powerpoint/2010/main">
    <mc:Choice Requires="p14">
      <p:transition spd="slow" p14:dur="2000" advTm="1000"/>
    </mc:Choice>
    <mc:Fallback xmlns="">
      <p:transition spd="slow"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10" grpId="0" animBg="1"/>
      <p:bldP spid="15" grpId="0" animBg="1"/>
      <p:bldP spid="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Goal: </a:t>
            </a:r>
            <a:r>
              <a:rPr lang="en-US" sz="3600" dirty="0"/>
              <a:t>Quantifying the Reduction in Complexity</a:t>
            </a:r>
            <a:endParaRPr lang="en-US" dirty="0"/>
          </a:p>
        </p:txBody>
      </p:sp>
      <p:sp>
        <p:nvSpPr>
          <p:cNvPr id="15" name="Rounded Rectangle 14"/>
          <p:cNvSpPr/>
          <p:nvPr/>
        </p:nvSpPr>
        <p:spPr>
          <a:xfrm>
            <a:off x="1116969" y="4142519"/>
            <a:ext cx="3541495" cy="433104"/>
          </a:xfrm>
          <a:prstGeom prst="roundRect">
            <a:avLst>
              <a:gd name="adj" fmla="val 0"/>
            </a:avLst>
          </a:prstGeom>
          <a:solidFill>
            <a:schemeClr val="bg2">
              <a:lumMod val="75000"/>
            </a:schemeClr>
          </a:solidFill>
          <a:ln w="9525">
            <a:solidFill>
              <a:schemeClr val="bg2">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DPDK</a:t>
            </a:r>
            <a:endParaRPr lang="en-US" sz="1351"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68355" y="1077789"/>
            <a:ext cx="1504977" cy="3903772"/>
          </a:xfrm>
          <a:prstGeom prst="rect">
            <a:avLst/>
          </a:prstGeom>
          <a:ln w="3175">
            <a:solidFill>
              <a:schemeClr val="tx1"/>
            </a:solidFill>
          </a:ln>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58298" y="1215112"/>
            <a:ext cx="2729473" cy="2750256"/>
          </a:xfrm>
          <a:prstGeom prst="rect">
            <a:avLst/>
          </a:prstGeom>
          <a:ln w="3175">
            <a:solidFill>
              <a:schemeClr val="tx1"/>
            </a:solidFill>
          </a:ln>
        </p:spPr>
      </p:pic>
      <p:pic>
        <p:nvPicPr>
          <p:cNvPr id="17" name="Picture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36653" y="1625762"/>
            <a:ext cx="2644009" cy="2516757"/>
          </a:xfrm>
          <a:prstGeom prst="rect">
            <a:avLst/>
          </a:prstGeom>
          <a:ln w="3175">
            <a:solidFill>
              <a:schemeClr val="tx1"/>
            </a:solidFill>
          </a:ln>
        </p:spPr>
      </p:pic>
      <p:pic>
        <p:nvPicPr>
          <p:cNvPr id="18" name="Picture 1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18861" y="2001758"/>
            <a:ext cx="2825219" cy="2383131"/>
          </a:xfrm>
          <a:prstGeom prst="rect">
            <a:avLst/>
          </a:prstGeom>
          <a:ln w="3175">
            <a:solidFill>
              <a:schemeClr val="tx1"/>
            </a:solidFill>
          </a:ln>
        </p:spPr>
      </p:pic>
      <p:pic>
        <p:nvPicPr>
          <p:cNvPr id="19" name="Picture 1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006446" y="1330480"/>
            <a:ext cx="2065168" cy="3561090"/>
          </a:xfrm>
          <a:prstGeom prst="rect">
            <a:avLst/>
          </a:prstGeom>
          <a:ln w="3175">
            <a:solidFill>
              <a:schemeClr val="tx1"/>
            </a:solidFill>
          </a:ln>
        </p:spPr>
      </p:pic>
      <p:pic>
        <p:nvPicPr>
          <p:cNvPr id="20" name="Picture 1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413556" y="4485209"/>
            <a:ext cx="2517036" cy="598365"/>
          </a:xfrm>
          <a:prstGeom prst="rect">
            <a:avLst/>
          </a:prstGeom>
          <a:ln w="3175">
            <a:solidFill>
              <a:schemeClr val="tx1"/>
            </a:solidFill>
          </a:ln>
        </p:spPr>
      </p:pic>
      <p:pic>
        <p:nvPicPr>
          <p:cNvPr id="21" name="Picture 2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486328" y="975776"/>
            <a:ext cx="1938749" cy="3486231"/>
          </a:xfrm>
          <a:prstGeom prst="rect">
            <a:avLst/>
          </a:prstGeom>
          <a:ln w="3175">
            <a:solidFill>
              <a:schemeClr val="tx1"/>
            </a:solidFill>
          </a:ln>
        </p:spPr>
      </p:pic>
      <p:pic>
        <p:nvPicPr>
          <p:cNvPr id="22" name="Picture 2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390294" y="1753224"/>
            <a:ext cx="2886252" cy="1872544"/>
          </a:xfrm>
          <a:prstGeom prst="rect">
            <a:avLst/>
          </a:prstGeom>
          <a:ln w="3175">
            <a:solidFill>
              <a:schemeClr val="tx1"/>
            </a:solidFill>
          </a:ln>
        </p:spPr>
      </p:pic>
      <p:sp>
        <p:nvSpPr>
          <p:cNvPr id="23" name="TextBox 22"/>
          <p:cNvSpPr txBox="1"/>
          <p:nvPr/>
        </p:nvSpPr>
        <p:spPr>
          <a:xfrm>
            <a:off x="1116969" y="1564729"/>
            <a:ext cx="2930995" cy="2308324"/>
          </a:xfrm>
          <a:prstGeom prst="rect">
            <a:avLst/>
          </a:prstGeom>
          <a:noFill/>
        </p:spPr>
        <p:txBody>
          <a:bodyPr wrap="square" rtlCol="0">
            <a:spAutoFit/>
          </a:bodyPr>
          <a:lstStyle/>
          <a:p>
            <a:r>
              <a:rPr lang="en-US" sz="1200" dirty="0" smtClean="0">
                <a:latin typeface="Calibri Light" charset="0"/>
                <a:ea typeface="Calibri Light" charset="0"/>
                <a:cs typeface="Calibri Light" charset="0"/>
              </a:rPr>
              <a:t>L2fwd</a:t>
            </a:r>
            <a:r>
              <a:rPr lang="en-US" sz="1200" baseline="30000" dirty="0" smtClean="0">
                <a:latin typeface="Calibri Light" charset="0"/>
                <a:ea typeface="Calibri Light" charset="0"/>
                <a:cs typeface="Calibri Light" charset="0"/>
              </a:rPr>
              <a:t>[1]</a:t>
            </a:r>
            <a:r>
              <a:rPr lang="en-US" sz="1200" dirty="0" smtClean="0">
                <a:latin typeface="Calibri Light" charset="0"/>
                <a:ea typeface="Calibri Light" charset="0"/>
                <a:cs typeface="Calibri Light" charset="0"/>
              </a:rPr>
              <a:t> application specifies:</a:t>
            </a:r>
            <a:endParaRPr lang="en-US" sz="1400" dirty="0" smtClean="0">
              <a:latin typeface="Calibri Light" charset="0"/>
              <a:ea typeface="Calibri Light" charset="0"/>
              <a:cs typeface="Calibri Light" charset="0"/>
            </a:endParaRPr>
          </a:p>
          <a:p>
            <a:pPr marL="342900" indent="-342900">
              <a:buAutoNum type="arabicPeriod"/>
            </a:pPr>
            <a:endParaRPr lang="en-US" sz="400" b="1" dirty="0" smtClean="0">
              <a:latin typeface="Calibri Light" charset="0"/>
              <a:ea typeface="Calibri Light" charset="0"/>
              <a:cs typeface="Calibri Light" charset="0"/>
            </a:endParaRPr>
          </a:p>
          <a:p>
            <a:pPr marL="342900" indent="-342900">
              <a:buAutoNum type="arabicPeriod"/>
            </a:pPr>
            <a:r>
              <a:rPr lang="en-US" sz="1400" dirty="0" smtClean="0">
                <a:latin typeface="Calibri Light" charset="0"/>
                <a:ea typeface="Calibri Light" charset="0"/>
                <a:cs typeface="Calibri Light" charset="0"/>
              </a:rPr>
              <a:t>Header files and libraries</a:t>
            </a:r>
          </a:p>
          <a:p>
            <a:pPr marL="342900" indent="-342900">
              <a:buAutoNum type="arabicPeriod"/>
            </a:pPr>
            <a:r>
              <a:rPr lang="en-US" sz="1400" dirty="0" smtClean="0">
                <a:latin typeface="Calibri Light" charset="0"/>
                <a:ea typeface="Calibri Light" charset="0"/>
                <a:cs typeface="Calibri Light" charset="0"/>
              </a:rPr>
              <a:t>Initialize </a:t>
            </a:r>
          </a:p>
          <a:p>
            <a:pPr marL="685800" lvl="1" indent="-342900">
              <a:buFont typeface="Wingdings" charset="2"/>
              <a:buChar char="§"/>
            </a:pPr>
            <a:r>
              <a:rPr lang="en-US" sz="1400" dirty="0" err="1" smtClean="0">
                <a:latin typeface="Calibri Light" charset="0"/>
                <a:ea typeface="Calibri Light" charset="0"/>
                <a:cs typeface="Calibri Light" charset="0"/>
              </a:rPr>
              <a:t>Env</a:t>
            </a:r>
            <a:r>
              <a:rPr lang="en-US" sz="1400" dirty="0">
                <a:latin typeface="Calibri Light" charset="0"/>
                <a:ea typeface="Calibri Light" charset="0"/>
                <a:cs typeface="Calibri Light" charset="0"/>
              </a:rPr>
              <a:t>.</a:t>
            </a:r>
            <a:r>
              <a:rPr lang="en-US" sz="1400" dirty="0" smtClean="0">
                <a:latin typeface="Calibri Light" charset="0"/>
                <a:ea typeface="Calibri Light" charset="0"/>
                <a:cs typeface="Calibri Light" charset="0"/>
              </a:rPr>
              <a:t> and memory </a:t>
            </a:r>
          </a:p>
          <a:p>
            <a:pPr marL="685800" lvl="1" indent="-342900">
              <a:buFont typeface="Wingdings" charset="2"/>
              <a:buChar char="§"/>
            </a:pPr>
            <a:r>
              <a:rPr lang="en-US" sz="1400" dirty="0" smtClean="0">
                <a:latin typeface="Calibri Light" charset="0"/>
                <a:ea typeface="Calibri Light" charset="0"/>
                <a:cs typeface="Calibri Light" charset="0"/>
              </a:rPr>
              <a:t>Cores</a:t>
            </a:r>
          </a:p>
          <a:p>
            <a:pPr marL="685800" lvl="1" indent="-342900">
              <a:buFont typeface="Wingdings" charset="2"/>
              <a:buChar char="§"/>
            </a:pPr>
            <a:r>
              <a:rPr lang="en-US" sz="1400" dirty="0" smtClean="0">
                <a:latin typeface="Calibri Light" charset="0"/>
                <a:ea typeface="Calibri Light" charset="0"/>
                <a:cs typeface="Calibri Light" charset="0"/>
              </a:rPr>
              <a:t>Queues</a:t>
            </a:r>
          </a:p>
          <a:p>
            <a:pPr marL="685800" lvl="1" indent="-342900">
              <a:buFont typeface="Wingdings" charset="2"/>
              <a:buChar char="§"/>
            </a:pPr>
            <a:r>
              <a:rPr lang="en-US" sz="1400" dirty="0" smtClean="0">
                <a:latin typeface="Calibri Light" charset="0"/>
                <a:ea typeface="Calibri Light" charset="0"/>
                <a:cs typeface="Calibri Light" charset="0"/>
              </a:rPr>
              <a:t>Ports</a:t>
            </a:r>
          </a:p>
          <a:p>
            <a:pPr marL="342900" indent="-342900">
              <a:buFont typeface="+mj-lt"/>
              <a:buAutoNum type="arabicPeriod"/>
            </a:pPr>
            <a:r>
              <a:rPr lang="en-US" sz="1400" dirty="0" smtClean="0">
                <a:latin typeface="Calibri Light" charset="0"/>
                <a:ea typeface="Calibri Light" charset="0"/>
                <a:cs typeface="Calibri Light" charset="0"/>
              </a:rPr>
              <a:t>Launch packet processing loop</a:t>
            </a:r>
          </a:p>
          <a:p>
            <a:pPr marL="342900" indent="-342900">
              <a:buFont typeface="+mj-lt"/>
              <a:buAutoNum type="arabicPeriod"/>
            </a:pPr>
            <a:r>
              <a:rPr lang="en-US" sz="1400" dirty="0" smtClean="0">
                <a:latin typeface="Calibri Light" charset="0"/>
                <a:ea typeface="Calibri Light" charset="0"/>
                <a:cs typeface="Calibri Light" charset="0"/>
              </a:rPr>
              <a:t>Packet processing/</a:t>
            </a:r>
            <a:r>
              <a:rPr lang="en-US" sz="1400" dirty="0" err="1" smtClean="0">
                <a:latin typeface="Calibri Light" charset="0"/>
                <a:ea typeface="Calibri Light" charset="0"/>
                <a:cs typeface="Calibri Light" charset="0"/>
              </a:rPr>
              <a:t>fwding</a:t>
            </a:r>
            <a:r>
              <a:rPr lang="en-US" sz="1400" dirty="0" smtClean="0">
                <a:latin typeface="Calibri Light" charset="0"/>
                <a:ea typeface="Calibri Light" charset="0"/>
                <a:cs typeface="Calibri Light" charset="0"/>
              </a:rPr>
              <a:t> logic</a:t>
            </a:r>
            <a:endParaRPr lang="en-US" sz="1400" dirty="0">
              <a:latin typeface="Calibri Light" charset="0"/>
              <a:ea typeface="Calibri Light" charset="0"/>
              <a:cs typeface="Calibri Light" charset="0"/>
            </a:endParaRPr>
          </a:p>
          <a:p>
            <a:pPr marL="342900" indent="-342900">
              <a:buFont typeface="+mj-lt"/>
              <a:buAutoNum type="arabicPeriod"/>
            </a:pPr>
            <a:r>
              <a:rPr lang="is-IS" sz="1400" dirty="0" smtClean="0">
                <a:latin typeface="Calibri Light" charset="0"/>
                <a:ea typeface="Calibri Light" charset="0"/>
                <a:cs typeface="Calibri Light" charset="0"/>
              </a:rPr>
              <a:t>… </a:t>
            </a:r>
            <a:endParaRPr lang="en-US" sz="1400" dirty="0" smtClean="0">
              <a:latin typeface="Calibri Light" charset="0"/>
              <a:ea typeface="Calibri Light" charset="0"/>
              <a:cs typeface="Calibri Light" charset="0"/>
            </a:endParaRPr>
          </a:p>
        </p:txBody>
      </p:sp>
      <p:sp>
        <p:nvSpPr>
          <p:cNvPr id="25" name="TextBox 24"/>
          <p:cNvSpPr txBox="1"/>
          <p:nvPr/>
        </p:nvSpPr>
        <p:spPr>
          <a:xfrm>
            <a:off x="0" y="4833864"/>
            <a:ext cx="4395178" cy="276999"/>
          </a:xfrm>
          <a:prstGeom prst="rect">
            <a:avLst/>
          </a:prstGeom>
          <a:noFill/>
        </p:spPr>
        <p:txBody>
          <a:bodyPr wrap="none" rtlCol="0">
            <a:spAutoFit/>
          </a:bodyPr>
          <a:lstStyle/>
          <a:p>
            <a:r>
              <a:rPr lang="en-US" sz="1200" baseline="30000" dirty="0">
                <a:latin typeface="Calibri Light" charset="0"/>
                <a:ea typeface="Calibri Light" charset="0"/>
                <a:cs typeface="Calibri Light" charset="0"/>
              </a:rPr>
              <a:t>[1]</a:t>
            </a:r>
            <a:r>
              <a:rPr lang="en-US" sz="1200" dirty="0">
                <a:latin typeface="Calibri Light" charset="0"/>
                <a:ea typeface="Calibri Light" charset="0"/>
                <a:cs typeface="Calibri Light" charset="0"/>
              </a:rPr>
              <a:t> https://</a:t>
            </a:r>
            <a:r>
              <a:rPr lang="en-US" sz="1200" dirty="0" err="1" smtClean="0">
                <a:latin typeface="Calibri Light" charset="0"/>
                <a:ea typeface="Calibri Light" charset="0"/>
                <a:cs typeface="Calibri Light" charset="0"/>
              </a:rPr>
              <a:t>github.com</a:t>
            </a:r>
            <a:r>
              <a:rPr lang="en-US" sz="1200" dirty="0" smtClean="0">
                <a:latin typeface="Calibri Light" charset="0"/>
                <a:ea typeface="Calibri Light" charset="0"/>
                <a:cs typeface="Calibri Light" charset="0"/>
              </a:rPr>
              <a:t>/</a:t>
            </a:r>
            <a:r>
              <a:rPr lang="en-US" sz="1200" dirty="0" err="1" smtClean="0">
                <a:latin typeface="Calibri Light" charset="0"/>
                <a:ea typeface="Calibri Light" charset="0"/>
                <a:cs typeface="Calibri Light" charset="0"/>
              </a:rPr>
              <a:t>mshahbaz</a:t>
            </a:r>
            <a:r>
              <a:rPr lang="en-US" sz="1200" dirty="0" smtClean="0">
                <a:latin typeface="Calibri Light" charset="0"/>
                <a:ea typeface="Calibri Light" charset="0"/>
                <a:cs typeface="Calibri Light" charset="0"/>
              </a:rPr>
              <a:t>/</a:t>
            </a:r>
            <a:r>
              <a:rPr lang="en-US" sz="1200" dirty="0" err="1" smtClean="0">
                <a:latin typeface="Calibri Light" charset="0"/>
                <a:ea typeface="Calibri Light" charset="0"/>
                <a:cs typeface="Calibri Light" charset="0"/>
              </a:rPr>
              <a:t>dpdk</a:t>
            </a:r>
            <a:r>
              <a:rPr lang="en-US" sz="1200" dirty="0" smtClean="0">
                <a:latin typeface="Calibri Light" charset="0"/>
                <a:ea typeface="Calibri Light" charset="0"/>
                <a:cs typeface="Calibri Light" charset="0"/>
              </a:rPr>
              <a:t>/blob/master/examples/l2fwd</a:t>
            </a:r>
            <a:endParaRPr lang="en-US" sz="1200" dirty="0">
              <a:latin typeface="Calibri Light" charset="0"/>
              <a:ea typeface="Calibri Light" charset="0"/>
              <a:cs typeface="Calibri Light" charset="0"/>
            </a:endParaRPr>
          </a:p>
        </p:txBody>
      </p:sp>
    </p:spTree>
    <p:custDataLst>
      <p:tags r:id="rId1"/>
    </p:custDataLst>
    <p:extLst>
      <p:ext uri="{BB962C8B-B14F-4D97-AF65-F5344CB8AC3E}">
        <p14:creationId xmlns:p14="http://schemas.microsoft.com/office/powerpoint/2010/main" val="752025841"/>
      </p:ext>
    </p:extLst>
  </p:cSld>
  <p:clrMapOvr>
    <a:masterClrMapping/>
  </p:clrMapOvr>
  <mc:AlternateContent xmlns:mc="http://schemas.openxmlformats.org/markup-compatibility/2006" xmlns:p14="http://schemas.microsoft.com/office/powerpoint/2010/main">
    <mc:Choice Requires="p14">
      <p:transition spd="slow" p14:dur="2000" advTm="3233"/>
    </mc:Choice>
    <mc:Fallback xmlns="">
      <p:transition spd="slow" advTm="323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3">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3">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3">
                                            <p:txEl>
                                              <p:pRg st="8" end="8"/>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2"/>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3">
                                            <p:txEl>
                                              <p:pRg st="9" end="9"/>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Goal: </a:t>
            </a:r>
            <a:r>
              <a:rPr lang="en-US" sz="3600" dirty="0"/>
              <a:t>Quantifying the Reduction in Complexity</a:t>
            </a:r>
            <a:endParaRPr lang="en-US" dirty="0"/>
          </a:p>
        </p:txBody>
      </p:sp>
      <p:sp>
        <p:nvSpPr>
          <p:cNvPr id="15" name="Rounded Rectangle 14"/>
          <p:cNvSpPr/>
          <p:nvPr/>
        </p:nvSpPr>
        <p:spPr>
          <a:xfrm>
            <a:off x="1116969" y="4142519"/>
            <a:ext cx="3541495" cy="433104"/>
          </a:xfrm>
          <a:prstGeom prst="roundRect">
            <a:avLst>
              <a:gd name="adj" fmla="val 0"/>
            </a:avLst>
          </a:prstGeom>
          <a:solidFill>
            <a:schemeClr val="bg2">
              <a:lumMod val="75000"/>
            </a:schemeClr>
          </a:solidFill>
          <a:ln w="9525">
            <a:solidFill>
              <a:schemeClr val="bg2">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DPDK</a:t>
            </a:r>
            <a:endParaRPr lang="en-US" sz="1351"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68355" y="1077789"/>
            <a:ext cx="1504977" cy="3903772"/>
          </a:xfrm>
          <a:prstGeom prst="rect">
            <a:avLst/>
          </a:prstGeom>
          <a:ln w="3175">
            <a:solidFill>
              <a:schemeClr val="tx1"/>
            </a:solidFill>
          </a:ln>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58298" y="1215112"/>
            <a:ext cx="2729473" cy="2750256"/>
          </a:xfrm>
          <a:prstGeom prst="rect">
            <a:avLst/>
          </a:prstGeom>
          <a:ln w="3175">
            <a:solidFill>
              <a:schemeClr val="tx1"/>
            </a:solidFill>
          </a:ln>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36653" y="1625762"/>
            <a:ext cx="2644009" cy="2516757"/>
          </a:xfrm>
          <a:prstGeom prst="rect">
            <a:avLst/>
          </a:prstGeom>
          <a:ln w="3175">
            <a:solidFill>
              <a:schemeClr val="tx1"/>
            </a:solidFill>
          </a:ln>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18861" y="2001758"/>
            <a:ext cx="2825219" cy="2383131"/>
          </a:xfrm>
          <a:prstGeom prst="rect">
            <a:avLst/>
          </a:prstGeom>
          <a:ln w="3175">
            <a:solidFill>
              <a:schemeClr val="tx1"/>
            </a:solidFill>
          </a:ln>
        </p:spPr>
      </p:pic>
      <p:pic>
        <p:nvPicPr>
          <p:cNvPr id="19" name="Picture 1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06446" y="1330480"/>
            <a:ext cx="2065168" cy="3561090"/>
          </a:xfrm>
          <a:prstGeom prst="rect">
            <a:avLst/>
          </a:prstGeom>
          <a:ln w="3175">
            <a:solidFill>
              <a:schemeClr val="tx1"/>
            </a:solidFill>
          </a:ln>
        </p:spPr>
      </p:pic>
      <p:pic>
        <p:nvPicPr>
          <p:cNvPr id="20" name="Picture 1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413556" y="4485209"/>
            <a:ext cx="2517036" cy="598365"/>
          </a:xfrm>
          <a:prstGeom prst="rect">
            <a:avLst/>
          </a:prstGeom>
          <a:ln w="3175">
            <a:solidFill>
              <a:schemeClr val="tx1"/>
            </a:solidFill>
          </a:ln>
        </p:spPr>
      </p:pic>
      <p:pic>
        <p:nvPicPr>
          <p:cNvPr id="21" name="Picture 2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86328" y="975776"/>
            <a:ext cx="1938749" cy="3486231"/>
          </a:xfrm>
          <a:prstGeom prst="rect">
            <a:avLst/>
          </a:prstGeom>
          <a:ln w="3175">
            <a:solidFill>
              <a:schemeClr val="tx1"/>
            </a:solidFill>
          </a:ln>
        </p:spPr>
      </p:pic>
      <p:pic>
        <p:nvPicPr>
          <p:cNvPr id="22" name="Picture 2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390294" y="1753224"/>
            <a:ext cx="2886252" cy="1872544"/>
          </a:xfrm>
          <a:prstGeom prst="rect">
            <a:avLst/>
          </a:prstGeom>
          <a:ln w="38100">
            <a:solidFill>
              <a:schemeClr val="accent6">
                <a:lumMod val="75000"/>
              </a:schemeClr>
            </a:solidFill>
          </a:ln>
        </p:spPr>
      </p:pic>
      <p:sp>
        <p:nvSpPr>
          <p:cNvPr id="23" name="TextBox 22"/>
          <p:cNvSpPr txBox="1"/>
          <p:nvPr/>
        </p:nvSpPr>
        <p:spPr>
          <a:xfrm>
            <a:off x="1111640" y="1563624"/>
            <a:ext cx="2930995" cy="2308324"/>
          </a:xfrm>
          <a:prstGeom prst="rect">
            <a:avLst/>
          </a:prstGeom>
          <a:noFill/>
        </p:spPr>
        <p:txBody>
          <a:bodyPr wrap="square" rtlCol="0">
            <a:spAutoFit/>
          </a:bodyPr>
          <a:lstStyle/>
          <a:p>
            <a:r>
              <a:rPr lang="en-US" sz="1200" dirty="0" smtClean="0">
                <a:latin typeface="Calibri Light" charset="0"/>
                <a:ea typeface="Calibri Light" charset="0"/>
                <a:cs typeface="Calibri Light" charset="0"/>
              </a:rPr>
              <a:t>L2fwd</a:t>
            </a:r>
            <a:r>
              <a:rPr lang="en-US" sz="1200" baseline="30000" dirty="0" smtClean="0">
                <a:latin typeface="Calibri Light" charset="0"/>
                <a:ea typeface="Calibri Light" charset="0"/>
                <a:cs typeface="Calibri Light" charset="0"/>
              </a:rPr>
              <a:t>[1]</a:t>
            </a:r>
            <a:r>
              <a:rPr lang="en-US" sz="1200" dirty="0" smtClean="0">
                <a:latin typeface="Calibri Light" charset="0"/>
                <a:ea typeface="Calibri Light" charset="0"/>
                <a:cs typeface="Calibri Light" charset="0"/>
              </a:rPr>
              <a:t> application specifies:</a:t>
            </a:r>
          </a:p>
          <a:p>
            <a:pPr marL="342900" indent="-342900">
              <a:buAutoNum type="arabicPeriod"/>
            </a:pPr>
            <a:endParaRPr lang="en-US" sz="400" b="1" dirty="0" smtClean="0">
              <a:latin typeface="Calibri Light" charset="0"/>
              <a:ea typeface="Calibri Light" charset="0"/>
              <a:cs typeface="Calibri Light" charset="0"/>
            </a:endParaRPr>
          </a:p>
          <a:p>
            <a:pPr marL="342900" indent="-342900">
              <a:buAutoNum type="arabicPeriod"/>
            </a:pPr>
            <a:r>
              <a:rPr lang="en-US" sz="1400" dirty="0" smtClean="0">
                <a:latin typeface="Calibri Light" charset="0"/>
                <a:ea typeface="Calibri Light" charset="0"/>
                <a:cs typeface="Calibri Light" charset="0"/>
              </a:rPr>
              <a:t>Header files and libraries</a:t>
            </a:r>
          </a:p>
          <a:p>
            <a:pPr marL="342900" indent="-342900">
              <a:buAutoNum type="arabicPeriod"/>
            </a:pPr>
            <a:r>
              <a:rPr lang="en-US" sz="1400" dirty="0" smtClean="0">
                <a:latin typeface="Calibri Light" charset="0"/>
                <a:ea typeface="Calibri Light" charset="0"/>
                <a:cs typeface="Calibri Light" charset="0"/>
              </a:rPr>
              <a:t>Initialize </a:t>
            </a:r>
          </a:p>
          <a:p>
            <a:pPr marL="685800" lvl="1" indent="-342900">
              <a:buFont typeface="Wingdings" charset="2"/>
              <a:buChar char="§"/>
            </a:pPr>
            <a:r>
              <a:rPr lang="en-US" sz="1400" dirty="0" err="1" smtClean="0">
                <a:latin typeface="Calibri Light" charset="0"/>
                <a:ea typeface="Calibri Light" charset="0"/>
                <a:cs typeface="Calibri Light" charset="0"/>
              </a:rPr>
              <a:t>Env</a:t>
            </a:r>
            <a:r>
              <a:rPr lang="en-US" sz="1400" dirty="0">
                <a:latin typeface="Calibri Light" charset="0"/>
                <a:ea typeface="Calibri Light" charset="0"/>
                <a:cs typeface="Calibri Light" charset="0"/>
              </a:rPr>
              <a:t>.</a:t>
            </a:r>
            <a:r>
              <a:rPr lang="en-US" sz="1400" dirty="0" smtClean="0">
                <a:latin typeface="Calibri Light" charset="0"/>
                <a:ea typeface="Calibri Light" charset="0"/>
                <a:cs typeface="Calibri Light" charset="0"/>
              </a:rPr>
              <a:t> and memory </a:t>
            </a:r>
          </a:p>
          <a:p>
            <a:pPr marL="685800" lvl="1" indent="-342900">
              <a:buFont typeface="Wingdings" charset="2"/>
              <a:buChar char="§"/>
            </a:pPr>
            <a:r>
              <a:rPr lang="en-US" sz="1400" dirty="0" smtClean="0">
                <a:latin typeface="Calibri Light" charset="0"/>
                <a:ea typeface="Calibri Light" charset="0"/>
                <a:cs typeface="Calibri Light" charset="0"/>
              </a:rPr>
              <a:t>Cores</a:t>
            </a:r>
          </a:p>
          <a:p>
            <a:pPr marL="685800" lvl="1" indent="-342900">
              <a:buFont typeface="Wingdings" charset="2"/>
              <a:buChar char="§"/>
            </a:pPr>
            <a:r>
              <a:rPr lang="en-US" sz="1400" dirty="0" smtClean="0">
                <a:latin typeface="Calibri Light" charset="0"/>
                <a:ea typeface="Calibri Light" charset="0"/>
                <a:cs typeface="Calibri Light" charset="0"/>
              </a:rPr>
              <a:t>Queues</a:t>
            </a:r>
          </a:p>
          <a:p>
            <a:pPr marL="685800" lvl="1" indent="-342900">
              <a:buFont typeface="Wingdings" charset="2"/>
              <a:buChar char="§"/>
            </a:pPr>
            <a:r>
              <a:rPr lang="en-US" sz="1400" dirty="0" smtClean="0">
                <a:latin typeface="Calibri Light" charset="0"/>
                <a:ea typeface="Calibri Light" charset="0"/>
                <a:cs typeface="Calibri Light" charset="0"/>
              </a:rPr>
              <a:t>Ports</a:t>
            </a:r>
          </a:p>
          <a:p>
            <a:pPr marL="342900" indent="-342900">
              <a:buFont typeface="+mj-lt"/>
              <a:buAutoNum type="arabicPeriod"/>
            </a:pPr>
            <a:r>
              <a:rPr lang="en-US" sz="1400" dirty="0" smtClean="0">
                <a:latin typeface="Calibri Light" charset="0"/>
                <a:ea typeface="Calibri Light" charset="0"/>
                <a:cs typeface="Calibri Light" charset="0"/>
              </a:rPr>
              <a:t>Launch packet processing loop</a:t>
            </a:r>
          </a:p>
          <a:p>
            <a:pPr marL="342900" indent="-342900">
              <a:buFont typeface="+mj-lt"/>
              <a:buAutoNum type="arabicPeriod"/>
            </a:pPr>
            <a:r>
              <a:rPr lang="en-US" sz="1400" b="1" dirty="0" smtClean="0">
                <a:solidFill>
                  <a:schemeClr val="accent6">
                    <a:lumMod val="75000"/>
                  </a:schemeClr>
                </a:solidFill>
                <a:latin typeface="Calibri Light" charset="0"/>
                <a:ea typeface="Calibri Light" charset="0"/>
                <a:cs typeface="Calibri Light" charset="0"/>
              </a:rPr>
              <a:t>Packet processing/</a:t>
            </a:r>
            <a:r>
              <a:rPr lang="en-US" sz="1400" b="1" dirty="0" err="1" smtClean="0">
                <a:solidFill>
                  <a:schemeClr val="accent6">
                    <a:lumMod val="75000"/>
                  </a:schemeClr>
                </a:solidFill>
                <a:latin typeface="Calibri Light" charset="0"/>
                <a:ea typeface="Calibri Light" charset="0"/>
                <a:cs typeface="Calibri Light" charset="0"/>
              </a:rPr>
              <a:t>fwding</a:t>
            </a:r>
            <a:r>
              <a:rPr lang="en-US" sz="1400" b="1" dirty="0" smtClean="0">
                <a:solidFill>
                  <a:schemeClr val="accent6">
                    <a:lumMod val="75000"/>
                  </a:schemeClr>
                </a:solidFill>
                <a:latin typeface="Calibri Light" charset="0"/>
                <a:ea typeface="Calibri Light" charset="0"/>
                <a:cs typeface="Calibri Light" charset="0"/>
              </a:rPr>
              <a:t> logic</a:t>
            </a:r>
            <a:endParaRPr lang="en-US" sz="1400" b="1" dirty="0">
              <a:solidFill>
                <a:schemeClr val="accent6">
                  <a:lumMod val="75000"/>
                </a:schemeClr>
              </a:solidFill>
              <a:latin typeface="Calibri Light" charset="0"/>
              <a:ea typeface="Calibri Light" charset="0"/>
              <a:cs typeface="Calibri Light" charset="0"/>
            </a:endParaRPr>
          </a:p>
          <a:p>
            <a:pPr marL="342900" indent="-342900">
              <a:buFont typeface="+mj-lt"/>
              <a:buAutoNum type="arabicPeriod"/>
            </a:pPr>
            <a:r>
              <a:rPr lang="is-IS" sz="1400" dirty="0" smtClean="0">
                <a:latin typeface="Calibri Light" charset="0"/>
                <a:ea typeface="Calibri Light" charset="0"/>
                <a:cs typeface="Calibri Light" charset="0"/>
              </a:rPr>
              <a:t>… </a:t>
            </a:r>
            <a:endParaRPr lang="en-US" sz="1400" dirty="0" smtClean="0">
              <a:latin typeface="Calibri Light" charset="0"/>
              <a:ea typeface="Calibri Light" charset="0"/>
              <a:cs typeface="Calibri Light" charset="0"/>
            </a:endParaRPr>
          </a:p>
        </p:txBody>
      </p:sp>
      <p:sp>
        <p:nvSpPr>
          <p:cNvPr id="24" name="TextBox 23"/>
          <p:cNvSpPr txBox="1"/>
          <p:nvPr/>
        </p:nvSpPr>
        <p:spPr>
          <a:xfrm>
            <a:off x="0" y="4833864"/>
            <a:ext cx="4395178" cy="276999"/>
          </a:xfrm>
          <a:prstGeom prst="rect">
            <a:avLst/>
          </a:prstGeom>
          <a:noFill/>
        </p:spPr>
        <p:txBody>
          <a:bodyPr wrap="none" rtlCol="0">
            <a:spAutoFit/>
          </a:bodyPr>
          <a:lstStyle/>
          <a:p>
            <a:r>
              <a:rPr lang="en-US" sz="1200" baseline="30000" dirty="0">
                <a:latin typeface="Calibri Light" charset="0"/>
                <a:ea typeface="Calibri Light" charset="0"/>
                <a:cs typeface="Calibri Light" charset="0"/>
              </a:rPr>
              <a:t>[1]</a:t>
            </a:r>
            <a:r>
              <a:rPr lang="en-US" sz="1200" dirty="0">
                <a:latin typeface="Calibri Light" charset="0"/>
                <a:ea typeface="Calibri Light" charset="0"/>
                <a:cs typeface="Calibri Light" charset="0"/>
              </a:rPr>
              <a:t> https://</a:t>
            </a:r>
            <a:r>
              <a:rPr lang="en-US" sz="1200" dirty="0" err="1" smtClean="0">
                <a:latin typeface="Calibri Light" charset="0"/>
                <a:ea typeface="Calibri Light" charset="0"/>
                <a:cs typeface="Calibri Light" charset="0"/>
              </a:rPr>
              <a:t>github.com</a:t>
            </a:r>
            <a:r>
              <a:rPr lang="en-US" sz="1200" dirty="0" smtClean="0">
                <a:latin typeface="Calibri Light" charset="0"/>
                <a:ea typeface="Calibri Light" charset="0"/>
                <a:cs typeface="Calibri Light" charset="0"/>
              </a:rPr>
              <a:t>/</a:t>
            </a:r>
            <a:r>
              <a:rPr lang="en-US" sz="1200" dirty="0" err="1" smtClean="0">
                <a:latin typeface="Calibri Light" charset="0"/>
                <a:ea typeface="Calibri Light" charset="0"/>
                <a:cs typeface="Calibri Light" charset="0"/>
              </a:rPr>
              <a:t>mshahbaz</a:t>
            </a:r>
            <a:r>
              <a:rPr lang="en-US" sz="1200" dirty="0" smtClean="0">
                <a:latin typeface="Calibri Light" charset="0"/>
                <a:ea typeface="Calibri Light" charset="0"/>
                <a:cs typeface="Calibri Light" charset="0"/>
              </a:rPr>
              <a:t>/</a:t>
            </a:r>
            <a:r>
              <a:rPr lang="en-US" sz="1200" dirty="0" err="1" smtClean="0">
                <a:latin typeface="Calibri Light" charset="0"/>
                <a:ea typeface="Calibri Light" charset="0"/>
                <a:cs typeface="Calibri Light" charset="0"/>
              </a:rPr>
              <a:t>dpdk</a:t>
            </a:r>
            <a:r>
              <a:rPr lang="en-US" sz="1200" dirty="0" smtClean="0">
                <a:latin typeface="Calibri Light" charset="0"/>
                <a:ea typeface="Calibri Light" charset="0"/>
                <a:cs typeface="Calibri Light" charset="0"/>
              </a:rPr>
              <a:t>/blob/master/examples/l2fwd</a:t>
            </a:r>
            <a:endParaRPr lang="en-US" sz="1200" dirty="0">
              <a:latin typeface="Calibri Light" charset="0"/>
              <a:ea typeface="Calibri Light" charset="0"/>
              <a:cs typeface="Calibri Light" charset="0"/>
            </a:endParaRPr>
          </a:p>
        </p:txBody>
      </p:sp>
    </p:spTree>
    <p:extLst>
      <p:ext uri="{BB962C8B-B14F-4D97-AF65-F5344CB8AC3E}">
        <p14:creationId xmlns:p14="http://schemas.microsoft.com/office/powerpoint/2010/main" val="1295831461"/>
      </p:ext>
    </p:extLst>
  </p:cSld>
  <p:clrMapOvr>
    <a:masterClrMapping/>
  </p:clrMapOvr>
  <mc:AlternateContent xmlns:mc="http://schemas.openxmlformats.org/markup-compatibility/2006" xmlns:p14="http://schemas.microsoft.com/office/powerpoint/2010/main">
    <mc:Choice Requires="p14">
      <p:transition spd="slow" p14:dur="2000" advTm="415"/>
    </mc:Choice>
    <mc:Fallback xmlns="">
      <p:transition spd="slow" advTm="415"/>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Goal: </a:t>
            </a:r>
            <a:r>
              <a:rPr lang="en-US" sz="3600" dirty="0"/>
              <a:t>Quantifying the Reduction in Complexity</a:t>
            </a:r>
            <a:endParaRPr lang="en-US" dirty="0"/>
          </a:p>
        </p:txBody>
      </p:sp>
      <p:sp>
        <p:nvSpPr>
          <p:cNvPr id="5" name="Rounded Rectangle 4"/>
          <p:cNvSpPr/>
          <p:nvPr/>
        </p:nvSpPr>
        <p:spPr>
          <a:xfrm>
            <a:off x="812167" y="3406103"/>
            <a:ext cx="3980771" cy="1320531"/>
          </a:xfrm>
          <a:prstGeom prst="roundRect">
            <a:avLst>
              <a:gd name="adj" fmla="val 0"/>
            </a:avLst>
          </a:prstGeom>
          <a:solidFill>
            <a:schemeClr val="bg1">
              <a:lumMod val="95000"/>
            </a:schemeClr>
          </a:solidFill>
          <a:ln w="9525">
            <a:solidFill>
              <a:schemeClr val="bg2">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latin typeface="Calibri Light" charset="0"/>
              <a:ea typeface="Calibri Light" charset="0"/>
              <a:cs typeface="Calibri Light" charset="0"/>
            </a:endParaRPr>
          </a:p>
        </p:txBody>
      </p:sp>
      <p:sp>
        <p:nvSpPr>
          <p:cNvPr id="7" name="Rounded Rectangle 6"/>
          <p:cNvSpPr/>
          <p:nvPr/>
        </p:nvSpPr>
        <p:spPr>
          <a:xfrm>
            <a:off x="964569" y="4042381"/>
            <a:ext cx="3541495" cy="433104"/>
          </a:xfrm>
          <a:prstGeom prst="roundRect">
            <a:avLst>
              <a:gd name="adj" fmla="val 0"/>
            </a:avLst>
          </a:prstGeom>
          <a:solidFill>
            <a:schemeClr val="bg2">
              <a:lumMod val="75000"/>
            </a:schemeClr>
          </a:solidFill>
          <a:ln w="9525">
            <a:solidFill>
              <a:schemeClr val="bg2">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Kernel</a:t>
            </a:r>
            <a:endParaRPr lang="en-US" sz="1351"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sp>
        <p:nvSpPr>
          <p:cNvPr id="8" name="TextBox 7"/>
          <p:cNvSpPr txBox="1"/>
          <p:nvPr/>
        </p:nvSpPr>
        <p:spPr>
          <a:xfrm>
            <a:off x="1031111" y="3554966"/>
            <a:ext cx="890685" cy="338554"/>
          </a:xfrm>
          <a:prstGeom prst="rect">
            <a:avLst/>
          </a:prstGeom>
          <a:noFill/>
          <a:ln>
            <a:solidFill>
              <a:schemeClr val="bg2">
                <a:lumMod val="50000"/>
              </a:schemeClr>
            </a:solidFill>
            <a:prstDash val="solid"/>
          </a:ln>
        </p:spPr>
        <p:txBody>
          <a:bodyPr wrap="square" rtlCol="0">
            <a:spAutoFit/>
          </a:bodyPr>
          <a:lstStyle/>
          <a:p>
            <a:pPr algn="ctr"/>
            <a:r>
              <a:rPr lang="en-US" sz="1600" dirty="0">
                <a:ln w="0"/>
                <a:effectLst>
                  <a:outerShdw blurRad="38100" dist="19050" dir="2700000" algn="tl" rotWithShape="0">
                    <a:schemeClr val="dk1">
                      <a:alpha val="40000"/>
                    </a:schemeClr>
                  </a:outerShdw>
                </a:effectLst>
                <a:latin typeface="Calibri Light" charset="0"/>
                <a:ea typeface="Calibri Light" charset="0"/>
                <a:cs typeface="Calibri Light" charset="0"/>
              </a:rPr>
              <a:t>Parser</a:t>
            </a:r>
            <a:endParaRPr lang="en-US" sz="1600" dirty="0">
              <a:latin typeface="Calibri Light" charset="0"/>
              <a:ea typeface="Calibri Light" charset="0"/>
              <a:cs typeface="Calibri Light" charset="0"/>
            </a:endParaRPr>
          </a:p>
        </p:txBody>
      </p:sp>
      <p:sp>
        <p:nvSpPr>
          <p:cNvPr id="10" name="TextBox 9"/>
          <p:cNvSpPr txBox="1"/>
          <p:nvPr/>
        </p:nvSpPr>
        <p:spPr>
          <a:xfrm>
            <a:off x="2051769" y="3554966"/>
            <a:ext cx="2547252" cy="338554"/>
          </a:xfrm>
          <a:prstGeom prst="rect">
            <a:avLst/>
          </a:prstGeom>
          <a:noFill/>
          <a:ln>
            <a:solidFill>
              <a:schemeClr val="bg2">
                <a:lumMod val="50000"/>
              </a:schemeClr>
            </a:solidFill>
            <a:prstDash val="solid"/>
          </a:ln>
        </p:spPr>
        <p:txBody>
          <a:bodyPr wrap="square" rtlCol="0">
            <a:spAutoFit/>
          </a:bodyPr>
          <a:lstStyle/>
          <a:p>
            <a:pPr algn="ctr"/>
            <a:r>
              <a:rPr lang="en-US" sz="1600" dirty="0" smtClean="0">
                <a:ln w="0"/>
                <a:effectLst>
                  <a:outerShdw blurRad="38100" dist="19050" dir="2700000" algn="tl" rotWithShape="0">
                    <a:schemeClr val="dk1">
                      <a:alpha val="40000"/>
                    </a:schemeClr>
                  </a:outerShdw>
                </a:effectLst>
                <a:latin typeface="Calibri Light" charset="0"/>
                <a:ea typeface="Calibri Light" charset="0"/>
                <a:cs typeface="Calibri Light" charset="0"/>
              </a:rPr>
              <a:t>Match-Action Pipeline</a:t>
            </a:r>
            <a:endParaRPr lang="en-US" sz="1600" dirty="0">
              <a:latin typeface="Calibri Light" charset="0"/>
              <a:ea typeface="Calibri Light" charset="0"/>
              <a:cs typeface="Calibri Light" charset="0"/>
            </a:endParaRPr>
          </a:p>
        </p:txBody>
      </p:sp>
      <p:cxnSp>
        <p:nvCxnSpPr>
          <p:cNvPr id="11" name="Straight Connector 10"/>
          <p:cNvCxnSpPr/>
          <p:nvPr/>
        </p:nvCxnSpPr>
        <p:spPr>
          <a:xfrm>
            <a:off x="1273512" y="3893519"/>
            <a:ext cx="1" cy="148863"/>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638874" y="3893519"/>
            <a:ext cx="0" cy="270267"/>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037737" y="3890937"/>
            <a:ext cx="1" cy="148863"/>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403098" y="3890936"/>
            <a:ext cx="0" cy="270267"/>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15" name="Rounded Rectangle 14"/>
          <p:cNvSpPr/>
          <p:nvPr/>
        </p:nvSpPr>
        <p:spPr>
          <a:xfrm>
            <a:off x="1116969" y="4142519"/>
            <a:ext cx="3541495" cy="433104"/>
          </a:xfrm>
          <a:prstGeom prst="roundRect">
            <a:avLst>
              <a:gd name="adj" fmla="val 0"/>
            </a:avLst>
          </a:prstGeom>
          <a:solidFill>
            <a:schemeClr val="bg2">
              <a:lumMod val="75000"/>
            </a:schemeClr>
          </a:solidFill>
          <a:ln w="9525">
            <a:solidFill>
              <a:schemeClr val="bg2">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DPDK</a:t>
            </a:r>
            <a:endParaRPr lang="en-US" sz="1351"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sp>
        <p:nvSpPr>
          <p:cNvPr id="16" name="Rounded Rectangle 15"/>
          <p:cNvSpPr/>
          <p:nvPr/>
        </p:nvSpPr>
        <p:spPr>
          <a:xfrm>
            <a:off x="821187" y="3147121"/>
            <a:ext cx="749064" cy="249001"/>
          </a:xfrm>
          <a:prstGeom prst="roundRect">
            <a:avLst>
              <a:gd name="adj" fmla="val 0"/>
            </a:avLst>
          </a:prstGeom>
          <a:solidFill>
            <a:schemeClr val="tx1">
              <a:lumMod val="75000"/>
              <a:lumOff val="25000"/>
            </a:schemeClr>
          </a:solidFill>
          <a:ln w="28575">
            <a:solidFill>
              <a:schemeClr val="tx1">
                <a:lumMod val="75000"/>
                <a:lumOff val="2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ln w="0"/>
                <a:solidFill>
                  <a:schemeClr val="bg1"/>
                </a:solidFill>
                <a:effectLst>
                  <a:outerShdw blurRad="38100" dist="19050" dir="2700000" algn="tl" rotWithShape="0">
                    <a:schemeClr val="dk1">
                      <a:alpha val="40000"/>
                    </a:schemeClr>
                  </a:outerShdw>
                </a:effectLst>
                <a:latin typeface="Calibri Light" charset="0"/>
                <a:ea typeface="Calibri Light" charset="0"/>
                <a:cs typeface="Calibri Light" charset="0"/>
              </a:rPr>
              <a:t>OVS</a:t>
            </a:r>
            <a:endParaRPr lang="en-US" sz="1351" b="1" dirty="0">
              <a:ln w="0"/>
              <a:solidFill>
                <a:schemeClr val="bg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spTree>
    <p:extLst>
      <p:ext uri="{BB962C8B-B14F-4D97-AF65-F5344CB8AC3E}">
        <p14:creationId xmlns:p14="http://schemas.microsoft.com/office/powerpoint/2010/main" val="1516116607"/>
      </p:ext>
    </p:extLst>
  </p:cSld>
  <p:clrMapOvr>
    <a:masterClrMapping/>
  </p:clrMapOvr>
  <mc:AlternateContent xmlns:mc="http://schemas.openxmlformats.org/markup-compatibility/2006" xmlns:p14="http://schemas.microsoft.com/office/powerpoint/2010/main">
    <mc:Choice Requires="p14">
      <p:transition spd="slow" p14:dur="2000" advTm="426"/>
    </mc:Choice>
    <mc:Fallback xmlns="">
      <p:transition spd="slow" advTm="426"/>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Goal: </a:t>
            </a:r>
            <a:r>
              <a:rPr lang="en-US" sz="3600" dirty="0"/>
              <a:t>Quantifying the Reduction in Complexity</a:t>
            </a:r>
            <a:endParaRPr lang="en-US" dirty="0"/>
          </a:p>
        </p:txBody>
      </p:sp>
      <p:sp>
        <p:nvSpPr>
          <p:cNvPr id="5" name="Rounded Rectangle 4"/>
          <p:cNvSpPr/>
          <p:nvPr/>
        </p:nvSpPr>
        <p:spPr>
          <a:xfrm>
            <a:off x="812167" y="2808783"/>
            <a:ext cx="3980771" cy="1917851"/>
          </a:xfrm>
          <a:prstGeom prst="roundRect">
            <a:avLst>
              <a:gd name="adj" fmla="val 0"/>
            </a:avLst>
          </a:prstGeom>
          <a:solidFill>
            <a:schemeClr val="bg1">
              <a:lumMod val="95000"/>
            </a:schemeClr>
          </a:solidFill>
          <a:ln w="9525">
            <a:solidFill>
              <a:schemeClr val="bg2">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latin typeface="Calibri Light" charset="0"/>
              <a:ea typeface="Calibri Light" charset="0"/>
              <a:cs typeface="Calibri Light" charset="0"/>
            </a:endParaRPr>
          </a:p>
        </p:txBody>
      </p:sp>
      <p:sp>
        <p:nvSpPr>
          <p:cNvPr id="7" name="Rounded Rectangle 6"/>
          <p:cNvSpPr/>
          <p:nvPr/>
        </p:nvSpPr>
        <p:spPr>
          <a:xfrm>
            <a:off x="964569" y="4042381"/>
            <a:ext cx="3541495" cy="433104"/>
          </a:xfrm>
          <a:prstGeom prst="roundRect">
            <a:avLst>
              <a:gd name="adj" fmla="val 0"/>
            </a:avLst>
          </a:prstGeom>
          <a:solidFill>
            <a:schemeClr val="bg2">
              <a:lumMod val="75000"/>
            </a:schemeClr>
          </a:solidFill>
          <a:ln w="9525">
            <a:solidFill>
              <a:schemeClr val="bg2">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Kernel</a:t>
            </a:r>
            <a:endParaRPr lang="en-US" sz="1351"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sp>
        <p:nvSpPr>
          <p:cNvPr id="8" name="TextBox 7"/>
          <p:cNvSpPr txBox="1"/>
          <p:nvPr/>
        </p:nvSpPr>
        <p:spPr>
          <a:xfrm>
            <a:off x="1031111" y="3554966"/>
            <a:ext cx="890685" cy="338554"/>
          </a:xfrm>
          <a:prstGeom prst="rect">
            <a:avLst/>
          </a:prstGeom>
          <a:noFill/>
          <a:ln>
            <a:solidFill>
              <a:schemeClr val="bg2">
                <a:lumMod val="50000"/>
              </a:schemeClr>
            </a:solidFill>
            <a:prstDash val="solid"/>
          </a:ln>
        </p:spPr>
        <p:txBody>
          <a:bodyPr wrap="square" rtlCol="0">
            <a:spAutoFit/>
          </a:bodyPr>
          <a:lstStyle/>
          <a:p>
            <a:pPr algn="ctr"/>
            <a:r>
              <a:rPr lang="en-US" sz="1600" dirty="0">
                <a:ln w="0"/>
                <a:effectLst>
                  <a:outerShdw blurRad="38100" dist="19050" dir="2700000" algn="tl" rotWithShape="0">
                    <a:schemeClr val="dk1">
                      <a:alpha val="40000"/>
                    </a:schemeClr>
                  </a:outerShdw>
                </a:effectLst>
                <a:latin typeface="Calibri Light" charset="0"/>
                <a:ea typeface="Calibri Light" charset="0"/>
                <a:cs typeface="Calibri Light" charset="0"/>
              </a:rPr>
              <a:t>Parser</a:t>
            </a:r>
            <a:endParaRPr lang="en-US" sz="1600" dirty="0">
              <a:latin typeface="Calibri Light" charset="0"/>
              <a:ea typeface="Calibri Light" charset="0"/>
              <a:cs typeface="Calibri Light" charset="0"/>
            </a:endParaRPr>
          </a:p>
        </p:txBody>
      </p:sp>
      <p:sp>
        <p:nvSpPr>
          <p:cNvPr id="10" name="TextBox 9"/>
          <p:cNvSpPr txBox="1"/>
          <p:nvPr/>
        </p:nvSpPr>
        <p:spPr>
          <a:xfrm>
            <a:off x="2051769" y="3554966"/>
            <a:ext cx="2547252" cy="338554"/>
          </a:xfrm>
          <a:prstGeom prst="rect">
            <a:avLst/>
          </a:prstGeom>
          <a:noFill/>
          <a:ln>
            <a:solidFill>
              <a:schemeClr val="bg2">
                <a:lumMod val="50000"/>
              </a:schemeClr>
            </a:solidFill>
            <a:prstDash val="solid"/>
          </a:ln>
        </p:spPr>
        <p:txBody>
          <a:bodyPr wrap="square" rtlCol="0">
            <a:spAutoFit/>
          </a:bodyPr>
          <a:lstStyle/>
          <a:p>
            <a:pPr algn="ctr"/>
            <a:r>
              <a:rPr lang="en-US" sz="1600" dirty="0" smtClean="0">
                <a:ln w="0"/>
                <a:effectLst>
                  <a:outerShdw blurRad="38100" dist="19050" dir="2700000" algn="tl" rotWithShape="0">
                    <a:schemeClr val="dk1">
                      <a:alpha val="40000"/>
                    </a:schemeClr>
                  </a:outerShdw>
                </a:effectLst>
                <a:latin typeface="Calibri Light" charset="0"/>
                <a:ea typeface="Calibri Light" charset="0"/>
                <a:cs typeface="Calibri Light" charset="0"/>
              </a:rPr>
              <a:t>Match-Action Cache</a:t>
            </a:r>
            <a:endParaRPr lang="en-US" sz="1600" dirty="0">
              <a:latin typeface="Calibri Light" charset="0"/>
              <a:ea typeface="Calibri Light" charset="0"/>
              <a:cs typeface="Calibri Light" charset="0"/>
            </a:endParaRPr>
          </a:p>
        </p:txBody>
      </p:sp>
      <p:cxnSp>
        <p:nvCxnSpPr>
          <p:cNvPr id="11" name="Straight Connector 10"/>
          <p:cNvCxnSpPr/>
          <p:nvPr/>
        </p:nvCxnSpPr>
        <p:spPr>
          <a:xfrm>
            <a:off x="1273512" y="3893519"/>
            <a:ext cx="1" cy="148863"/>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638874" y="3893519"/>
            <a:ext cx="0" cy="270267"/>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037737" y="3890937"/>
            <a:ext cx="1" cy="148863"/>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403098" y="3890936"/>
            <a:ext cx="0" cy="270267"/>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15" name="Rounded Rectangle 14"/>
          <p:cNvSpPr/>
          <p:nvPr/>
        </p:nvSpPr>
        <p:spPr>
          <a:xfrm>
            <a:off x="1116969" y="4142519"/>
            <a:ext cx="3541495" cy="433104"/>
          </a:xfrm>
          <a:prstGeom prst="roundRect">
            <a:avLst>
              <a:gd name="adj" fmla="val 0"/>
            </a:avLst>
          </a:prstGeom>
          <a:solidFill>
            <a:schemeClr val="bg2">
              <a:lumMod val="75000"/>
            </a:schemeClr>
          </a:solidFill>
          <a:ln w="9525">
            <a:solidFill>
              <a:schemeClr val="bg2">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DPDK</a:t>
            </a:r>
            <a:endParaRPr lang="en-US" sz="1351"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sp>
        <p:nvSpPr>
          <p:cNvPr id="17" name="TextBox 16"/>
          <p:cNvSpPr txBox="1"/>
          <p:nvPr/>
        </p:nvSpPr>
        <p:spPr>
          <a:xfrm>
            <a:off x="2051769" y="2914716"/>
            <a:ext cx="2547252" cy="338554"/>
          </a:xfrm>
          <a:prstGeom prst="rect">
            <a:avLst/>
          </a:prstGeom>
          <a:noFill/>
          <a:ln>
            <a:solidFill>
              <a:schemeClr val="bg2">
                <a:lumMod val="50000"/>
              </a:schemeClr>
            </a:solidFill>
            <a:prstDash val="solid"/>
          </a:ln>
        </p:spPr>
        <p:txBody>
          <a:bodyPr wrap="square" rtlCol="0">
            <a:spAutoFit/>
          </a:bodyPr>
          <a:lstStyle/>
          <a:p>
            <a:pPr algn="ctr"/>
            <a:r>
              <a:rPr lang="en-US" sz="1600" dirty="0" smtClean="0">
                <a:ln w="0"/>
                <a:effectLst>
                  <a:outerShdw blurRad="38100" dist="19050" dir="2700000" algn="tl" rotWithShape="0">
                    <a:schemeClr val="dk1">
                      <a:alpha val="40000"/>
                    </a:schemeClr>
                  </a:outerShdw>
                </a:effectLst>
                <a:latin typeface="Calibri Light" charset="0"/>
                <a:ea typeface="Calibri Light" charset="0"/>
                <a:cs typeface="Calibri Light" charset="0"/>
              </a:rPr>
              <a:t>Match-Action Pipeline</a:t>
            </a:r>
            <a:endParaRPr lang="en-US" sz="1600" dirty="0">
              <a:latin typeface="Calibri Light" charset="0"/>
              <a:ea typeface="Calibri Light" charset="0"/>
              <a:cs typeface="Calibri Light" charset="0"/>
            </a:endParaRPr>
          </a:p>
        </p:txBody>
      </p:sp>
      <p:sp>
        <p:nvSpPr>
          <p:cNvPr id="21" name="TextBox 20"/>
          <p:cNvSpPr txBox="1"/>
          <p:nvPr/>
        </p:nvSpPr>
        <p:spPr>
          <a:xfrm>
            <a:off x="168202" y="2808783"/>
            <a:ext cx="523797" cy="523220"/>
          </a:xfrm>
          <a:prstGeom prst="rect">
            <a:avLst/>
          </a:prstGeom>
          <a:noFill/>
        </p:spPr>
        <p:txBody>
          <a:bodyPr wrap="none" rtlCol="0">
            <a:spAutoFit/>
          </a:bodyPr>
          <a:lstStyle/>
          <a:p>
            <a:pPr algn="ctr"/>
            <a:r>
              <a:rPr lang="en-US" sz="1400" b="1" dirty="0" smtClean="0">
                <a:latin typeface="Calibri Light" charset="0"/>
                <a:ea typeface="Calibri Light" charset="0"/>
                <a:cs typeface="Calibri Light" charset="0"/>
              </a:rPr>
              <a:t>Slow</a:t>
            </a:r>
          </a:p>
          <a:p>
            <a:pPr algn="ctr"/>
            <a:r>
              <a:rPr lang="en-US" sz="1400" b="1" dirty="0" smtClean="0">
                <a:latin typeface="Calibri Light" charset="0"/>
                <a:ea typeface="Calibri Light" charset="0"/>
                <a:cs typeface="Calibri Light" charset="0"/>
              </a:rPr>
              <a:t>Path</a:t>
            </a:r>
            <a:endParaRPr lang="en-US" sz="1400" b="1" dirty="0">
              <a:latin typeface="Calibri Light" charset="0"/>
              <a:ea typeface="Calibri Light" charset="0"/>
              <a:cs typeface="Calibri Light" charset="0"/>
            </a:endParaRPr>
          </a:p>
        </p:txBody>
      </p:sp>
      <p:sp>
        <p:nvSpPr>
          <p:cNvPr id="22" name="TextBox 21"/>
          <p:cNvSpPr txBox="1"/>
          <p:nvPr/>
        </p:nvSpPr>
        <p:spPr>
          <a:xfrm>
            <a:off x="173320" y="3773980"/>
            <a:ext cx="507896" cy="523220"/>
          </a:xfrm>
          <a:prstGeom prst="rect">
            <a:avLst/>
          </a:prstGeom>
          <a:noFill/>
        </p:spPr>
        <p:txBody>
          <a:bodyPr wrap="none" rtlCol="0">
            <a:spAutoFit/>
          </a:bodyPr>
          <a:lstStyle/>
          <a:p>
            <a:pPr algn="ctr"/>
            <a:r>
              <a:rPr lang="en-US" sz="1400" b="1" dirty="0" smtClean="0">
                <a:latin typeface="Calibri Light" charset="0"/>
                <a:ea typeface="Calibri Light" charset="0"/>
                <a:cs typeface="Calibri Light" charset="0"/>
              </a:rPr>
              <a:t>Fast</a:t>
            </a:r>
          </a:p>
          <a:p>
            <a:pPr algn="ctr"/>
            <a:r>
              <a:rPr lang="en-US" sz="1400" b="1" dirty="0" smtClean="0">
                <a:latin typeface="Calibri Light" charset="0"/>
                <a:ea typeface="Calibri Light" charset="0"/>
                <a:cs typeface="Calibri Light" charset="0"/>
              </a:rPr>
              <a:t>Path</a:t>
            </a:r>
            <a:endParaRPr lang="en-US" sz="1400" b="1" dirty="0">
              <a:latin typeface="Calibri Light" charset="0"/>
              <a:ea typeface="Calibri Light" charset="0"/>
              <a:cs typeface="Calibri Light" charset="0"/>
            </a:endParaRPr>
          </a:p>
        </p:txBody>
      </p:sp>
      <p:sp>
        <p:nvSpPr>
          <p:cNvPr id="25" name="TextBox 24"/>
          <p:cNvSpPr txBox="1"/>
          <p:nvPr/>
        </p:nvSpPr>
        <p:spPr>
          <a:xfrm>
            <a:off x="4963266" y="1975997"/>
            <a:ext cx="4180734" cy="2554545"/>
          </a:xfrm>
          <a:prstGeom prst="rect">
            <a:avLst/>
          </a:prstGeom>
          <a:noFill/>
        </p:spPr>
        <p:txBody>
          <a:bodyPr wrap="square" rtlCol="0">
            <a:spAutoFit/>
          </a:bodyPr>
          <a:lstStyle/>
          <a:p>
            <a:r>
              <a:rPr lang="en-US" sz="2000" b="1" dirty="0" smtClean="0">
                <a:latin typeface="Calibri Light" charset="0"/>
                <a:ea typeface="Calibri Light" charset="0"/>
                <a:cs typeface="Calibri Light" charset="0"/>
              </a:rPr>
              <a:t>Also need to specify:</a:t>
            </a:r>
          </a:p>
          <a:p>
            <a:endParaRPr lang="en-US" sz="2000" b="1" dirty="0">
              <a:latin typeface="Calibri Light" charset="0"/>
              <a:ea typeface="Calibri Light" charset="0"/>
              <a:cs typeface="Calibri Light" charset="0"/>
            </a:endParaRPr>
          </a:p>
          <a:p>
            <a:pPr marL="342900" indent="-342900">
              <a:buFontTx/>
              <a:buChar char="-"/>
            </a:pPr>
            <a:r>
              <a:rPr lang="en-US" sz="2000" b="1" dirty="0" smtClean="0">
                <a:latin typeface="Calibri Light" charset="0"/>
                <a:ea typeface="Calibri Light" charset="0"/>
                <a:cs typeface="Calibri Light" charset="0"/>
              </a:rPr>
              <a:t>Command-Line Utilities</a:t>
            </a:r>
          </a:p>
          <a:p>
            <a:pPr marL="685800" lvl="1" indent="-342900">
              <a:buFontTx/>
              <a:buChar char="-"/>
            </a:pPr>
            <a:r>
              <a:rPr lang="en-US" sz="2000" dirty="0" smtClean="0">
                <a:latin typeface="Calibri Light" charset="0"/>
                <a:ea typeface="Calibri Light" charset="0"/>
                <a:cs typeface="Calibri Light" charset="0"/>
              </a:rPr>
              <a:t>Adding/Removing Flows</a:t>
            </a:r>
          </a:p>
          <a:p>
            <a:pPr marL="685800" lvl="1" indent="-342900">
              <a:buFontTx/>
              <a:buChar char="-"/>
            </a:pPr>
            <a:r>
              <a:rPr lang="en-US" sz="2000" dirty="0" smtClean="0">
                <a:latin typeface="Calibri Light" charset="0"/>
                <a:ea typeface="Calibri Light" charset="0"/>
                <a:cs typeface="Calibri Light" charset="0"/>
              </a:rPr>
              <a:t>Querying Flows and Stats</a:t>
            </a:r>
            <a:endParaRPr lang="en-US" sz="2000" dirty="0">
              <a:latin typeface="Calibri Light" charset="0"/>
              <a:ea typeface="Calibri Light" charset="0"/>
              <a:cs typeface="Calibri Light" charset="0"/>
            </a:endParaRPr>
          </a:p>
          <a:p>
            <a:pPr marL="342900" indent="-342900">
              <a:buFontTx/>
              <a:buChar char="-"/>
            </a:pPr>
            <a:endParaRPr lang="en-US" sz="2000" dirty="0">
              <a:latin typeface="Calibri Light" charset="0"/>
              <a:ea typeface="Calibri Light" charset="0"/>
              <a:cs typeface="Calibri Light" charset="0"/>
            </a:endParaRPr>
          </a:p>
          <a:p>
            <a:pPr marL="342900" indent="-342900">
              <a:buFontTx/>
              <a:buChar char="-"/>
            </a:pPr>
            <a:r>
              <a:rPr lang="en-US" sz="2000" b="1" dirty="0" smtClean="0">
                <a:latin typeface="Calibri Light" charset="0"/>
                <a:ea typeface="Calibri Light" charset="0"/>
                <a:cs typeface="Calibri Light" charset="0"/>
              </a:rPr>
              <a:t>Control-Plane Interfaces</a:t>
            </a:r>
          </a:p>
          <a:p>
            <a:pPr marL="685800" lvl="1" indent="-342900">
              <a:buFontTx/>
              <a:buChar char="-"/>
            </a:pPr>
            <a:r>
              <a:rPr lang="en-US" sz="2000" dirty="0" smtClean="0">
                <a:latin typeface="Calibri Light" charset="0"/>
                <a:ea typeface="Calibri Light" charset="0"/>
                <a:cs typeface="Calibri Light" charset="0"/>
              </a:rPr>
              <a:t>e.g., </a:t>
            </a:r>
            <a:r>
              <a:rPr lang="en-US" sz="2000" dirty="0" err="1" smtClean="0">
                <a:latin typeface="Calibri Light" charset="0"/>
                <a:ea typeface="Calibri Light" charset="0"/>
                <a:cs typeface="Calibri Light" charset="0"/>
              </a:rPr>
              <a:t>OpenFlow</a:t>
            </a:r>
            <a:endParaRPr lang="en-US" sz="2000" dirty="0" smtClean="0">
              <a:latin typeface="Calibri Light" charset="0"/>
              <a:ea typeface="Calibri Light" charset="0"/>
              <a:cs typeface="Calibri Light" charset="0"/>
            </a:endParaRPr>
          </a:p>
        </p:txBody>
      </p:sp>
      <p:sp>
        <p:nvSpPr>
          <p:cNvPr id="16" name="Rounded Rectangle 15"/>
          <p:cNvSpPr/>
          <p:nvPr/>
        </p:nvSpPr>
        <p:spPr>
          <a:xfrm>
            <a:off x="822679" y="2541185"/>
            <a:ext cx="749064" cy="249001"/>
          </a:xfrm>
          <a:prstGeom prst="roundRect">
            <a:avLst>
              <a:gd name="adj" fmla="val 0"/>
            </a:avLst>
          </a:prstGeom>
          <a:solidFill>
            <a:schemeClr val="tx1">
              <a:lumMod val="75000"/>
              <a:lumOff val="25000"/>
            </a:schemeClr>
          </a:solidFill>
          <a:ln w="28575">
            <a:solidFill>
              <a:schemeClr val="tx1">
                <a:lumMod val="75000"/>
                <a:lumOff val="2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ln w="0"/>
                <a:solidFill>
                  <a:schemeClr val="bg1"/>
                </a:solidFill>
                <a:effectLst>
                  <a:outerShdw blurRad="38100" dist="19050" dir="2700000" algn="tl" rotWithShape="0">
                    <a:schemeClr val="dk1">
                      <a:alpha val="40000"/>
                    </a:schemeClr>
                  </a:outerShdw>
                </a:effectLst>
                <a:latin typeface="Calibri Light" charset="0"/>
                <a:ea typeface="Calibri Light" charset="0"/>
                <a:cs typeface="Calibri Light" charset="0"/>
              </a:rPr>
              <a:t>OVS</a:t>
            </a:r>
            <a:endParaRPr lang="en-US" sz="1351" b="1" dirty="0">
              <a:ln w="0"/>
              <a:solidFill>
                <a:schemeClr val="bg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cxnSp>
        <p:nvCxnSpPr>
          <p:cNvPr id="27" name="Straight Connector 26"/>
          <p:cNvCxnSpPr/>
          <p:nvPr/>
        </p:nvCxnSpPr>
        <p:spPr>
          <a:xfrm>
            <a:off x="812167" y="3392311"/>
            <a:ext cx="3980771" cy="0"/>
          </a:xfrm>
          <a:prstGeom prst="line">
            <a:avLst/>
          </a:prstGeom>
          <a:ln w="12700">
            <a:solidFill>
              <a:schemeClr val="bg2">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endCxn id="10" idx="0"/>
          </p:cNvCxnSpPr>
          <p:nvPr/>
        </p:nvCxnSpPr>
        <p:spPr>
          <a:xfrm>
            <a:off x="3325395" y="3253270"/>
            <a:ext cx="0" cy="301696"/>
          </a:xfrm>
          <a:prstGeom prst="straightConnector1">
            <a:avLst/>
          </a:prstGeom>
          <a:ln w="28575">
            <a:solidFill>
              <a:schemeClr val="bg1">
                <a:lumMod val="50000"/>
              </a:schemeClr>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70958120"/>
      </p:ext>
    </p:extLst>
  </p:cSld>
  <p:clrMapOvr>
    <a:masterClrMapping/>
  </p:clrMapOvr>
  <mc:AlternateContent xmlns:mc="http://schemas.openxmlformats.org/markup-compatibility/2006" xmlns:p14="http://schemas.microsoft.com/office/powerpoint/2010/main">
    <mc:Choice Requires="p14">
      <p:transition spd="slow" p14:dur="2000" advTm="1090"/>
    </mc:Choice>
    <mc:Fallback xmlns="">
      <p:transition spd="slow" advTm="109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5">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5">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5">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ed Rectangle 20"/>
          <p:cNvSpPr/>
          <p:nvPr/>
        </p:nvSpPr>
        <p:spPr>
          <a:xfrm>
            <a:off x="981281" y="3737239"/>
            <a:ext cx="3788275" cy="812183"/>
          </a:xfrm>
          <a:prstGeom prst="roundRect">
            <a:avLst>
              <a:gd name="adj" fmla="val 0"/>
            </a:avLst>
          </a:prstGeom>
          <a:solidFill>
            <a:schemeClr val="bg1">
              <a:lumMod val="95000"/>
            </a:schemeClr>
          </a:solidFill>
          <a:ln w="9525">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PISCES</a:t>
            </a:r>
          </a:p>
        </p:txBody>
      </p:sp>
      <p:sp>
        <p:nvSpPr>
          <p:cNvPr id="2" name="Title 1"/>
          <p:cNvSpPr>
            <a:spLocks noGrp="1"/>
          </p:cNvSpPr>
          <p:nvPr>
            <p:ph type="title"/>
          </p:nvPr>
        </p:nvSpPr>
        <p:spPr/>
        <p:txBody>
          <a:bodyPr>
            <a:normAutofit fontScale="90000"/>
          </a:bodyPr>
          <a:lstStyle/>
          <a:p>
            <a:r>
              <a:rPr lang="en-US" dirty="0"/>
              <a:t>Goal: </a:t>
            </a:r>
            <a:r>
              <a:rPr lang="en-US" sz="3600" dirty="0"/>
              <a:t>Quantifying the Reduction in Complexity</a:t>
            </a:r>
            <a:endParaRPr lang="en-US" dirty="0"/>
          </a:p>
        </p:txBody>
      </p:sp>
      <p:sp>
        <p:nvSpPr>
          <p:cNvPr id="10" name="Rounded Rectangle 9"/>
          <p:cNvSpPr/>
          <p:nvPr/>
        </p:nvSpPr>
        <p:spPr>
          <a:xfrm>
            <a:off x="1111640" y="3520687"/>
            <a:ext cx="3541495" cy="433104"/>
          </a:xfrm>
          <a:prstGeom prst="roundRect">
            <a:avLst>
              <a:gd name="adj" fmla="val 0"/>
            </a:avLst>
          </a:prstGeom>
          <a:solidFill>
            <a:schemeClr val="accent6">
              <a:lumMod val="40000"/>
              <a:lumOff val="60000"/>
            </a:schemeClr>
          </a:solidFill>
          <a:ln w="9525">
            <a:solidFill>
              <a:schemeClr val="accent6">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P4</a:t>
            </a:r>
            <a:endParaRPr lang="en-US" sz="18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sp>
        <p:nvSpPr>
          <p:cNvPr id="11" name="TextBox 10"/>
          <p:cNvSpPr txBox="1"/>
          <p:nvPr/>
        </p:nvSpPr>
        <p:spPr>
          <a:xfrm>
            <a:off x="1111640" y="1792145"/>
            <a:ext cx="2930995" cy="1200329"/>
          </a:xfrm>
          <a:prstGeom prst="rect">
            <a:avLst/>
          </a:prstGeom>
          <a:noFill/>
        </p:spPr>
        <p:txBody>
          <a:bodyPr wrap="square" rtlCol="0">
            <a:spAutoFit/>
          </a:bodyPr>
          <a:lstStyle/>
          <a:p>
            <a:r>
              <a:rPr lang="en-US" sz="1200" dirty="0" smtClean="0">
                <a:latin typeface="Calibri Light" charset="0"/>
                <a:ea typeface="Calibri Light" charset="0"/>
                <a:cs typeface="Calibri Light" charset="0"/>
              </a:rPr>
              <a:t>L2-Switch</a:t>
            </a:r>
            <a:r>
              <a:rPr lang="en-US" sz="1200" baseline="30000" dirty="0" smtClean="0">
                <a:latin typeface="Calibri Light" charset="0"/>
                <a:ea typeface="Calibri Light" charset="0"/>
                <a:cs typeface="Calibri Light" charset="0"/>
              </a:rPr>
              <a:t>[1]</a:t>
            </a:r>
            <a:r>
              <a:rPr lang="en-US" sz="1200" dirty="0" smtClean="0">
                <a:latin typeface="Calibri Light" charset="0"/>
                <a:ea typeface="Calibri Light" charset="0"/>
                <a:cs typeface="Calibri Light" charset="0"/>
              </a:rPr>
              <a:t> application specifies:</a:t>
            </a:r>
          </a:p>
          <a:p>
            <a:pPr marL="342900" indent="-342900">
              <a:buAutoNum type="arabicPeriod"/>
            </a:pPr>
            <a:endParaRPr lang="en-US" sz="400" b="1" dirty="0" smtClean="0">
              <a:latin typeface="Calibri Light" charset="0"/>
              <a:ea typeface="Calibri Light" charset="0"/>
              <a:cs typeface="Calibri Light" charset="0"/>
            </a:endParaRPr>
          </a:p>
          <a:p>
            <a:pPr marL="342900" indent="-342900">
              <a:buAutoNum type="arabicPeriod"/>
            </a:pPr>
            <a:r>
              <a:rPr lang="en-US" sz="1400" dirty="0" smtClean="0">
                <a:latin typeface="Calibri Light" charset="0"/>
                <a:ea typeface="Calibri Light" charset="0"/>
                <a:cs typeface="Calibri Light" charset="0"/>
              </a:rPr>
              <a:t>Packet and metadata headers</a:t>
            </a:r>
          </a:p>
          <a:p>
            <a:pPr marL="342900" indent="-342900">
              <a:buAutoNum type="arabicPeriod"/>
            </a:pPr>
            <a:r>
              <a:rPr lang="en-US" sz="1400" dirty="0" smtClean="0">
                <a:latin typeface="Calibri Light" charset="0"/>
                <a:ea typeface="Calibri Light" charset="0"/>
                <a:cs typeface="Calibri Light" charset="0"/>
              </a:rPr>
              <a:t>Parser</a:t>
            </a:r>
          </a:p>
          <a:p>
            <a:pPr marL="342900" indent="-342900">
              <a:buAutoNum type="arabicPeriod"/>
            </a:pPr>
            <a:r>
              <a:rPr lang="en-US" sz="1400" dirty="0" smtClean="0">
                <a:latin typeface="Calibri Light" charset="0"/>
                <a:ea typeface="Calibri Light" charset="0"/>
                <a:cs typeface="Calibri Light" charset="0"/>
              </a:rPr>
              <a:t>Match-Action Tables</a:t>
            </a:r>
          </a:p>
          <a:p>
            <a:pPr marL="342900" indent="-342900">
              <a:buFont typeface="+mj-lt"/>
              <a:buAutoNum type="arabicPeriod"/>
            </a:pPr>
            <a:r>
              <a:rPr lang="en-US" sz="1400" dirty="0" smtClean="0">
                <a:latin typeface="Calibri Light" charset="0"/>
                <a:ea typeface="Calibri Light" charset="0"/>
                <a:cs typeface="Calibri Light" charset="0"/>
              </a:rPr>
              <a:t>Control Flow</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66078" y="1268016"/>
            <a:ext cx="1979789" cy="2180783"/>
          </a:xfrm>
          <a:prstGeom prst="rect">
            <a:avLst/>
          </a:prstGeom>
          <a:ln w="3175">
            <a:solidFill>
              <a:schemeClr val="tx1"/>
            </a:solidFill>
          </a:ln>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21956" y="1669344"/>
            <a:ext cx="2833147" cy="1604434"/>
          </a:xfrm>
          <a:prstGeom prst="rect">
            <a:avLst/>
          </a:prstGeom>
          <a:ln w="3175">
            <a:solidFill>
              <a:schemeClr val="tx1"/>
            </a:solidFill>
          </a:ln>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32272" y="1124118"/>
            <a:ext cx="2493071" cy="3708636"/>
          </a:xfrm>
          <a:prstGeom prst="rect">
            <a:avLst/>
          </a:prstGeom>
          <a:ln w="3175">
            <a:solidFill>
              <a:schemeClr val="tx1"/>
            </a:solidFill>
          </a:ln>
        </p:spPr>
      </p:pic>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70781" y="1982004"/>
            <a:ext cx="4059575" cy="1376638"/>
          </a:xfrm>
          <a:prstGeom prst="rect">
            <a:avLst/>
          </a:prstGeom>
          <a:ln w="3175">
            <a:solidFill>
              <a:schemeClr val="tx1"/>
            </a:solidFill>
          </a:ln>
        </p:spPr>
      </p:pic>
      <p:sp>
        <p:nvSpPr>
          <p:cNvPr id="15" name="Rounded Rectangle 14"/>
          <p:cNvSpPr/>
          <p:nvPr/>
        </p:nvSpPr>
        <p:spPr>
          <a:xfrm>
            <a:off x="1111640" y="4310115"/>
            <a:ext cx="3541495" cy="381528"/>
          </a:xfrm>
          <a:prstGeom prst="roundRect">
            <a:avLst>
              <a:gd name="adj" fmla="val 0"/>
            </a:avLst>
          </a:prstGeom>
          <a:solidFill>
            <a:schemeClr val="bg1">
              <a:lumMod val="85000"/>
            </a:schemeClr>
          </a:solidFill>
          <a:ln w="9525">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OVS</a:t>
            </a:r>
            <a:endParaRPr lang="en-US" sz="28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cxnSp>
        <p:nvCxnSpPr>
          <p:cNvPr id="16" name="Straight Arrow Connector 15"/>
          <p:cNvCxnSpPr>
            <a:stCxn id="10" idx="2"/>
            <a:endCxn id="15" idx="0"/>
          </p:cNvCxnSpPr>
          <p:nvPr/>
        </p:nvCxnSpPr>
        <p:spPr>
          <a:xfrm>
            <a:off x="2882388" y="3953791"/>
            <a:ext cx="0" cy="356324"/>
          </a:xfrm>
          <a:prstGeom prst="straightConnector1">
            <a:avLst/>
          </a:prstGeom>
          <a:ln w="28575">
            <a:solidFill>
              <a:schemeClr val="bg1">
                <a:lumMod val="50000"/>
              </a:schemeClr>
            </a:solidFill>
            <a:prstDash val="sysDash"/>
            <a:tailEnd type="triangle" w="lg" len="med"/>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0" y="4828407"/>
            <a:ext cx="5561074" cy="276999"/>
          </a:xfrm>
          <a:prstGeom prst="rect">
            <a:avLst/>
          </a:prstGeom>
          <a:noFill/>
        </p:spPr>
        <p:txBody>
          <a:bodyPr wrap="none" rtlCol="0">
            <a:spAutoFit/>
          </a:bodyPr>
          <a:lstStyle/>
          <a:p>
            <a:r>
              <a:rPr lang="en-US" sz="1200" baseline="30000" dirty="0" smtClean="0">
                <a:latin typeface="Calibri Light" charset="0"/>
                <a:ea typeface="Calibri Light" charset="0"/>
                <a:cs typeface="Calibri Light" charset="0"/>
              </a:rPr>
              <a:t>[1]</a:t>
            </a:r>
            <a:r>
              <a:rPr lang="en-US" sz="1200" dirty="0" smtClean="0">
                <a:latin typeface="Calibri Light" charset="0"/>
                <a:ea typeface="Calibri Light" charset="0"/>
                <a:cs typeface="Calibri Light" charset="0"/>
              </a:rPr>
              <a:t> https</a:t>
            </a:r>
            <a:r>
              <a:rPr lang="en-US" sz="1200" dirty="0">
                <a:latin typeface="Calibri Light" charset="0"/>
                <a:ea typeface="Calibri Light" charset="0"/>
                <a:cs typeface="Calibri Light" charset="0"/>
              </a:rPr>
              <a:t>://</a:t>
            </a:r>
            <a:r>
              <a:rPr lang="en-US" sz="1200" dirty="0" err="1" smtClean="0">
                <a:latin typeface="Calibri Light" charset="0"/>
                <a:ea typeface="Calibri Light" charset="0"/>
                <a:cs typeface="Calibri Light" charset="0"/>
              </a:rPr>
              <a:t>github.com</a:t>
            </a:r>
            <a:r>
              <a:rPr lang="en-US" sz="1200" dirty="0" smtClean="0">
                <a:latin typeface="Calibri Light" charset="0"/>
                <a:ea typeface="Calibri Light" charset="0"/>
                <a:cs typeface="Calibri Light" charset="0"/>
              </a:rPr>
              <a:t>/</a:t>
            </a:r>
            <a:r>
              <a:rPr lang="en-US" sz="1200" dirty="0" err="1" smtClean="0">
                <a:latin typeface="Calibri Light" charset="0"/>
                <a:ea typeface="Calibri Light" charset="0"/>
                <a:cs typeface="Calibri Light" charset="0"/>
              </a:rPr>
              <a:t>PrincetonUniversity</a:t>
            </a:r>
            <a:r>
              <a:rPr lang="en-US" sz="1200" dirty="0" smtClean="0">
                <a:latin typeface="Calibri Light" charset="0"/>
                <a:ea typeface="Calibri Light" charset="0"/>
                <a:cs typeface="Calibri Light" charset="0"/>
              </a:rPr>
              <a:t>/</a:t>
            </a:r>
            <a:r>
              <a:rPr lang="en-US" sz="1200" dirty="0" err="1" smtClean="0">
                <a:latin typeface="Calibri Light" charset="0"/>
                <a:ea typeface="Calibri Light" charset="0"/>
                <a:cs typeface="Calibri Light" charset="0"/>
              </a:rPr>
              <a:t>ovs</a:t>
            </a:r>
            <a:r>
              <a:rPr lang="en-US" sz="1200" dirty="0" smtClean="0">
                <a:latin typeface="Calibri Light" charset="0"/>
                <a:ea typeface="Calibri Light" charset="0"/>
                <a:cs typeface="Calibri Light" charset="0"/>
              </a:rPr>
              <a:t>/blob/p4/include/p4/examples/l2_switch</a:t>
            </a:r>
            <a:endParaRPr lang="en-US" sz="1200" dirty="0">
              <a:latin typeface="Calibri Light" charset="0"/>
              <a:ea typeface="Calibri Light" charset="0"/>
              <a:cs typeface="Calibri Light" charset="0"/>
            </a:endParaRPr>
          </a:p>
        </p:txBody>
      </p:sp>
    </p:spTree>
    <p:custDataLst>
      <p:tags r:id="rId1"/>
    </p:custDataLst>
    <p:extLst>
      <p:ext uri="{BB962C8B-B14F-4D97-AF65-F5344CB8AC3E}">
        <p14:creationId xmlns:p14="http://schemas.microsoft.com/office/powerpoint/2010/main" val="569359353"/>
      </p:ext>
    </p:extLst>
  </p:cSld>
  <p:clrMapOvr>
    <a:masterClrMapping/>
  </p:clrMapOvr>
  <mc:AlternateContent xmlns:mc="http://schemas.openxmlformats.org/markup-compatibility/2006" xmlns:p14="http://schemas.microsoft.com/office/powerpoint/2010/main">
    <mc:Choice Requires="p14">
      <p:transition spd="slow" p14:dur="2000" advTm="2264"/>
    </mc:Choice>
    <mc:Fallback xmlns="">
      <p:transition spd="slow" advTm="226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1">
                                            <p:txEl>
                                              <p:pRg st="5" end="5"/>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5" grpId="0" animBg="1"/>
      <p:bldP spid="2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Goal: </a:t>
            </a:r>
            <a:r>
              <a:rPr lang="en-US" sz="3600" dirty="0"/>
              <a:t>Quantifying the Reduction in Complexity</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726130654"/>
              </p:ext>
            </p:extLst>
          </p:nvPr>
        </p:nvGraphicFramePr>
        <p:xfrm>
          <a:off x="1184565" y="1869225"/>
          <a:ext cx="6371936" cy="1376553"/>
        </p:xfrm>
        <a:graphic>
          <a:graphicData uri="http://schemas.openxmlformats.org/drawingml/2006/table">
            <a:tbl>
              <a:tblPr firstRow="1" bandRow="1">
                <a:tableStyleId>{5C22544A-7EE6-4342-B048-85BDC9FD1C3A}</a:tableStyleId>
              </a:tblPr>
              <a:tblGrid>
                <a:gridCol w="1980202"/>
                <a:gridCol w="1205766"/>
                <a:gridCol w="1592984"/>
                <a:gridCol w="1592984"/>
              </a:tblGrid>
              <a:tr h="458851">
                <a:tc>
                  <a:txBody>
                    <a:bodyPr/>
                    <a:lstStyle/>
                    <a:p>
                      <a:r>
                        <a:rPr lang="en-US" sz="2000" b="1" i="0" dirty="0" smtClean="0">
                          <a:latin typeface="Calibri Light" charset="0"/>
                          <a:ea typeface="Calibri Light" charset="0"/>
                          <a:cs typeface="Calibri Light" charset="0"/>
                        </a:rPr>
                        <a:t>Switch Type</a:t>
                      </a:r>
                      <a:endParaRPr lang="en-US" sz="2000" b="1" i="0" dirty="0">
                        <a:latin typeface="Calibri Light" charset="0"/>
                        <a:ea typeface="Calibri Light" charset="0"/>
                        <a:cs typeface="Calibri Light" charset="0"/>
                      </a:endParaRPr>
                    </a:p>
                  </a:txBody>
                  <a:tcPr/>
                </a:tc>
                <a:tc>
                  <a:txBody>
                    <a:bodyPr/>
                    <a:lstStyle/>
                    <a:p>
                      <a:r>
                        <a:rPr lang="en-US" sz="2000" b="1" i="0" dirty="0" smtClean="0">
                          <a:latin typeface="Calibri Light" charset="0"/>
                          <a:ea typeface="Calibri Light" charset="0"/>
                          <a:cs typeface="Calibri Light" charset="0"/>
                        </a:rPr>
                        <a:t>LoC</a:t>
                      </a:r>
                      <a:endParaRPr lang="en-US" sz="2000" b="1" i="0" dirty="0">
                        <a:latin typeface="Calibri Light" charset="0"/>
                        <a:ea typeface="Calibri Light" charset="0"/>
                        <a:cs typeface="Calibri Light" charset="0"/>
                      </a:endParaRPr>
                    </a:p>
                  </a:txBody>
                  <a:tcPr/>
                </a:tc>
                <a:tc>
                  <a:txBody>
                    <a:bodyPr/>
                    <a:lstStyle/>
                    <a:p>
                      <a:r>
                        <a:rPr lang="en-US" sz="2000" b="1" i="0" dirty="0" smtClean="0">
                          <a:latin typeface="Calibri Light" charset="0"/>
                          <a:ea typeface="Calibri Light" charset="0"/>
                          <a:cs typeface="Calibri Light" charset="0"/>
                        </a:rPr>
                        <a:t>Methods</a:t>
                      </a:r>
                      <a:endParaRPr lang="en-US" sz="2000" b="1" i="0" dirty="0">
                        <a:latin typeface="Calibri Light" charset="0"/>
                        <a:ea typeface="Calibri Light" charset="0"/>
                        <a:cs typeface="Calibri Light" charset="0"/>
                      </a:endParaRPr>
                    </a:p>
                  </a:txBody>
                  <a:tcPr/>
                </a:tc>
                <a:tc>
                  <a:txBody>
                    <a:bodyPr/>
                    <a:lstStyle/>
                    <a:p>
                      <a:r>
                        <a:rPr lang="en-US" sz="2000" b="1" i="0" dirty="0" smtClean="0">
                          <a:latin typeface="Calibri Light" charset="0"/>
                          <a:ea typeface="Calibri Light" charset="0"/>
                          <a:cs typeface="Calibri Light" charset="0"/>
                        </a:rPr>
                        <a:t>Method</a:t>
                      </a:r>
                      <a:r>
                        <a:rPr lang="en-US" sz="2000" b="1" i="0" baseline="0" dirty="0" smtClean="0">
                          <a:latin typeface="Calibri Light" charset="0"/>
                          <a:ea typeface="Calibri Light" charset="0"/>
                          <a:cs typeface="Calibri Light" charset="0"/>
                        </a:rPr>
                        <a:t> Size</a:t>
                      </a:r>
                      <a:endParaRPr lang="en-US" sz="2000" b="1" i="0" dirty="0">
                        <a:latin typeface="Calibri Light" charset="0"/>
                        <a:ea typeface="Calibri Light" charset="0"/>
                        <a:cs typeface="Calibri Light" charset="0"/>
                      </a:endParaRPr>
                    </a:p>
                  </a:txBody>
                  <a:tcPr/>
                </a:tc>
              </a:tr>
              <a:tr h="458851">
                <a:tc>
                  <a:txBody>
                    <a:bodyPr/>
                    <a:lstStyle/>
                    <a:p>
                      <a:r>
                        <a:rPr lang="en-US" sz="2000" b="0" i="0" baseline="0" dirty="0" smtClean="0">
                          <a:latin typeface="Calibri Light" charset="0"/>
                          <a:ea typeface="Calibri Light" charset="0"/>
                          <a:cs typeface="Calibri Light" charset="0"/>
                        </a:rPr>
                        <a:t>OVS</a:t>
                      </a:r>
                      <a:endParaRPr lang="en-US" sz="2000" b="0" i="0" dirty="0">
                        <a:latin typeface="Calibri Light" charset="0"/>
                        <a:ea typeface="Calibri Light" charset="0"/>
                        <a:cs typeface="Calibri Light" charset="0"/>
                      </a:endParaRPr>
                    </a:p>
                  </a:txBody>
                  <a:tcPr/>
                </a:tc>
                <a:tc>
                  <a:txBody>
                    <a:bodyPr/>
                    <a:lstStyle/>
                    <a:p>
                      <a:pPr marR="0" algn="r" rtl="0">
                        <a:lnSpc>
                          <a:spcPct val="100000"/>
                        </a:lnSpc>
                        <a:spcBef>
                          <a:spcPts val="0"/>
                        </a:spcBef>
                        <a:spcAft>
                          <a:spcPts val="0"/>
                        </a:spcAft>
                        <a:buNone/>
                      </a:pPr>
                      <a:r>
                        <a:rPr lang="en-US" sz="2000" b="0" i="0" u="none" strike="noStrike" cap="none" baseline="0" dirty="0" smtClean="0">
                          <a:latin typeface="Calibri Light" charset="0"/>
                          <a:ea typeface="Calibri Light" charset="0"/>
                          <a:cs typeface="Calibri Light" charset="0"/>
                          <a:sym typeface="Arial"/>
                          <a:rtl val="0"/>
                        </a:rPr>
                        <a:t>14,535</a:t>
                      </a:r>
                      <a:endParaRPr lang="en-US" sz="2000" b="0" i="0" u="none" strike="noStrike" cap="none" baseline="0" dirty="0">
                        <a:solidFill>
                          <a:schemeClr val="bg1"/>
                        </a:solidFill>
                        <a:latin typeface="Calibri Light" charset="0"/>
                        <a:ea typeface="Calibri Light" charset="0"/>
                        <a:cs typeface="Calibri Light" charset="0"/>
                        <a:sym typeface="Arial"/>
                        <a:rtl val="0"/>
                      </a:endParaRPr>
                    </a:p>
                  </a:txBody>
                  <a:tcPr/>
                </a:tc>
                <a:tc>
                  <a:txBody>
                    <a:bodyPr/>
                    <a:lstStyle/>
                    <a:p>
                      <a:pPr marR="0" algn="r" rtl="0">
                        <a:lnSpc>
                          <a:spcPct val="100000"/>
                        </a:lnSpc>
                        <a:spcBef>
                          <a:spcPts val="0"/>
                        </a:spcBef>
                        <a:spcAft>
                          <a:spcPts val="0"/>
                        </a:spcAft>
                        <a:buNone/>
                      </a:pPr>
                      <a:r>
                        <a:rPr lang="en-US" sz="2000" b="0" i="0" u="none" strike="noStrike" cap="none" baseline="0" dirty="0" smtClean="0">
                          <a:latin typeface="Calibri Light" charset="0"/>
                          <a:ea typeface="Calibri Light" charset="0"/>
                          <a:cs typeface="Calibri Light" charset="0"/>
                          <a:sym typeface="Arial"/>
                          <a:rtl val="0"/>
                        </a:rPr>
                        <a:t>106</a:t>
                      </a:r>
                      <a:endParaRPr lang="en-US" sz="2000" b="0" i="0" u="none" strike="noStrike" cap="none" baseline="0" dirty="0">
                        <a:solidFill>
                          <a:schemeClr val="dk1"/>
                        </a:solidFill>
                        <a:latin typeface="Calibri Light" charset="0"/>
                        <a:ea typeface="Calibri Light" charset="0"/>
                        <a:cs typeface="Calibri Light" charset="0"/>
                        <a:sym typeface="Arial"/>
                        <a:rtl val="0"/>
                      </a:endParaRPr>
                    </a:p>
                  </a:txBody>
                  <a:tcPr/>
                </a:tc>
                <a:tc>
                  <a:txBody>
                    <a:bodyPr/>
                    <a:lstStyle/>
                    <a:p>
                      <a:pPr marR="0" algn="r" rtl="0">
                        <a:lnSpc>
                          <a:spcPct val="100000"/>
                        </a:lnSpc>
                        <a:spcBef>
                          <a:spcPts val="0"/>
                        </a:spcBef>
                        <a:spcAft>
                          <a:spcPts val="0"/>
                        </a:spcAft>
                        <a:buNone/>
                      </a:pPr>
                      <a:r>
                        <a:rPr lang="en-US" sz="2000" b="0" i="0" u="none" strike="noStrike" cap="none" baseline="0" dirty="0" smtClean="0">
                          <a:latin typeface="Calibri Light" charset="0"/>
                          <a:ea typeface="Calibri Light" charset="0"/>
                          <a:cs typeface="Calibri Light" charset="0"/>
                          <a:sym typeface="Arial"/>
                          <a:rtl val="0"/>
                        </a:rPr>
                        <a:t>137.13</a:t>
                      </a:r>
                      <a:endParaRPr lang="en-US" sz="2000" b="0" i="0" u="none" strike="noStrike" cap="none" baseline="0" dirty="0">
                        <a:solidFill>
                          <a:schemeClr val="bg1"/>
                        </a:solidFill>
                        <a:latin typeface="Calibri Light" charset="0"/>
                        <a:ea typeface="Calibri Light" charset="0"/>
                        <a:cs typeface="Calibri Light" charset="0"/>
                        <a:sym typeface="Arial"/>
                        <a:rtl val="0"/>
                      </a:endParaRPr>
                    </a:p>
                  </a:txBody>
                  <a:tcPr/>
                </a:tc>
              </a:tr>
              <a:tr h="458851">
                <a:tc>
                  <a:txBody>
                    <a:bodyPr/>
                    <a:lstStyle/>
                    <a:p>
                      <a:r>
                        <a:rPr lang="en-US" sz="2000" b="0" i="0" smtClean="0">
                          <a:latin typeface="Calibri Light" charset="0"/>
                          <a:ea typeface="Calibri Light" charset="0"/>
                          <a:cs typeface="Calibri Light" charset="0"/>
                        </a:rPr>
                        <a:t>PISCES</a:t>
                      </a:r>
                      <a:endParaRPr lang="en-US" sz="2000" b="0" i="0" dirty="0">
                        <a:latin typeface="Calibri Light" charset="0"/>
                        <a:ea typeface="Calibri Light" charset="0"/>
                        <a:cs typeface="Calibri Light" charset="0"/>
                      </a:endParaRPr>
                    </a:p>
                  </a:txBody>
                  <a:tcPr/>
                </a:tc>
                <a:tc>
                  <a:txBody>
                    <a:bodyPr/>
                    <a:lstStyle/>
                    <a:p>
                      <a:pPr algn="r"/>
                      <a:r>
                        <a:rPr lang="en-US" sz="2000" b="0" i="0" dirty="0" smtClean="0">
                          <a:latin typeface="Calibri Light" charset="0"/>
                          <a:ea typeface="Calibri Light" charset="0"/>
                          <a:cs typeface="Calibri Light" charset="0"/>
                        </a:rPr>
                        <a:t>341</a:t>
                      </a:r>
                      <a:endParaRPr lang="en-US" sz="2000" b="0" i="0" dirty="0">
                        <a:latin typeface="Calibri Light" charset="0"/>
                        <a:ea typeface="Calibri Light" charset="0"/>
                        <a:cs typeface="Calibri Light" charset="0"/>
                      </a:endParaRPr>
                    </a:p>
                  </a:txBody>
                  <a:tcPr/>
                </a:tc>
                <a:tc>
                  <a:txBody>
                    <a:bodyPr/>
                    <a:lstStyle/>
                    <a:p>
                      <a:pPr algn="r"/>
                      <a:r>
                        <a:rPr lang="en-US" sz="2000" b="0" i="0" dirty="0" smtClean="0">
                          <a:latin typeface="Calibri Light" charset="0"/>
                          <a:ea typeface="Calibri Light" charset="0"/>
                          <a:cs typeface="Calibri Light" charset="0"/>
                        </a:rPr>
                        <a:t>40</a:t>
                      </a:r>
                      <a:endParaRPr lang="en-US" sz="2000" b="0" i="0" dirty="0">
                        <a:latin typeface="Calibri Light" charset="0"/>
                        <a:ea typeface="Calibri Light" charset="0"/>
                        <a:cs typeface="Calibri Light" charset="0"/>
                      </a:endParaRPr>
                    </a:p>
                  </a:txBody>
                  <a:tcPr/>
                </a:tc>
                <a:tc>
                  <a:txBody>
                    <a:bodyPr/>
                    <a:lstStyle/>
                    <a:p>
                      <a:pPr algn="r"/>
                      <a:r>
                        <a:rPr lang="en-US" sz="2000" b="0" i="0" dirty="0" smtClean="0">
                          <a:latin typeface="Calibri Light" charset="0"/>
                          <a:ea typeface="Calibri Light" charset="0"/>
                          <a:cs typeface="Calibri Light" charset="0"/>
                        </a:rPr>
                        <a:t>8.53</a:t>
                      </a:r>
                      <a:endParaRPr lang="en-US" sz="2000" b="0" i="0" dirty="0">
                        <a:latin typeface="Calibri Light" charset="0"/>
                        <a:ea typeface="Calibri Light" charset="0"/>
                        <a:cs typeface="Calibri Light" charset="0"/>
                      </a:endParaRPr>
                    </a:p>
                  </a:txBody>
                  <a:tcPr/>
                </a:tc>
              </a:tr>
            </a:tbl>
          </a:graphicData>
        </a:graphic>
      </p:graphicFrame>
      <p:sp>
        <p:nvSpPr>
          <p:cNvPr id="9" name="TextBox 8"/>
          <p:cNvSpPr txBox="1"/>
          <p:nvPr/>
        </p:nvSpPr>
        <p:spPr>
          <a:xfrm>
            <a:off x="628650" y="1330480"/>
            <a:ext cx="3757952" cy="461665"/>
          </a:xfrm>
          <a:prstGeom prst="rect">
            <a:avLst/>
          </a:prstGeom>
          <a:noFill/>
        </p:spPr>
        <p:txBody>
          <a:bodyPr wrap="none" rtlCol="0">
            <a:spAutoFit/>
          </a:bodyPr>
          <a:lstStyle/>
          <a:p>
            <a:pPr marL="457200" indent="-457200">
              <a:buFont typeface="+mj-lt"/>
              <a:buAutoNum type="arabicPeriod"/>
            </a:pPr>
            <a:r>
              <a:rPr lang="en-US" sz="2400" b="1" smtClean="0">
                <a:latin typeface="Calibri Light" charset="0"/>
                <a:ea typeface="Calibri Light" charset="0"/>
                <a:cs typeface="Calibri Light" charset="0"/>
              </a:rPr>
              <a:t>Development Complexity</a:t>
            </a:r>
            <a:endParaRPr lang="en-US" sz="2400" b="1" dirty="0">
              <a:latin typeface="Calibri Light" charset="0"/>
              <a:ea typeface="Calibri Light" charset="0"/>
              <a:cs typeface="Calibri Light" charset="0"/>
            </a:endParaRPr>
          </a:p>
        </p:txBody>
      </p:sp>
    </p:spTree>
    <p:custDataLst>
      <p:tags r:id="rId1"/>
    </p:custDataLst>
    <p:extLst>
      <p:ext uri="{BB962C8B-B14F-4D97-AF65-F5344CB8AC3E}">
        <p14:creationId xmlns:p14="http://schemas.microsoft.com/office/powerpoint/2010/main" val="1567632870"/>
      </p:ext>
    </p:extLst>
  </p:cSld>
  <p:clrMapOvr>
    <a:masterClrMapping/>
  </p:clrMapOvr>
  <mc:AlternateContent xmlns:mc="http://schemas.openxmlformats.org/markup-compatibility/2006" xmlns:p14="http://schemas.microsoft.com/office/powerpoint/2010/main">
    <mc:Choice Requires="p14">
      <p:transition spd="slow" p14:dur="2000" advTm="794"/>
    </mc:Choice>
    <mc:Fallback xmlns="">
      <p:transition spd="slow" advTm="79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Goal: </a:t>
            </a:r>
            <a:r>
              <a:rPr lang="en-US" sz="3600" dirty="0"/>
              <a:t>Quantifying the Reduction in Complexity</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038526091"/>
              </p:ext>
            </p:extLst>
          </p:nvPr>
        </p:nvGraphicFramePr>
        <p:xfrm>
          <a:off x="1184565" y="1869225"/>
          <a:ext cx="6371936" cy="1376553"/>
        </p:xfrm>
        <a:graphic>
          <a:graphicData uri="http://schemas.openxmlformats.org/drawingml/2006/table">
            <a:tbl>
              <a:tblPr firstRow="1" bandRow="1">
                <a:tableStyleId>{5C22544A-7EE6-4342-B048-85BDC9FD1C3A}</a:tableStyleId>
              </a:tblPr>
              <a:tblGrid>
                <a:gridCol w="1980202"/>
                <a:gridCol w="1205766"/>
                <a:gridCol w="1592984"/>
                <a:gridCol w="1592984"/>
              </a:tblGrid>
              <a:tr h="458851">
                <a:tc>
                  <a:txBody>
                    <a:bodyPr/>
                    <a:lstStyle/>
                    <a:p>
                      <a:r>
                        <a:rPr lang="en-US" sz="2000" b="1" i="0" dirty="0" smtClean="0">
                          <a:latin typeface="Calibri Light" charset="0"/>
                          <a:ea typeface="Calibri Light" charset="0"/>
                          <a:cs typeface="Calibri Light" charset="0"/>
                        </a:rPr>
                        <a:t>Switch Type</a:t>
                      </a:r>
                      <a:endParaRPr lang="en-US" sz="2000" b="1" i="0" dirty="0">
                        <a:latin typeface="Calibri Light" charset="0"/>
                        <a:ea typeface="Calibri Light" charset="0"/>
                        <a:cs typeface="Calibri Light" charset="0"/>
                      </a:endParaRPr>
                    </a:p>
                  </a:txBody>
                  <a:tcPr/>
                </a:tc>
                <a:tc>
                  <a:txBody>
                    <a:bodyPr/>
                    <a:lstStyle/>
                    <a:p>
                      <a:r>
                        <a:rPr lang="en-US" sz="2000" b="1" i="0" dirty="0" smtClean="0">
                          <a:latin typeface="Calibri Light" charset="0"/>
                          <a:ea typeface="Calibri Light" charset="0"/>
                          <a:cs typeface="Calibri Light" charset="0"/>
                        </a:rPr>
                        <a:t>LoC</a:t>
                      </a:r>
                      <a:endParaRPr lang="en-US" sz="2000" b="1" i="0" dirty="0">
                        <a:latin typeface="Calibri Light" charset="0"/>
                        <a:ea typeface="Calibri Light" charset="0"/>
                        <a:cs typeface="Calibri Light" charset="0"/>
                      </a:endParaRPr>
                    </a:p>
                  </a:txBody>
                  <a:tcPr/>
                </a:tc>
                <a:tc>
                  <a:txBody>
                    <a:bodyPr/>
                    <a:lstStyle/>
                    <a:p>
                      <a:r>
                        <a:rPr lang="en-US" sz="2000" b="1" i="0" dirty="0" smtClean="0">
                          <a:latin typeface="Calibri Light" charset="0"/>
                          <a:ea typeface="Calibri Light" charset="0"/>
                          <a:cs typeface="Calibri Light" charset="0"/>
                        </a:rPr>
                        <a:t>Methods</a:t>
                      </a:r>
                      <a:endParaRPr lang="en-US" sz="2000" b="1" i="0" dirty="0">
                        <a:latin typeface="Calibri Light" charset="0"/>
                        <a:ea typeface="Calibri Light" charset="0"/>
                        <a:cs typeface="Calibri Light" charset="0"/>
                      </a:endParaRPr>
                    </a:p>
                  </a:txBody>
                  <a:tcPr/>
                </a:tc>
                <a:tc>
                  <a:txBody>
                    <a:bodyPr/>
                    <a:lstStyle/>
                    <a:p>
                      <a:r>
                        <a:rPr lang="en-US" sz="2000" b="1" i="0" dirty="0" smtClean="0">
                          <a:latin typeface="Calibri Light" charset="0"/>
                          <a:ea typeface="Calibri Light" charset="0"/>
                          <a:cs typeface="Calibri Light" charset="0"/>
                        </a:rPr>
                        <a:t>Method</a:t>
                      </a:r>
                      <a:r>
                        <a:rPr lang="en-US" sz="2000" b="1" i="0" baseline="0" dirty="0" smtClean="0">
                          <a:latin typeface="Calibri Light" charset="0"/>
                          <a:ea typeface="Calibri Light" charset="0"/>
                          <a:cs typeface="Calibri Light" charset="0"/>
                        </a:rPr>
                        <a:t> Size</a:t>
                      </a:r>
                      <a:endParaRPr lang="en-US" sz="2000" b="1" i="0" dirty="0">
                        <a:latin typeface="Calibri Light" charset="0"/>
                        <a:ea typeface="Calibri Light" charset="0"/>
                        <a:cs typeface="Calibri Light" charset="0"/>
                      </a:endParaRPr>
                    </a:p>
                  </a:txBody>
                  <a:tcPr/>
                </a:tc>
              </a:tr>
              <a:tr h="458851">
                <a:tc>
                  <a:txBody>
                    <a:bodyPr/>
                    <a:lstStyle/>
                    <a:p>
                      <a:r>
                        <a:rPr lang="en-US" sz="2000" b="0" i="0" baseline="0" dirty="0" smtClean="0">
                          <a:latin typeface="Calibri Light" charset="0"/>
                          <a:ea typeface="Calibri Light" charset="0"/>
                          <a:cs typeface="Calibri Light" charset="0"/>
                        </a:rPr>
                        <a:t>OVS</a:t>
                      </a:r>
                      <a:endParaRPr lang="en-US" sz="2000" b="0" i="0" dirty="0">
                        <a:latin typeface="Calibri Light" charset="0"/>
                        <a:ea typeface="Calibri Light" charset="0"/>
                        <a:cs typeface="Calibri Light" charset="0"/>
                      </a:endParaRPr>
                    </a:p>
                  </a:txBody>
                  <a:tcPr/>
                </a:tc>
                <a:tc>
                  <a:txBody>
                    <a:bodyPr/>
                    <a:lstStyle/>
                    <a:p>
                      <a:pPr marR="0" algn="r" rtl="0">
                        <a:lnSpc>
                          <a:spcPct val="100000"/>
                        </a:lnSpc>
                        <a:spcBef>
                          <a:spcPts val="0"/>
                        </a:spcBef>
                        <a:spcAft>
                          <a:spcPts val="0"/>
                        </a:spcAft>
                        <a:buNone/>
                      </a:pPr>
                      <a:r>
                        <a:rPr lang="en-US" sz="2000" b="0" i="0" u="none" strike="noStrike" cap="none" baseline="0" dirty="0" smtClean="0">
                          <a:solidFill>
                            <a:schemeClr val="bg1"/>
                          </a:solidFill>
                          <a:latin typeface="Calibri Light" charset="0"/>
                          <a:ea typeface="Calibri Light" charset="0"/>
                          <a:cs typeface="Calibri Light" charset="0"/>
                          <a:sym typeface="Arial"/>
                          <a:rtl val="0"/>
                        </a:rPr>
                        <a:t>14,535</a:t>
                      </a:r>
                      <a:endParaRPr lang="en-US" sz="2000" b="0" i="0" u="none" strike="noStrike" cap="none" baseline="0" dirty="0">
                        <a:solidFill>
                          <a:schemeClr val="bg1"/>
                        </a:solidFill>
                        <a:latin typeface="Calibri Light" charset="0"/>
                        <a:ea typeface="Calibri Light" charset="0"/>
                        <a:cs typeface="Calibri Light" charset="0"/>
                        <a:sym typeface="Arial"/>
                        <a:rtl val="0"/>
                      </a:endParaRPr>
                    </a:p>
                  </a:txBody>
                  <a:tcPr>
                    <a:solidFill>
                      <a:srgbClr val="C00000"/>
                    </a:solidFill>
                  </a:tcPr>
                </a:tc>
                <a:tc>
                  <a:txBody>
                    <a:bodyPr/>
                    <a:lstStyle/>
                    <a:p>
                      <a:pPr marR="0" algn="r" rtl="0">
                        <a:lnSpc>
                          <a:spcPct val="100000"/>
                        </a:lnSpc>
                        <a:spcBef>
                          <a:spcPts val="0"/>
                        </a:spcBef>
                        <a:spcAft>
                          <a:spcPts val="0"/>
                        </a:spcAft>
                        <a:buNone/>
                      </a:pPr>
                      <a:r>
                        <a:rPr lang="en-US" sz="2000" b="0" i="0" u="none" strike="noStrike" cap="none" baseline="0" dirty="0" smtClean="0">
                          <a:latin typeface="Calibri Light" charset="0"/>
                          <a:ea typeface="Calibri Light" charset="0"/>
                          <a:cs typeface="Calibri Light" charset="0"/>
                          <a:sym typeface="Arial"/>
                          <a:rtl val="0"/>
                        </a:rPr>
                        <a:t>106</a:t>
                      </a:r>
                      <a:endParaRPr lang="en-US" sz="2000" b="0" i="0" u="none" strike="noStrike" cap="none" baseline="0" dirty="0">
                        <a:solidFill>
                          <a:schemeClr val="dk1"/>
                        </a:solidFill>
                        <a:latin typeface="Calibri Light" charset="0"/>
                        <a:ea typeface="Calibri Light" charset="0"/>
                        <a:cs typeface="Calibri Light" charset="0"/>
                        <a:sym typeface="Arial"/>
                        <a:rtl val="0"/>
                      </a:endParaRPr>
                    </a:p>
                  </a:txBody>
                  <a:tcPr/>
                </a:tc>
                <a:tc>
                  <a:txBody>
                    <a:bodyPr/>
                    <a:lstStyle/>
                    <a:p>
                      <a:pPr marR="0" algn="r" rtl="0">
                        <a:lnSpc>
                          <a:spcPct val="100000"/>
                        </a:lnSpc>
                        <a:spcBef>
                          <a:spcPts val="0"/>
                        </a:spcBef>
                        <a:spcAft>
                          <a:spcPts val="0"/>
                        </a:spcAft>
                        <a:buNone/>
                      </a:pPr>
                      <a:r>
                        <a:rPr lang="en-US" sz="2000" b="0" i="0" u="none" strike="noStrike" cap="none" baseline="0" dirty="0" smtClean="0">
                          <a:latin typeface="Calibri Light" charset="0"/>
                          <a:ea typeface="Calibri Light" charset="0"/>
                          <a:cs typeface="Calibri Light" charset="0"/>
                          <a:sym typeface="Arial"/>
                          <a:rtl val="0"/>
                        </a:rPr>
                        <a:t>137.13</a:t>
                      </a:r>
                      <a:endParaRPr lang="en-US" sz="2000" b="0" i="0" u="none" strike="noStrike" cap="none" baseline="0" dirty="0">
                        <a:solidFill>
                          <a:schemeClr val="bg1"/>
                        </a:solidFill>
                        <a:latin typeface="Calibri Light" charset="0"/>
                        <a:ea typeface="Calibri Light" charset="0"/>
                        <a:cs typeface="Calibri Light" charset="0"/>
                        <a:sym typeface="Arial"/>
                        <a:rtl val="0"/>
                      </a:endParaRPr>
                    </a:p>
                  </a:txBody>
                  <a:tcPr/>
                </a:tc>
              </a:tr>
              <a:tr h="458851">
                <a:tc>
                  <a:txBody>
                    <a:bodyPr/>
                    <a:lstStyle/>
                    <a:p>
                      <a:r>
                        <a:rPr lang="en-US" sz="2000" b="0" i="0" smtClean="0">
                          <a:latin typeface="Calibri Light" charset="0"/>
                          <a:ea typeface="Calibri Light" charset="0"/>
                          <a:cs typeface="Calibri Light" charset="0"/>
                        </a:rPr>
                        <a:t>PISCES</a:t>
                      </a:r>
                      <a:endParaRPr lang="en-US" sz="2000" b="0" i="0" dirty="0">
                        <a:latin typeface="Calibri Light" charset="0"/>
                        <a:ea typeface="Calibri Light" charset="0"/>
                        <a:cs typeface="Calibri Light" charset="0"/>
                      </a:endParaRPr>
                    </a:p>
                  </a:txBody>
                  <a:tcPr/>
                </a:tc>
                <a:tc>
                  <a:txBody>
                    <a:bodyPr/>
                    <a:lstStyle/>
                    <a:p>
                      <a:pPr algn="r"/>
                      <a:r>
                        <a:rPr lang="en-US" sz="2000" b="0" i="0" dirty="0" smtClean="0">
                          <a:latin typeface="Calibri Light" charset="0"/>
                          <a:ea typeface="Calibri Light" charset="0"/>
                          <a:cs typeface="Calibri Light" charset="0"/>
                        </a:rPr>
                        <a:t>341</a:t>
                      </a:r>
                      <a:endParaRPr lang="en-US" sz="2000" b="0" i="0" dirty="0">
                        <a:latin typeface="Calibri Light" charset="0"/>
                        <a:ea typeface="Calibri Light" charset="0"/>
                        <a:cs typeface="Calibri Light" charset="0"/>
                      </a:endParaRPr>
                    </a:p>
                  </a:txBody>
                  <a:tcPr/>
                </a:tc>
                <a:tc>
                  <a:txBody>
                    <a:bodyPr/>
                    <a:lstStyle/>
                    <a:p>
                      <a:pPr algn="r"/>
                      <a:r>
                        <a:rPr lang="en-US" sz="2000" b="0" i="0" dirty="0" smtClean="0">
                          <a:latin typeface="Calibri Light" charset="0"/>
                          <a:ea typeface="Calibri Light" charset="0"/>
                          <a:cs typeface="Calibri Light" charset="0"/>
                        </a:rPr>
                        <a:t>40</a:t>
                      </a:r>
                      <a:endParaRPr lang="en-US" sz="2000" b="0" i="0" dirty="0">
                        <a:latin typeface="Calibri Light" charset="0"/>
                        <a:ea typeface="Calibri Light" charset="0"/>
                        <a:cs typeface="Calibri Light" charset="0"/>
                      </a:endParaRPr>
                    </a:p>
                  </a:txBody>
                  <a:tcPr/>
                </a:tc>
                <a:tc>
                  <a:txBody>
                    <a:bodyPr/>
                    <a:lstStyle/>
                    <a:p>
                      <a:pPr algn="r"/>
                      <a:r>
                        <a:rPr lang="en-US" sz="2000" b="0" i="0" dirty="0" smtClean="0">
                          <a:latin typeface="Calibri Light" charset="0"/>
                          <a:ea typeface="Calibri Light" charset="0"/>
                          <a:cs typeface="Calibri Light" charset="0"/>
                        </a:rPr>
                        <a:t>8.53</a:t>
                      </a:r>
                      <a:endParaRPr lang="en-US" sz="2000" b="0" i="0" dirty="0">
                        <a:latin typeface="Calibri Light" charset="0"/>
                        <a:ea typeface="Calibri Light" charset="0"/>
                        <a:cs typeface="Calibri Light" charset="0"/>
                      </a:endParaRPr>
                    </a:p>
                  </a:txBody>
                  <a:tcPr/>
                </a:tc>
              </a:tr>
            </a:tbl>
          </a:graphicData>
        </a:graphic>
      </p:graphicFrame>
      <p:sp>
        <p:nvSpPr>
          <p:cNvPr id="9" name="TextBox 8"/>
          <p:cNvSpPr txBox="1"/>
          <p:nvPr/>
        </p:nvSpPr>
        <p:spPr>
          <a:xfrm>
            <a:off x="628650" y="1330480"/>
            <a:ext cx="3757952" cy="461665"/>
          </a:xfrm>
          <a:prstGeom prst="rect">
            <a:avLst/>
          </a:prstGeom>
          <a:noFill/>
        </p:spPr>
        <p:txBody>
          <a:bodyPr wrap="none" rtlCol="0">
            <a:spAutoFit/>
          </a:bodyPr>
          <a:lstStyle/>
          <a:p>
            <a:pPr marL="457200" indent="-457200">
              <a:buFont typeface="+mj-lt"/>
              <a:buAutoNum type="arabicPeriod"/>
            </a:pPr>
            <a:r>
              <a:rPr lang="en-US" sz="2400" b="1" smtClean="0">
                <a:latin typeface="Calibri Light" charset="0"/>
                <a:ea typeface="Calibri Light" charset="0"/>
                <a:cs typeface="Calibri Light" charset="0"/>
              </a:rPr>
              <a:t>Development Complexity</a:t>
            </a:r>
            <a:endParaRPr lang="en-US" sz="2400" b="1" dirty="0">
              <a:latin typeface="Calibri Light" charset="0"/>
              <a:ea typeface="Calibri Light" charset="0"/>
              <a:cs typeface="Calibri Light" charset="0"/>
            </a:endParaRPr>
          </a:p>
        </p:txBody>
      </p:sp>
      <p:sp>
        <p:nvSpPr>
          <p:cNvPr id="7" name="TextBox 6"/>
          <p:cNvSpPr txBox="1"/>
          <p:nvPr/>
        </p:nvSpPr>
        <p:spPr>
          <a:xfrm>
            <a:off x="3613633" y="3399080"/>
            <a:ext cx="772969" cy="584775"/>
          </a:xfrm>
          <a:prstGeom prst="rect">
            <a:avLst/>
          </a:prstGeom>
          <a:noFill/>
        </p:spPr>
        <p:txBody>
          <a:bodyPr wrap="none" rtlCol="0">
            <a:spAutoFit/>
          </a:bodyPr>
          <a:lstStyle/>
          <a:p>
            <a:r>
              <a:rPr lang="en-US" sz="3200" b="1" dirty="0">
                <a:solidFill>
                  <a:schemeClr val="accent1">
                    <a:lumMod val="75000"/>
                  </a:schemeClr>
                </a:solidFill>
                <a:latin typeface="Calibri Light" charset="0"/>
                <a:ea typeface="Calibri Light" charset="0"/>
                <a:cs typeface="Calibri Light" charset="0"/>
              </a:rPr>
              <a:t>40x</a:t>
            </a:r>
          </a:p>
        </p:txBody>
      </p:sp>
    </p:spTree>
    <p:extLst>
      <p:ext uri="{BB962C8B-B14F-4D97-AF65-F5344CB8AC3E}">
        <p14:creationId xmlns:p14="http://schemas.microsoft.com/office/powerpoint/2010/main" val="174483158"/>
      </p:ext>
    </p:extLst>
  </p:cSld>
  <p:clrMapOvr>
    <a:masterClrMapping/>
  </p:clrMapOvr>
  <mc:AlternateContent xmlns:mc="http://schemas.openxmlformats.org/markup-compatibility/2006" xmlns:p14="http://schemas.microsoft.com/office/powerpoint/2010/main">
    <mc:Choice Requires="p14">
      <p:transition spd="slow" p14:dur="2000" advTm="420"/>
    </mc:Choice>
    <mc:Fallback xmlns="">
      <p:transition spd="slow" advTm="42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Goal: </a:t>
            </a:r>
            <a:r>
              <a:rPr lang="en-US" sz="3600" dirty="0"/>
              <a:t>Quantifying the Reduction in Complexity</a:t>
            </a:r>
            <a:endParaRPr lang="en-US" dirty="0"/>
          </a:p>
        </p:txBody>
      </p:sp>
      <p:sp>
        <p:nvSpPr>
          <p:cNvPr id="5" name="TextBox 4"/>
          <p:cNvSpPr txBox="1"/>
          <p:nvPr/>
        </p:nvSpPr>
        <p:spPr>
          <a:xfrm>
            <a:off x="3613633" y="3399080"/>
            <a:ext cx="772969" cy="584775"/>
          </a:xfrm>
          <a:prstGeom prst="rect">
            <a:avLst/>
          </a:prstGeom>
          <a:noFill/>
        </p:spPr>
        <p:txBody>
          <a:bodyPr wrap="none" rtlCol="0">
            <a:spAutoFit/>
          </a:bodyPr>
          <a:lstStyle/>
          <a:p>
            <a:r>
              <a:rPr lang="en-US" sz="3200" b="1" dirty="0">
                <a:solidFill>
                  <a:schemeClr val="accent1">
                    <a:lumMod val="75000"/>
                  </a:schemeClr>
                </a:solidFill>
                <a:latin typeface="Calibri Light" charset="0"/>
                <a:ea typeface="Calibri Light" charset="0"/>
                <a:cs typeface="Calibri Light" charset="0"/>
              </a:rPr>
              <a:t>40x</a:t>
            </a:r>
          </a:p>
        </p:txBody>
      </p:sp>
      <p:sp>
        <p:nvSpPr>
          <p:cNvPr id="7" name="TextBox 6"/>
          <p:cNvSpPr txBox="1"/>
          <p:nvPr/>
        </p:nvSpPr>
        <p:spPr>
          <a:xfrm>
            <a:off x="6783532" y="3399080"/>
            <a:ext cx="772969" cy="584775"/>
          </a:xfrm>
          <a:prstGeom prst="rect">
            <a:avLst/>
          </a:prstGeom>
          <a:noFill/>
        </p:spPr>
        <p:txBody>
          <a:bodyPr wrap="none" rtlCol="0">
            <a:spAutoFit/>
          </a:bodyPr>
          <a:lstStyle/>
          <a:p>
            <a:r>
              <a:rPr lang="en-US" sz="3200" b="1" dirty="0">
                <a:solidFill>
                  <a:schemeClr val="accent1">
                    <a:lumMod val="75000"/>
                  </a:schemeClr>
                </a:solidFill>
                <a:latin typeface="Calibri Light" charset="0"/>
                <a:ea typeface="Calibri Light" charset="0"/>
                <a:cs typeface="Calibri Light" charset="0"/>
              </a:rPr>
              <a:t>20x</a:t>
            </a:r>
          </a:p>
        </p:txBody>
      </p:sp>
      <p:sp>
        <p:nvSpPr>
          <p:cNvPr id="8" name="TextBox 7"/>
          <p:cNvSpPr txBox="1"/>
          <p:nvPr/>
        </p:nvSpPr>
        <p:spPr>
          <a:xfrm>
            <a:off x="628650" y="1330480"/>
            <a:ext cx="3757952" cy="461665"/>
          </a:xfrm>
          <a:prstGeom prst="rect">
            <a:avLst/>
          </a:prstGeom>
          <a:noFill/>
        </p:spPr>
        <p:txBody>
          <a:bodyPr wrap="none" rtlCol="0">
            <a:spAutoFit/>
          </a:bodyPr>
          <a:lstStyle/>
          <a:p>
            <a:pPr marL="457200" indent="-457200">
              <a:buFont typeface="+mj-lt"/>
              <a:buAutoNum type="arabicPeriod"/>
            </a:pPr>
            <a:r>
              <a:rPr lang="en-US" sz="2400" b="1" smtClean="0">
                <a:latin typeface="Calibri Light" charset="0"/>
                <a:ea typeface="Calibri Light" charset="0"/>
                <a:cs typeface="Calibri Light" charset="0"/>
              </a:rPr>
              <a:t>Development Complexity</a:t>
            </a:r>
            <a:endParaRPr lang="en-US" sz="2400" b="1" dirty="0">
              <a:latin typeface="Calibri Light" charset="0"/>
              <a:ea typeface="Calibri Light" charset="0"/>
              <a:cs typeface="Calibri Light" charset="0"/>
            </a:endParaRPr>
          </a:p>
        </p:txBody>
      </p:sp>
      <p:graphicFrame>
        <p:nvGraphicFramePr>
          <p:cNvPr id="9" name="Table 8"/>
          <p:cNvGraphicFramePr>
            <a:graphicFrameLocks noGrp="1"/>
          </p:cNvGraphicFramePr>
          <p:nvPr>
            <p:extLst>
              <p:ext uri="{D42A27DB-BD31-4B8C-83A1-F6EECF244321}">
                <p14:modId xmlns:p14="http://schemas.microsoft.com/office/powerpoint/2010/main" val="1631002513"/>
              </p:ext>
            </p:extLst>
          </p:nvPr>
        </p:nvGraphicFramePr>
        <p:xfrm>
          <a:off x="1184565" y="1869225"/>
          <a:ext cx="6371936" cy="1376553"/>
        </p:xfrm>
        <a:graphic>
          <a:graphicData uri="http://schemas.openxmlformats.org/drawingml/2006/table">
            <a:tbl>
              <a:tblPr firstRow="1" bandRow="1">
                <a:tableStyleId>{5C22544A-7EE6-4342-B048-85BDC9FD1C3A}</a:tableStyleId>
              </a:tblPr>
              <a:tblGrid>
                <a:gridCol w="1980202"/>
                <a:gridCol w="1205766"/>
                <a:gridCol w="1592984"/>
                <a:gridCol w="1592984"/>
              </a:tblGrid>
              <a:tr h="458851">
                <a:tc>
                  <a:txBody>
                    <a:bodyPr/>
                    <a:lstStyle/>
                    <a:p>
                      <a:r>
                        <a:rPr lang="en-US" sz="2000" b="1" i="0" dirty="0" smtClean="0">
                          <a:latin typeface="Calibri Light" charset="0"/>
                          <a:ea typeface="Calibri Light" charset="0"/>
                          <a:cs typeface="Calibri Light" charset="0"/>
                        </a:rPr>
                        <a:t>Switch Type</a:t>
                      </a:r>
                      <a:endParaRPr lang="en-US" sz="2000" b="1" i="0" dirty="0">
                        <a:latin typeface="Calibri Light" charset="0"/>
                        <a:ea typeface="Calibri Light" charset="0"/>
                        <a:cs typeface="Calibri Light" charset="0"/>
                      </a:endParaRPr>
                    </a:p>
                  </a:txBody>
                  <a:tcPr/>
                </a:tc>
                <a:tc>
                  <a:txBody>
                    <a:bodyPr/>
                    <a:lstStyle/>
                    <a:p>
                      <a:r>
                        <a:rPr lang="en-US" sz="2000" b="1" i="0" dirty="0" smtClean="0">
                          <a:latin typeface="Calibri Light" charset="0"/>
                          <a:ea typeface="Calibri Light" charset="0"/>
                          <a:cs typeface="Calibri Light" charset="0"/>
                        </a:rPr>
                        <a:t>LoC</a:t>
                      </a:r>
                      <a:endParaRPr lang="en-US" sz="2000" b="1" i="0" dirty="0">
                        <a:latin typeface="Calibri Light" charset="0"/>
                        <a:ea typeface="Calibri Light" charset="0"/>
                        <a:cs typeface="Calibri Light" charset="0"/>
                      </a:endParaRPr>
                    </a:p>
                  </a:txBody>
                  <a:tcPr/>
                </a:tc>
                <a:tc>
                  <a:txBody>
                    <a:bodyPr/>
                    <a:lstStyle/>
                    <a:p>
                      <a:r>
                        <a:rPr lang="en-US" sz="2000" b="1" i="0" dirty="0" smtClean="0">
                          <a:latin typeface="Calibri Light" charset="0"/>
                          <a:ea typeface="Calibri Light" charset="0"/>
                          <a:cs typeface="Calibri Light" charset="0"/>
                        </a:rPr>
                        <a:t>Methods</a:t>
                      </a:r>
                      <a:endParaRPr lang="en-US" sz="2000" b="1" i="0" dirty="0">
                        <a:latin typeface="Calibri Light" charset="0"/>
                        <a:ea typeface="Calibri Light" charset="0"/>
                        <a:cs typeface="Calibri Light" charset="0"/>
                      </a:endParaRPr>
                    </a:p>
                  </a:txBody>
                  <a:tcPr/>
                </a:tc>
                <a:tc>
                  <a:txBody>
                    <a:bodyPr/>
                    <a:lstStyle/>
                    <a:p>
                      <a:r>
                        <a:rPr lang="en-US" sz="2000" b="1" i="0" dirty="0" smtClean="0">
                          <a:latin typeface="Calibri Light" charset="0"/>
                          <a:ea typeface="Calibri Light" charset="0"/>
                          <a:cs typeface="Calibri Light" charset="0"/>
                        </a:rPr>
                        <a:t>Method</a:t>
                      </a:r>
                      <a:r>
                        <a:rPr lang="en-US" sz="2000" b="1" i="0" baseline="0" dirty="0" smtClean="0">
                          <a:latin typeface="Calibri Light" charset="0"/>
                          <a:ea typeface="Calibri Light" charset="0"/>
                          <a:cs typeface="Calibri Light" charset="0"/>
                        </a:rPr>
                        <a:t> Size</a:t>
                      </a:r>
                      <a:endParaRPr lang="en-US" sz="2000" b="1" i="0" dirty="0">
                        <a:latin typeface="Calibri Light" charset="0"/>
                        <a:ea typeface="Calibri Light" charset="0"/>
                        <a:cs typeface="Calibri Light" charset="0"/>
                      </a:endParaRPr>
                    </a:p>
                  </a:txBody>
                  <a:tcPr/>
                </a:tc>
              </a:tr>
              <a:tr h="458851">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2000" b="0" i="0" baseline="0" dirty="0" smtClean="0">
                          <a:latin typeface="Calibri Light" charset="0"/>
                          <a:ea typeface="Calibri Light" charset="0"/>
                          <a:cs typeface="Calibri Light" charset="0"/>
                        </a:rPr>
                        <a:t>OVS</a:t>
                      </a:r>
                      <a:endParaRPr lang="en-US" sz="2000" b="0" i="0" dirty="0" smtClean="0">
                        <a:latin typeface="Calibri Light" charset="0"/>
                        <a:ea typeface="Calibri Light" charset="0"/>
                        <a:cs typeface="Calibri Light" charset="0"/>
                      </a:endParaRPr>
                    </a:p>
                  </a:txBody>
                  <a:tcPr/>
                </a:tc>
                <a:tc>
                  <a:txBody>
                    <a:bodyPr/>
                    <a:lstStyle/>
                    <a:p>
                      <a:pPr marR="0" algn="r" rtl="0">
                        <a:lnSpc>
                          <a:spcPct val="100000"/>
                        </a:lnSpc>
                        <a:spcBef>
                          <a:spcPts val="0"/>
                        </a:spcBef>
                        <a:spcAft>
                          <a:spcPts val="0"/>
                        </a:spcAft>
                        <a:buNone/>
                      </a:pPr>
                      <a:r>
                        <a:rPr lang="en-US" sz="2000" b="0" i="0" u="none" strike="noStrike" cap="none" baseline="0" dirty="0" smtClean="0">
                          <a:solidFill>
                            <a:schemeClr val="bg1"/>
                          </a:solidFill>
                          <a:latin typeface="Calibri Light" charset="0"/>
                          <a:ea typeface="Calibri Light" charset="0"/>
                          <a:cs typeface="Calibri Light" charset="0"/>
                          <a:sym typeface="Arial"/>
                          <a:rtl val="0"/>
                        </a:rPr>
                        <a:t>14,535</a:t>
                      </a:r>
                      <a:endParaRPr lang="en-US" sz="2000" b="0" i="0" u="none" strike="noStrike" cap="none" baseline="0" dirty="0">
                        <a:solidFill>
                          <a:schemeClr val="bg1"/>
                        </a:solidFill>
                        <a:latin typeface="Calibri Light" charset="0"/>
                        <a:ea typeface="Calibri Light" charset="0"/>
                        <a:cs typeface="Calibri Light" charset="0"/>
                        <a:sym typeface="Arial"/>
                        <a:rtl val="0"/>
                      </a:endParaRPr>
                    </a:p>
                  </a:txBody>
                  <a:tcPr>
                    <a:solidFill>
                      <a:srgbClr val="C00000"/>
                    </a:solidFill>
                  </a:tcPr>
                </a:tc>
                <a:tc>
                  <a:txBody>
                    <a:bodyPr/>
                    <a:lstStyle/>
                    <a:p>
                      <a:pPr marR="0" algn="r" rtl="0">
                        <a:lnSpc>
                          <a:spcPct val="100000"/>
                        </a:lnSpc>
                        <a:spcBef>
                          <a:spcPts val="0"/>
                        </a:spcBef>
                        <a:spcAft>
                          <a:spcPts val="0"/>
                        </a:spcAft>
                        <a:buNone/>
                      </a:pPr>
                      <a:r>
                        <a:rPr lang="en-US" sz="2000" b="0" i="0" u="none" strike="noStrike" cap="none" baseline="0" dirty="0" smtClean="0">
                          <a:latin typeface="Calibri Light" charset="0"/>
                          <a:ea typeface="Calibri Light" charset="0"/>
                          <a:cs typeface="Calibri Light" charset="0"/>
                          <a:sym typeface="Arial"/>
                          <a:rtl val="0"/>
                        </a:rPr>
                        <a:t>106</a:t>
                      </a:r>
                      <a:endParaRPr lang="en-US" sz="2000" b="0" i="0" u="none" strike="noStrike" cap="none" baseline="0" dirty="0">
                        <a:solidFill>
                          <a:schemeClr val="dk1"/>
                        </a:solidFill>
                        <a:latin typeface="Calibri Light" charset="0"/>
                        <a:ea typeface="Calibri Light" charset="0"/>
                        <a:cs typeface="Calibri Light" charset="0"/>
                        <a:sym typeface="Arial"/>
                        <a:rtl val="0"/>
                      </a:endParaRPr>
                    </a:p>
                  </a:txBody>
                  <a:tcPr/>
                </a:tc>
                <a:tc>
                  <a:txBody>
                    <a:bodyPr/>
                    <a:lstStyle/>
                    <a:p>
                      <a:pPr marR="0" algn="r" rtl="0">
                        <a:lnSpc>
                          <a:spcPct val="100000"/>
                        </a:lnSpc>
                        <a:spcBef>
                          <a:spcPts val="0"/>
                        </a:spcBef>
                        <a:spcAft>
                          <a:spcPts val="0"/>
                        </a:spcAft>
                        <a:buNone/>
                      </a:pPr>
                      <a:r>
                        <a:rPr lang="en-US" sz="2000" b="0" i="0" u="none" strike="noStrike" cap="none" baseline="0" dirty="0" smtClean="0">
                          <a:solidFill>
                            <a:schemeClr val="bg1"/>
                          </a:solidFill>
                          <a:latin typeface="Calibri Light" charset="0"/>
                          <a:ea typeface="Calibri Light" charset="0"/>
                          <a:cs typeface="Calibri Light" charset="0"/>
                          <a:sym typeface="Arial"/>
                          <a:rtl val="0"/>
                        </a:rPr>
                        <a:t>137.13</a:t>
                      </a:r>
                      <a:endParaRPr lang="en-US" sz="2000" b="0" i="0" u="none" strike="noStrike" cap="none" baseline="0" dirty="0">
                        <a:solidFill>
                          <a:schemeClr val="bg1"/>
                        </a:solidFill>
                        <a:latin typeface="Calibri Light" charset="0"/>
                        <a:ea typeface="Calibri Light" charset="0"/>
                        <a:cs typeface="Calibri Light" charset="0"/>
                        <a:sym typeface="Arial"/>
                        <a:rtl val="0"/>
                      </a:endParaRPr>
                    </a:p>
                  </a:txBody>
                  <a:tcPr>
                    <a:solidFill>
                      <a:srgbClr val="C00000"/>
                    </a:solidFill>
                  </a:tcPr>
                </a:tc>
              </a:tr>
              <a:tr h="458851">
                <a:tc>
                  <a:txBody>
                    <a:bodyPr/>
                    <a:lstStyle/>
                    <a:p>
                      <a:r>
                        <a:rPr lang="en-US" sz="2000" b="0" i="0" smtClean="0">
                          <a:latin typeface="Calibri Light" charset="0"/>
                          <a:ea typeface="Calibri Light" charset="0"/>
                          <a:cs typeface="Calibri Light" charset="0"/>
                        </a:rPr>
                        <a:t>PISCES</a:t>
                      </a:r>
                      <a:endParaRPr lang="en-US" sz="2000" b="0" i="0" dirty="0">
                        <a:latin typeface="Calibri Light" charset="0"/>
                        <a:ea typeface="Calibri Light" charset="0"/>
                        <a:cs typeface="Calibri Light" charset="0"/>
                      </a:endParaRPr>
                    </a:p>
                  </a:txBody>
                  <a:tcPr/>
                </a:tc>
                <a:tc>
                  <a:txBody>
                    <a:bodyPr/>
                    <a:lstStyle/>
                    <a:p>
                      <a:pPr algn="r"/>
                      <a:r>
                        <a:rPr lang="en-US" sz="2000" b="0" i="0" dirty="0" smtClean="0">
                          <a:latin typeface="Calibri Light" charset="0"/>
                          <a:ea typeface="Calibri Light" charset="0"/>
                          <a:cs typeface="Calibri Light" charset="0"/>
                        </a:rPr>
                        <a:t>341</a:t>
                      </a:r>
                      <a:endParaRPr lang="en-US" sz="2000" b="0" i="0" dirty="0">
                        <a:latin typeface="Calibri Light" charset="0"/>
                        <a:ea typeface="Calibri Light" charset="0"/>
                        <a:cs typeface="Calibri Light" charset="0"/>
                      </a:endParaRPr>
                    </a:p>
                  </a:txBody>
                  <a:tcPr/>
                </a:tc>
                <a:tc>
                  <a:txBody>
                    <a:bodyPr/>
                    <a:lstStyle/>
                    <a:p>
                      <a:pPr algn="r"/>
                      <a:r>
                        <a:rPr lang="en-US" sz="2000" b="0" i="0" dirty="0" smtClean="0">
                          <a:latin typeface="Calibri Light" charset="0"/>
                          <a:ea typeface="Calibri Light" charset="0"/>
                          <a:cs typeface="Calibri Light" charset="0"/>
                        </a:rPr>
                        <a:t>40</a:t>
                      </a:r>
                      <a:endParaRPr lang="en-US" sz="2000" b="0" i="0" dirty="0">
                        <a:latin typeface="Calibri Light" charset="0"/>
                        <a:ea typeface="Calibri Light" charset="0"/>
                        <a:cs typeface="Calibri Light" charset="0"/>
                      </a:endParaRPr>
                    </a:p>
                  </a:txBody>
                  <a:tcPr/>
                </a:tc>
                <a:tc>
                  <a:txBody>
                    <a:bodyPr/>
                    <a:lstStyle/>
                    <a:p>
                      <a:pPr algn="r"/>
                      <a:r>
                        <a:rPr lang="en-US" sz="2000" b="0" i="0" dirty="0" smtClean="0">
                          <a:latin typeface="Calibri Light" charset="0"/>
                          <a:ea typeface="Calibri Light" charset="0"/>
                          <a:cs typeface="Calibri Light" charset="0"/>
                        </a:rPr>
                        <a:t>8.53</a:t>
                      </a:r>
                      <a:endParaRPr lang="en-US" sz="2000" b="0" i="0" dirty="0">
                        <a:latin typeface="Calibri Light" charset="0"/>
                        <a:ea typeface="Calibri Light" charset="0"/>
                        <a:cs typeface="Calibri Light" charset="0"/>
                      </a:endParaRPr>
                    </a:p>
                  </a:txBody>
                  <a:tcPr/>
                </a:tc>
              </a:tr>
            </a:tbl>
          </a:graphicData>
        </a:graphic>
      </p:graphicFrame>
    </p:spTree>
    <p:extLst>
      <p:ext uri="{BB962C8B-B14F-4D97-AF65-F5344CB8AC3E}">
        <p14:creationId xmlns:p14="http://schemas.microsoft.com/office/powerpoint/2010/main" val="1821327268"/>
      </p:ext>
    </p:extLst>
  </p:cSld>
  <p:clrMapOvr>
    <a:masterClrMapping/>
  </p:clrMapOvr>
  <mc:AlternateContent xmlns:mc="http://schemas.openxmlformats.org/markup-compatibility/2006" xmlns:p14="http://schemas.microsoft.com/office/powerpoint/2010/main">
    <mc:Choice Requires="p14">
      <p:transition spd="slow" p14:dur="2000" advTm="375"/>
    </mc:Choice>
    <mc:Fallback xmlns="">
      <p:transition spd="slow" advTm="375"/>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Importance of Software Switches</a:t>
            </a:r>
          </a:p>
        </p:txBody>
      </p:sp>
      <p:sp>
        <p:nvSpPr>
          <p:cNvPr id="4" name="Rounded Rectangle 3"/>
          <p:cNvSpPr/>
          <p:nvPr/>
        </p:nvSpPr>
        <p:spPr>
          <a:xfrm>
            <a:off x="794047" y="3598768"/>
            <a:ext cx="7878845" cy="1110517"/>
          </a:xfrm>
          <a:prstGeom prst="roundRect">
            <a:avLst>
              <a:gd name="adj" fmla="val 0"/>
            </a:avLst>
          </a:prstGeom>
          <a:solidFill>
            <a:schemeClr val="bg1">
              <a:lumMod val="95000"/>
            </a:schemeClr>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latin typeface="Calibri Light" charset="0"/>
              <a:ea typeface="Calibri Light" charset="0"/>
              <a:cs typeface="Calibri Light" charset="0"/>
            </a:endParaRPr>
          </a:p>
        </p:txBody>
      </p:sp>
      <p:cxnSp>
        <p:nvCxnSpPr>
          <p:cNvPr id="5" name="Straight Connector 4"/>
          <p:cNvCxnSpPr>
            <a:stCxn id="49" idx="2"/>
            <a:endCxn id="9" idx="0"/>
          </p:cNvCxnSpPr>
          <p:nvPr/>
        </p:nvCxnSpPr>
        <p:spPr>
          <a:xfrm>
            <a:off x="2486890" y="3697610"/>
            <a:ext cx="396999" cy="315457"/>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a:stCxn id="49" idx="2"/>
          </p:cNvCxnSpPr>
          <p:nvPr/>
        </p:nvCxnSpPr>
        <p:spPr>
          <a:xfrm>
            <a:off x="2486890" y="3697609"/>
            <a:ext cx="1622060" cy="308307"/>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a:stCxn id="49" idx="2"/>
          </p:cNvCxnSpPr>
          <p:nvPr/>
        </p:nvCxnSpPr>
        <p:spPr>
          <a:xfrm>
            <a:off x="2486891" y="3697610"/>
            <a:ext cx="2847121" cy="313031"/>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a:stCxn id="49" idx="2"/>
          </p:cNvCxnSpPr>
          <p:nvPr/>
        </p:nvCxnSpPr>
        <p:spPr>
          <a:xfrm>
            <a:off x="2486889" y="3697610"/>
            <a:ext cx="4072183" cy="315457"/>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a:stCxn id="50" idx="2"/>
            <a:endCxn id="9" idx="0"/>
          </p:cNvCxnSpPr>
          <p:nvPr/>
        </p:nvCxnSpPr>
        <p:spPr>
          <a:xfrm flipH="1">
            <a:off x="2883889" y="3697610"/>
            <a:ext cx="1225063" cy="315457"/>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50" idx="2"/>
          </p:cNvCxnSpPr>
          <p:nvPr/>
        </p:nvCxnSpPr>
        <p:spPr>
          <a:xfrm flipH="1">
            <a:off x="4108951" y="3697609"/>
            <a:ext cx="1" cy="308307"/>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stCxn id="50" idx="2"/>
          </p:cNvCxnSpPr>
          <p:nvPr/>
        </p:nvCxnSpPr>
        <p:spPr>
          <a:xfrm>
            <a:off x="4108950" y="3697610"/>
            <a:ext cx="1225060" cy="313031"/>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50" idx="2"/>
          </p:cNvCxnSpPr>
          <p:nvPr/>
        </p:nvCxnSpPr>
        <p:spPr>
          <a:xfrm>
            <a:off x="4108952" y="3697610"/>
            <a:ext cx="2450121" cy="315457"/>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51" idx="2"/>
            <a:endCxn id="9" idx="0"/>
          </p:cNvCxnSpPr>
          <p:nvPr/>
        </p:nvCxnSpPr>
        <p:spPr>
          <a:xfrm flipH="1">
            <a:off x="2883888" y="3699736"/>
            <a:ext cx="2450123" cy="313331"/>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51" idx="2"/>
          </p:cNvCxnSpPr>
          <p:nvPr/>
        </p:nvCxnSpPr>
        <p:spPr>
          <a:xfrm flipH="1">
            <a:off x="4108949" y="3699735"/>
            <a:ext cx="1225063" cy="30618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51" idx="2"/>
          </p:cNvCxnSpPr>
          <p:nvPr/>
        </p:nvCxnSpPr>
        <p:spPr>
          <a:xfrm flipH="1">
            <a:off x="5334012" y="3699735"/>
            <a:ext cx="1" cy="310904"/>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51" idx="2"/>
          </p:cNvCxnSpPr>
          <p:nvPr/>
        </p:nvCxnSpPr>
        <p:spPr>
          <a:xfrm>
            <a:off x="5334012" y="3699736"/>
            <a:ext cx="1225060" cy="313331"/>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52" idx="2"/>
            <a:endCxn id="9" idx="0"/>
          </p:cNvCxnSpPr>
          <p:nvPr/>
        </p:nvCxnSpPr>
        <p:spPr>
          <a:xfrm flipH="1">
            <a:off x="2883889" y="3697608"/>
            <a:ext cx="4069693" cy="315459"/>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52" idx="2"/>
          </p:cNvCxnSpPr>
          <p:nvPr/>
        </p:nvCxnSpPr>
        <p:spPr>
          <a:xfrm flipH="1">
            <a:off x="4108950" y="3697609"/>
            <a:ext cx="2844632" cy="308307"/>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52" idx="2"/>
          </p:cNvCxnSpPr>
          <p:nvPr/>
        </p:nvCxnSpPr>
        <p:spPr>
          <a:xfrm flipH="1">
            <a:off x="5334011" y="3697610"/>
            <a:ext cx="1619571" cy="313031"/>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52" idx="2"/>
          </p:cNvCxnSpPr>
          <p:nvPr/>
        </p:nvCxnSpPr>
        <p:spPr>
          <a:xfrm flipH="1">
            <a:off x="6559072" y="3697608"/>
            <a:ext cx="394511" cy="315459"/>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2631526" y="4013066"/>
            <a:ext cx="504724" cy="517511"/>
          </a:xfrm>
          <a:prstGeom prst="rect">
            <a:avLst/>
          </a:prstGeom>
          <a:solidFill>
            <a:schemeClr val="accent4">
              <a:lumMod val="40000"/>
              <a:lumOff val="6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ysClr val="windowText" lastClr="000000"/>
              </a:solidFill>
              <a:latin typeface="Calibri Light" charset="0"/>
              <a:ea typeface="Calibri Light" charset="0"/>
              <a:cs typeface="Calibri Light" charset="0"/>
            </a:endParaRPr>
          </a:p>
        </p:txBody>
      </p:sp>
      <p:sp>
        <p:nvSpPr>
          <p:cNvPr id="22" name="Rounded Rectangle 21"/>
          <p:cNvSpPr/>
          <p:nvPr/>
        </p:nvSpPr>
        <p:spPr>
          <a:xfrm>
            <a:off x="4802025" y="1354869"/>
            <a:ext cx="1642521" cy="1713691"/>
          </a:xfrm>
          <a:prstGeom prst="roundRect">
            <a:avLst>
              <a:gd name="adj" fmla="val 0"/>
            </a:avLst>
          </a:prstGeom>
          <a:solidFill>
            <a:schemeClr val="bg1">
              <a:lumMod val="75000"/>
            </a:schemeClr>
          </a:solidFill>
          <a:ln w="28575">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ysClr val="windowText" lastClr="000000"/>
              </a:solidFill>
              <a:latin typeface="Calibri Light" charset="0"/>
              <a:ea typeface="Calibri Light" charset="0"/>
              <a:cs typeface="Calibri Light" charset="0"/>
            </a:endParaRPr>
          </a:p>
        </p:txBody>
      </p:sp>
      <p:sp>
        <p:nvSpPr>
          <p:cNvPr id="23" name="Rounded Rectangle 22"/>
          <p:cNvSpPr/>
          <p:nvPr/>
        </p:nvSpPr>
        <p:spPr>
          <a:xfrm>
            <a:off x="4898740" y="2622315"/>
            <a:ext cx="1450731" cy="334616"/>
          </a:xfrm>
          <a:prstGeom prst="roundRect">
            <a:avLst>
              <a:gd name="adj" fmla="val 0"/>
            </a:avLst>
          </a:prstGeom>
          <a:solidFill>
            <a:schemeClr val="bg2">
              <a:lumMod val="20000"/>
              <a:lumOff val="80000"/>
            </a:schemeClr>
          </a:solidFill>
          <a:ln w="28575">
            <a:solidFill>
              <a:schemeClr val="tx1">
                <a:lumMod val="75000"/>
                <a:lumOff val="2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Hypervisor</a:t>
            </a:r>
          </a:p>
        </p:txBody>
      </p:sp>
      <p:cxnSp>
        <p:nvCxnSpPr>
          <p:cNvPr id="24" name="Elbow Connector 23"/>
          <p:cNvCxnSpPr/>
          <p:nvPr/>
        </p:nvCxnSpPr>
        <p:spPr>
          <a:xfrm>
            <a:off x="5423389" y="1626518"/>
            <a:ext cx="117189" cy="663239"/>
          </a:xfrm>
          <a:prstGeom prst="bentConnector2">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rot="10800000" flipV="1">
            <a:off x="5732306" y="1627738"/>
            <a:ext cx="95896" cy="662017"/>
          </a:xfrm>
          <a:prstGeom prst="bentConnector2">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6" name="Elbow Connector 25"/>
          <p:cNvCxnSpPr/>
          <p:nvPr/>
        </p:nvCxnSpPr>
        <p:spPr>
          <a:xfrm>
            <a:off x="5423389" y="2035366"/>
            <a:ext cx="117189" cy="254389"/>
          </a:xfrm>
          <a:prstGeom prst="bentConnector2">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7" name="Elbow Connector 26"/>
          <p:cNvCxnSpPr/>
          <p:nvPr/>
        </p:nvCxnSpPr>
        <p:spPr>
          <a:xfrm rot="10800000" flipV="1">
            <a:off x="5732307" y="2029068"/>
            <a:ext cx="95897" cy="260685"/>
          </a:xfrm>
          <a:prstGeom prst="bentConnector2">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9" name="Rounded Rectangle 28"/>
          <p:cNvSpPr/>
          <p:nvPr/>
        </p:nvSpPr>
        <p:spPr>
          <a:xfrm>
            <a:off x="4902119" y="1459209"/>
            <a:ext cx="521269" cy="334616"/>
          </a:xfrm>
          <a:prstGeom prst="roundRect">
            <a:avLst>
              <a:gd name="adj" fmla="val 0"/>
            </a:avLst>
          </a:prstGeom>
          <a:solidFill>
            <a:schemeClr val="bg2">
              <a:lumMod val="20000"/>
              <a:lumOff val="80000"/>
            </a:schemeClr>
          </a:solidFill>
          <a:ln w="28575">
            <a:solidFill>
              <a:schemeClr val="tx1">
                <a:lumMod val="75000"/>
                <a:lumOff val="2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VM</a:t>
            </a:r>
            <a:endParaRPr lang="en-US" sz="14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sp>
        <p:nvSpPr>
          <p:cNvPr id="30" name="Rounded Rectangle 29"/>
          <p:cNvSpPr/>
          <p:nvPr/>
        </p:nvSpPr>
        <p:spPr>
          <a:xfrm>
            <a:off x="4902119" y="1868057"/>
            <a:ext cx="521269" cy="334616"/>
          </a:xfrm>
          <a:prstGeom prst="roundRect">
            <a:avLst>
              <a:gd name="adj" fmla="val 0"/>
            </a:avLst>
          </a:prstGeom>
          <a:solidFill>
            <a:schemeClr val="bg2">
              <a:lumMod val="20000"/>
              <a:lumOff val="80000"/>
            </a:schemeClr>
          </a:solidFill>
          <a:ln w="28575">
            <a:solidFill>
              <a:schemeClr val="tx1">
                <a:lumMod val="75000"/>
                <a:lumOff val="2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VM</a:t>
            </a:r>
            <a:endParaRPr lang="en-US" sz="14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sp>
        <p:nvSpPr>
          <p:cNvPr id="31" name="Rounded Rectangle 30"/>
          <p:cNvSpPr/>
          <p:nvPr/>
        </p:nvSpPr>
        <p:spPr>
          <a:xfrm>
            <a:off x="5828202" y="1861761"/>
            <a:ext cx="521269" cy="334616"/>
          </a:xfrm>
          <a:prstGeom prst="roundRect">
            <a:avLst>
              <a:gd name="adj" fmla="val 0"/>
            </a:avLst>
          </a:prstGeom>
          <a:solidFill>
            <a:schemeClr val="bg2">
              <a:lumMod val="20000"/>
              <a:lumOff val="80000"/>
            </a:schemeClr>
          </a:solidFill>
          <a:ln w="28575">
            <a:solidFill>
              <a:schemeClr val="tx1">
                <a:lumMod val="75000"/>
                <a:lumOff val="2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VM</a:t>
            </a:r>
          </a:p>
        </p:txBody>
      </p:sp>
      <p:sp>
        <p:nvSpPr>
          <p:cNvPr id="32" name="Rounded Rectangle 31"/>
          <p:cNvSpPr/>
          <p:nvPr/>
        </p:nvSpPr>
        <p:spPr>
          <a:xfrm>
            <a:off x="5828202" y="1460431"/>
            <a:ext cx="521269" cy="334616"/>
          </a:xfrm>
          <a:prstGeom prst="roundRect">
            <a:avLst>
              <a:gd name="adj" fmla="val 0"/>
            </a:avLst>
          </a:prstGeom>
          <a:solidFill>
            <a:schemeClr val="bg2">
              <a:lumMod val="20000"/>
              <a:lumOff val="80000"/>
            </a:schemeClr>
          </a:solidFill>
          <a:ln w="28575">
            <a:solidFill>
              <a:schemeClr val="tx1">
                <a:lumMod val="75000"/>
                <a:lumOff val="2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VM</a:t>
            </a:r>
            <a:endParaRPr lang="en-US" sz="14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sp>
        <p:nvSpPr>
          <p:cNvPr id="33" name="Rounded Rectangle 32"/>
          <p:cNvSpPr/>
          <p:nvPr/>
        </p:nvSpPr>
        <p:spPr>
          <a:xfrm>
            <a:off x="6570920" y="1359937"/>
            <a:ext cx="1642521" cy="1713691"/>
          </a:xfrm>
          <a:prstGeom prst="roundRect">
            <a:avLst>
              <a:gd name="adj" fmla="val 0"/>
            </a:avLst>
          </a:prstGeom>
          <a:solidFill>
            <a:schemeClr val="bg1">
              <a:lumMod val="75000"/>
            </a:schemeClr>
          </a:solidFill>
          <a:ln w="28575">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ysClr val="windowText" lastClr="000000"/>
              </a:solidFill>
              <a:latin typeface="Calibri Light" charset="0"/>
              <a:ea typeface="Calibri Light" charset="0"/>
              <a:cs typeface="Calibri Light" charset="0"/>
            </a:endParaRPr>
          </a:p>
        </p:txBody>
      </p:sp>
      <p:sp>
        <p:nvSpPr>
          <p:cNvPr id="34" name="Rounded Rectangle 33"/>
          <p:cNvSpPr/>
          <p:nvPr/>
        </p:nvSpPr>
        <p:spPr>
          <a:xfrm>
            <a:off x="6667634" y="2627384"/>
            <a:ext cx="1450731" cy="334616"/>
          </a:xfrm>
          <a:prstGeom prst="roundRect">
            <a:avLst>
              <a:gd name="adj" fmla="val 0"/>
            </a:avLst>
          </a:prstGeom>
          <a:solidFill>
            <a:schemeClr val="bg2">
              <a:lumMod val="20000"/>
              <a:lumOff val="80000"/>
            </a:schemeClr>
          </a:solidFill>
          <a:ln w="28575">
            <a:solidFill>
              <a:schemeClr val="tx1">
                <a:lumMod val="75000"/>
                <a:lumOff val="2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Hypervisor</a:t>
            </a:r>
          </a:p>
        </p:txBody>
      </p:sp>
      <p:cxnSp>
        <p:nvCxnSpPr>
          <p:cNvPr id="35" name="Elbow Connector 34"/>
          <p:cNvCxnSpPr/>
          <p:nvPr/>
        </p:nvCxnSpPr>
        <p:spPr>
          <a:xfrm>
            <a:off x="7192283" y="1631586"/>
            <a:ext cx="117189" cy="663239"/>
          </a:xfrm>
          <a:prstGeom prst="bentConnector2">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36" name="Elbow Connector 35"/>
          <p:cNvCxnSpPr/>
          <p:nvPr/>
        </p:nvCxnSpPr>
        <p:spPr>
          <a:xfrm rot="10800000" flipV="1">
            <a:off x="7501199" y="1632808"/>
            <a:ext cx="95896" cy="662017"/>
          </a:xfrm>
          <a:prstGeom prst="bentConnector2">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37" name="Elbow Connector 36"/>
          <p:cNvCxnSpPr/>
          <p:nvPr/>
        </p:nvCxnSpPr>
        <p:spPr>
          <a:xfrm>
            <a:off x="7192283" y="2040435"/>
            <a:ext cx="117189" cy="254389"/>
          </a:xfrm>
          <a:prstGeom prst="bentConnector2">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38" name="Elbow Connector 37"/>
          <p:cNvCxnSpPr/>
          <p:nvPr/>
        </p:nvCxnSpPr>
        <p:spPr>
          <a:xfrm rot="10800000" flipV="1">
            <a:off x="7501200" y="2034138"/>
            <a:ext cx="95897" cy="260685"/>
          </a:xfrm>
          <a:prstGeom prst="bentConnector2">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0" name="Rounded Rectangle 39"/>
          <p:cNvSpPr/>
          <p:nvPr/>
        </p:nvSpPr>
        <p:spPr>
          <a:xfrm>
            <a:off x="6671014" y="1464279"/>
            <a:ext cx="521269" cy="334616"/>
          </a:xfrm>
          <a:prstGeom prst="roundRect">
            <a:avLst>
              <a:gd name="adj" fmla="val 0"/>
            </a:avLst>
          </a:prstGeom>
          <a:solidFill>
            <a:schemeClr val="bg2">
              <a:lumMod val="20000"/>
              <a:lumOff val="80000"/>
            </a:schemeClr>
          </a:solidFill>
          <a:ln w="28575">
            <a:solidFill>
              <a:schemeClr val="tx1">
                <a:lumMod val="75000"/>
                <a:lumOff val="2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VM</a:t>
            </a:r>
            <a:endParaRPr lang="en-US" sz="14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sp>
        <p:nvSpPr>
          <p:cNvPr id="41" name="Rounded Rectangle 40"/>
          <p:cNvSpPr/>
          <p:nvPr/>
        </p:nvSpPr>
        <p:spPr>
          <a:xfrm>
            <a:off x="6671014" y="1873127"/>
            <a:ext cx="521269" cy="334616"/>
          </a:xfrm>
          <a:prstGeom prst="roundRect">
            <a:avLst>
              <a:gd name="adj" fmla="val 0"/>
            </a:avLst>
          </a:prstGeom>
          <a:solidFill>
            <a:schemeClr val="bg2">
              <a:lumMod val="20000"/>
              <a:lumOff val="80000"/>
            </a:schemeClr>
          </a:solidFill>
          <a:ln w="28575">
            <a:solidFill>
              <a:schemeClr val="tx1">
                <a:lumMod val="75000"/>
                <a:lumOff val="2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VM</a:t>
            </a:r>
            <a:endParaRPr lang="en-US" sz="14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sp>
        <p:nvSpPr>
          <p:cNvPr id="42" name="Rounded Rectangle 41"/>
          <p:cNvSpPr/>
          <p:nvPr/>
        </p:nvSpPr>
        <p:spPr>
          <a:xfrm>
            <a:off x="7597095" y="1866831"/>
            <a:ext cx="521269" cy="334616"/>
          </a:xfrm>
          <a:prstGeom prst="roundRect">
            <a:avLst>
              <a:gd name="adj" fmla="val 0"/>
            </a:avLst>
          </a:prstGeom>
          <a:solidFill>
            <a:schemeClr val="bg2">
              <a:lumMod val="20000"/>
              <a:lumOff val="80000"/>
            </a:schemeClr>
          </a:solidFill>
          <a:ln w="28575">
            <a:solidFill>
              <a:schemeClr val="tx1">
                <a:lumMod val="75000"/>
                <a:lumOff val="2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VM</a:t>
            </a:r>
            <a:endParaRPr lang="en-US" sz="14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sp>
        <p:nvSpPr>
          <p:cNvPr id="43" name="Rounded Rectangle 42"/>
          <p:cNvSpPr/>
          <p:nvPr/>
        </p:nvSpPr>
        <p:spPr>
          <a:xfrm>
            <a:off x="7597095" y="1465499"/>
            <a:ext cx="521269" cy="334616"/>
          </a:xfrm>
          <a:prstGeom prst="roundRect">
            <a:avLst>
              <a:gd name="adj" fmla="val 0"/>
            </a:avLst>
          </a:prstGeom>
          <a:solidFill>
            <a:schemeClr val="bg2">
              <a:lumMod val="20000"/>
              <a:lumOff val="80000"/>
            </a:schemeClr>
          </a:solidFill>
          <a:ln w="28575">
            <a:solidFill>
              <a:schemeClr val="tx1">
                <a:lumMod val="75000"/>
                <a:lumOff val="2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VM</a:t>
            </a:r>
            <a:endParaRPr lang="en-US" sz="14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sp>
        <p:nvSpPr>
          <p:cNvPr id="44" name="Rounded Rectangle 43"/>
          <p:cNvSpPr/>
          <p:nvPr/>
        </p:nvSpPr>
        <p:spPr>
          <a:xfrm>
            <a:off x="1255108" y="1360417"/>
            <a:ext cx="1642521" cy="1713691"/>
          </a:xfrm>
          <a:prstGeom prst="roundRect">
            <a:avLst>
              <a:gd name="adj" fmla="val 0"/>
            </a:avLst>
          </a:prstGeom>
          <a:solidFill>
            <a:schemeClr val="bg1">
              <a:lumMod val="75000"/>
            </a:schemeClr>
          </a:solidFill>
          <a:ln w="28575">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ysClr val="windowText" lastClr="000000"/>
              </a:solidFill>
              <a:latin typeface="Calibri Light" charset="0"/>
              <a:ea typeface="Calibri Light" charset="0"/>
              <a:cs typeface="Calibri Light" charset="0"/>
            </a:endParaRPr>
          </a:p>
        </p:txBody>
      </p:sp>
      <p:cxnSp>
        <p:nvCxnSpPr>
          <p:cNvPr id="45" name="Elbow Connector 44"/>
          <p:cNvCxnSpPr/>
          <p:nvPr/>
        </p:nvCxnSpPr>
        <p:spPr>
          <a:xfrm>
            <a:off x="1876471" y="1632066"/>
            <a:ext cx="117189" cy="663239"/>
          </a:xfrm>
          <a:prstGeom prst="bentConnector2">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46" name="Elbow Connector 45"/>
          <p:cNvCxnSpPr/>
          <p:nvPr/>
        </p:nvCxnSpPr>
        <p:spPr>
          <a:xfrm rot="10800000" flipV="1">
            <a:off x="2185388" y="1633286"/>
            <a:ext cx="95896" cy="662017"/>
          </a:xfrm>
          <a:prstGeom prst="bentConnector2">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47" name="Elbow Connector 46"/>
          <p:cNvCxnSpPr/>
          <p:nvPr/>
        </p:nvCxnSpPr>
        <p:spPr>
          <a:xfrm>
            <a:off x="1876471" y="2040914"/>
            <a:ext cx="117189" cy="254389"/>
          </a:xfrm>
          <a:prstGeom prst="bentConnector2">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48" name="Elbow Connector 47"/>
          <p:cNvCxnSpPr/>
          <p:nvPr/>
        </p:nvCxnSpPr>
        <p:spPr>
          <a:xfrm rot="10800000" flipV="1">
            <a:off x="2185389" y="2034616"/>
            <a:ext cx="95897" cy="260685"/>
          </a:xfrm>
          <a:prstGeom prst="bentConnector2">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50" name="Rounded Rectangle 49"/>
          <p:cNvSpPr/>
          <p:nvPr/>
        </p:nvSpPr>
        <p:spPr>
          <a:xfrm>
            <a:off x="1355203" y="1464757"/>
            <a:ext cx="521269" cy="334616"/>
          </a:xfrm>
          <a:prstGeom prst="roundRect">
            <a:avLst>
              <a:gd name="adj" fmla="val 0"/>
            </a:avLst>
          </a:prstGeom>
          <a:solidFill>
            <a:schemeClr val="bg2">
              <a:lumMod val="20000"/>
              <a:lumOff val="80000"/>
            </a:schemeClr>
          </a:solidFill>
          <a:ln w="28575">
            <a:solidFill>
              <a:schemeClr val="tx1">
                <a:lumMod val="75000"/>
                <a:lumOff val="2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VM</a:t>
            </a:r>
          </a:p>
        </p:txBody>
      </p:sp>
      <p:sp>
        <p:nvSpPr>
          <p:cNvPr id="51" name="Rounded Rectangle 50"/>
          <p:cNvSpPr/>
          <p:nvPr/>
        </p:nvSpPr>
        <p:spPr>
          <a:xfrm>
            <a:off x="1355203" y="1873605"/>
            <a:ext cx="521269" cy="334616"/>
          </a:xfrm>
          <a:prstGeom prst="roundRect">
            <a:avLst>
              <a:gd name="adj" fmla="val 0"/>
            </a:avLst>
          </a:prstGeom>
          <a:solidFill>
            <a:schemeClr val="bg2">
              <a:lumMod val="20000"/>
              <a:lumOff val="80000"/>
            </a:schemeClr>
          </a:solidFill>
          <a:ln w="28575">
            <a:solidFill>
              <a:schemeClr val="tx1">
                <a:lumMod val="75000"/>
                <a:lumOff val="2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VM</a:t>
            </a:r>
          </a:p>
        </p:txBody>
      </p:sp>
      <p:sp>
        <p:nvSpPr>
          <p:cNvPr id="52" name="Rounded Rectangle 51"/>
          <p:cNvSpPr/>
          <p:nvPr/>
        </p:nvSpPr>
        <p:spPr>
          <a:xfrm>
            <a:off x="2281285" y="1867309"/>
            <a:ext cx="521269" cy="334616"/>
          </a:xfrm>
          <a:prstGeom prst="roundRect">
            <a:avLst>
              <a:gd name="adj" fmla="val 0"/>
            </a:avLst>
          </a:prstGeom>
          <a:solidFill>
            <a:schemeClr val="bg2">
              <a:lumMod val="20000"/>
              <a:lumOff val="80000"/>
            </a:schemeClr>
          </a:solidFill>
          <a:ln w="28575">
            <a:solidFill>
              <a:schemeClr val="tx1">
                <a:lumMod val="75000"/>
                <a:lumOff val="2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VM</a:t>
            </a:r>
            <a:endParaRPr lang="en-US" sz="14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sp>
        <p:nvSpPr>
          <p:cNvPr id="53" name="Rounded Rectangle 52"/>
          <p:cNvSpPr/>
          <p:nvPr/>
        </p:nvSpPr>
        <p:spPr>
          <a:xfrm>
            <a:off x="2281285" y="1465979"/>
            <a:ext cx="521269" cy="334616"/>
          </a:xfrm>
          <a:prstGeom prst="roundRect">
            <a:avLst>
              <a:gd name="adj" fmla="val 0"/>
            </a:avLst>
          </a:prstGeom>
          <a:solidFill>
            <a:schemeClr val="bg2">
              <a:lumMod val="20000"/>
              <a:lumOff val="80000"/>
            </a:schemeClr>
          </a:solidFill>
          <a:ln w="28575">
            <a:solidFill>
              <a:schemeClr val="tx1">
                <a:lumMod val="75000"/>
                <a:lumOff val="2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VM</a:t>
            </a:r>
            <a:endParaRPr lang="en-US" sz="14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sp>
        <p:nvSpPr>
          <p:cNvPr id="54" name="Rounded Rectangle 53"/>
          <p:cNvSpPr/>
          <p:nvPr/>
        </p:nvSpPr>
        <p:spPr>
          <a:xfrm>
            <a:off x="1351823" y="2627863"/>
            <a:ext cx="1450731" cy="334616"/>
          </a:xfrm>
          <a:prstGeom prst="roundRect">
            <a:avLst>
              <a:gd name="adj" fmla="val 0"/>
            </a:avLst>
          </a:prstGeom>
          <a:solidFill>
            <a:schemeClr val="bg2">
              <a:lumMod val="20000"/>
              <a:lumOff val="80000"/>
            </a:schemeClr>
          </a:solidFill>
          <a:ln w="28575">
            <a:solidFill>
              <a:schemeClr val="tx1">
                <a:lumMod val="75000"/>
                <a:lumOff val="2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Hypervisor</a:t>
            </a:r>
          </a:p>
        </p:txBody>
      </p:sp>
      <p:sp>
        <p:nvSpPr>
          <p:cNvPr id="55" name="Rounded Rectangle 54"/>
          <p:cNvSpPr/>
          <p:nvPr/>
        </p:nvSpPr>
        <p:spPr>
          <a:xfrm>
            <a:off x="3034083" y="1354561"/>
            <a:ext cx="1642521" cy="1713691"/>
          </a:xfrm>
          <a:prstGeom prst="roundRect">
            <a:avLst>
              <a:gd name="adj" fmla="val 0"/>
            </a:avLst>
          </a:prstGeom>
          <a:solidFill>
            <a:schemeClr val="bg1">
              <a:lumMod val="75000"/>
            </a:schemeClr>
          </a:solidFill>
          <a:ln w="28575">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ysClr val="windowText" lastClr="000000"/>
              </a:solidFill>
              <a:latin typeface="Calibri Light" charset="0"/>
              <a:ea typeface="Calibri Light" charset="0"/>
              <a:cs typeface="Calibri Light" charset="0"/>
            </a:endParaRPr>
          </a:p>
        </p:txBody>
      </p:sp>
      <p:sp>
        <p:nvSpPr>
          <p:cNvPr id="56" name="Rounded Rectangle 55"/>
          <p:cNvSpPr/>
          <p:nvPr/>
        </p:nvSpPr>
        <p:spPr>
          <a:xfrm>
            <a:off x="3130796" y="2622007"/>
            <a:ext cx="1450731" cy="334616"/>
          </a:xfrm>
          <a:prstGeom prst="roundRect">
            <a:avLst>
              <a:gd name="adj" fmla="val 0"/>
            </a:avLst>
          </a:prstGeom>
          <a:solidFill>
            <a:schemeClr val="bg2">
              <a:lumMod val="20000"/>
              <a:lumOff val="80000"/>
            </a:schemeClr>
          </a:solidFill>
          <a:ln w="28575">
            <a:solidFill>
              <a:schemeClr val="tx1">
                <a:lumMod val="75000"/>
                <a:lumOff val="2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Hypervisor</a:t>
            </a:r>
          </a:p>
        </p:txBody>
      </p:sp>
      <p:cxnSp>
        <p:nvCxnSpPr>
          <p:cNvPr id="57" name="Elbow Connector 56"/>
          <p:cNvCxnSpPr/>
          <p:nvPr/>
        </p:nvCxnSpPr>
        <p:spPr>
          <a:xfrm>
            <a:off x="3655446" y="1626210"/>
            <a:ext cx="117189" cy="663239"/>
          </a:xfrm>
          <a:prstGeom prst="bentConnector2">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58" name="Elbow Connector 57"/>
          <p:cNvCxnSpPr/>
          <p:nvPr/>
        </p:nvCxnSpPr>
        <p:spPr>
          <a:xfrm rot="10800000" flipV="1">
            <a:off x="3964362" y="1627430"/>
            <a:ext cx="95896" cy="662017"/>
          </a:xfrm>
          <a:prstGeom prst="bentConnector2">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59" name="Elbow Connector 58"/>
          <p:cNvCxnSpPr/>
          <p:nvPr/>
        </p:nvCxnSpPr>
        <p:spPr>
          <a:xfrm>
            <a:off x="3655446" y="2035058"/>
            <a:ext cx="117189" cy="254389"/>
          </a:xfrm>
          <a:prstGeom prst="bentConnector2">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60" name="Elbow Connector 59"/>
          <p:cNvCxnSpPr/>
          <p:nvPr/>
        </p:nvCxnSpPr>
        <p:spPr>
          <a:xfrm rot="10800000" flipV="1">
            <a:off x="3964364" y="2028760"/>
            <a:ext cx="95897" cy="260685"/>
          </a:xfrm>
          <a:prstGeom prst="bentConnector2">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62" name="Rounded Rectangle 61"/>
          <p:cNvSpPr/>
          <p:nvPr/>
        </p:nvSpPr>
        <p:spPr>
          <a:xfrm>
            <a:off x="3134177" y="1458901"/>
            <a:ext cx="521269" cy="334616"/>
          </a:xfrm>
          <a:prstGeom prst="roundRect">
            <a:avLst>
              <a:gd name="adj" fmla="val 0"/>
            </a:avLst>
          </a:prstGeom>
          <a:solidFill>
            <a:schemeClr val="bg2">
              <a:lumMod val="20000"/>
              <a:lumOff val="80000"/>
            </a:schemeClr>
          </a:solidFill>
          <a:ln w="28575">
            <a:solidFill>
              <a:schemeClr val="tx1">
                <a:lumMod val="75000"/>
                <a:lumOff val="2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VM</a:t>
            </a:r>
            <a:endParaRPr lang="en-US" sz="14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sp>
        <p:nvSpPr>
          <p:cNvPr id="63" name="Rounded Rectangle 62"/>
          <p:cNvSpPr/>
          <p:nvPr/>
        </p:nvSpPr>
        <p:spPr>
          <a:xfrm>
            <a:off x="3134177" y="1867749"/>
            <a:ext cx="521269" cy="334616"/>
          </a:xfrm>
          <a:prstGeom prst="roundRect">
            <a:avLst>
              <a:gd name="adj" fmla="val 0"/>
            </a:avLst>
          </a:prstGeom>
          <a:solidFill>
            <a:schemeClr val="bg2">
              <a:lumMod val="20000"/>
              <a:lumOff val="80000"/>
            </a:schemeClr>
          </a:solidFill>
          <a:ln w="28575">
            <a:solidFill>
              <a:schemeClr val="tx1">
                <a:lumMod val="75000"/>
                <a:lumOff val="2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VM</a:t>
            </a:r>
            <a:endParaRPr lang="en-US" sz="14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sp>
        <p:nvSpPr>
          <p:cNvPr id="64" name="Rounded Rectangle 63"/>
          <p:cNvSpPr/>
          <p:nvPr/>
        </p:nvSpPr>
        <p:spPr>
          <a:xfrm>
            <a:off x="4060259" y="1861453"/>
            <a:ext cx="521269" cy="334616"/>
          </a:xfrm>
          <a:prstGeom prst="roundRect">
            <a:avLst>
              <a:gd name="adj" fmla="val 0"/>
            </a:avLst>
          </a:prstGeom>
          <a:solidFill>
            <a:schemeClr val="bg2">
              <a:lumMod val="20000"/>
              <a:lumOff val="80000"/>
            </a:schemeClr>
          </a:solidFill>
          <a:ln w="28575">
            <a:solidFill>
              <a:schemeClr val="tx1">
                <a:lumMod val="75000"/>
                <a:lumOff val="2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VM</a:t>
            </a:r>
            <a:endParaRPr lang="en-US" sz="14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sp>
        <p:nvSpPr>
          <p:cNvPr id="65" name="Rounded Rectangle 64"/>
          <p:cNvSpPr/>
          <p:nvPr/>
        </p:nvSpPr>
        <p:spPr>
          <a:xfrm>
            <a:off x="4060259" y="1460123"/>
            <a:ext cx="521269" cy="334616"/>
          </a:xfrm>
          <a:prstGeom prst="roundRect">
            <a:avLst>
              <a:gd name="adj" fmla="val 0"/>
            </a:avLst>
          </a:prstGeom>
          <a:solidFill>
            <a:schemeClr val="bg2">
              <a:lumMod val="20000"/>
              <a:lumOff val="80000"/>
            </a:schemeClr>
          </a:solidFill>
          <a:ln w="28575">
            <a:solidFill>
              <a:schemeClr val="tx1">
                <a:lumMod val="75000"/>
                <a:lumOff val="2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VM</a:t>
            </a:r>
            <a:endParaRPr lang="en-US" sz="14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cxnSp>
        <p:nvCxnSpPr>
          <p:cNvPr id="66" name="Straight Connector 65"/>
          <p:cNvCxnSpPr>
            <a:endCxn id="49" idx="0"/>
          </p:cNvCxnSpPr>
          <p:nvPr/>
        </p:nvCxnSpPr>
        <p:spPr>
          <a:xfrm>
            <a:off x="2077189" y="2962480"/>
            <a:ext cx="409701" cy="521581"/>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a:endCxn id="50" idx="0"/>
          </p:cNvCxnSpPr>
          <p:nvPr/>
        </p:nvCxnSpPr>
        <p:spPr>
          <a:xfrm>
            <a:off x="3856162" y="2956624"/>
            <a:ext cx="252788" cy="527437"/>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a:endCxn id="51" idx="0"/>
          </p:cNvCxnSpPr>
          <p:nvPr/>
        </p:nvCxnSpPr>
        <p:spPr>
          <a:xfrm flipH="1">
            <a:off x="5334012" y="2956933"/>
            <a:ext cx="290095" cy="529255"/>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a:endCxn id="52" idx="0"/>
          </p:cNvCxnSpPr>
          <p:nvPr/>
        </p:nvCxnSpPr>
        <p:spPr>
          <a:xfrm flipH="1">
            <a:off x="6953580" y="2962001"/>
            <a:ext cx="439419" cy="522059"/>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70" name="Rounded Rectangle 69"/>
          <p:cNvSpPr/>
          <p:nvPr/>
        </p:nvSpPr>
        <p:spPr>
          <a:xfrm>
            <a:off x="3711952" y="3484060"/>
            <a:ext cx="793999" cy="213549"/>
          </a:xfrm>
          <a:prstGeom prst="roundRect">
            <a:avLst>
              <a:gd name="adj" fmla="val 0"/>
            </a:avLst>
          </a:prstGeom>
          <a:solidFill>
            <a:schemeClr val="accent1">
              <a:lumMod val="40000"/>
              <a:lumOff val="60000"/>
            </a:schemeClr>
          </a:solidFill>
          <a:ln w="19050">
            <a:solidFill>
              <a:schemeClr val="accent1">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ToR</a:t>
            </a:r>
            <a:endParaRPr lang="en-US" sz="14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sp>
        <p:nvSpPr>
          <p:cNvPr id="71" name="Rounded Rectangle 70"/>
          <p:cNvSpPr/>
          <p:nvPr/>
        </p:nvSpPr>
        <p:spPr>
          <a:xfrm>
            <a:off x="4937013" y="3486187"/>
            <a:ext cx="793999" cy="213549"/>
          </a:xfrm>
          <a:prstGeom prst="roundRect">
            <a:avLst>
              <a:gd name="adj" fmla="val 0"/>
            </a:avLst>
          </a:prstGeom>
          <a:solidFill>
            <a:schemeClr val="accent1">
              <a:lumMod val="40000"/>
              <a:lumOff val="60000"/>
            </a:schemeClr>
          </a:solidFill>
          <a:ln w="19050">
            <a:solidFill>
              <a:schemeClr val="accent1">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ToR</a:t>
            </a:r>
            <a:endParaRPr lang="en-US" sz="1400" dirty="0">
              <a:latin typeface="Calibri Light" charset="0"/>
              <a:ea typeface="Calibri Light" charset="0"/>
              <a:cs typeface="Calibri Light" charset="0"/>
            </a:endParaRPr>
          </a:p>
        </p:txBody>
      </p:sp>
      <p:sp>
        <p:nvSpPr>
          <p:cNvPr id="72" name="Rounded Rectangle 71"/>
          <p:cNvSpPr/>
          <p:nvPr/>
        </p:nvSpPr>
        <p:spPr>
          <a:xfrm>
            <a:off x="6556582" y="3484060"/>
            <a:ext cx="793999" cy="213549"/>
          </a:xfrm>
          <a:prstGeom prst="roundRect">
            <a:avLst>
              <a:gd name="adj" fmla="val 0"/>
            </a:avLst>
          </a:prstGeom>
          <a:solidFill>
            <a:schemeClr val="accent1">
              <a:lumMod val="40000"/>
              <a:lumOff val="60000"/>
            </a:schemeClr>
          </a:solidFill>
          <a:ln w="19050">
            <a:solidFill>
              <a:schemeClr val="accent1">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ToR</a:t>
            </a:r>
            <a:endParaRPr lang="en-US" sz="1400" dirty="0">
              <a:latin typeface="Calibri Light" charset="0"/>
              <a:ea typeface="Calibri Light" charset="0"/>
              <a:cs typeface="Calibri Light" charset="0"/>
            </a:endParaRPr>
          </a:p>
        </p:txBody>
      </p:sp>
      <p:sp>
        <p:nvSpPr>
          <p:cNvPr id="73" name="Rounded Rectangle 72"/>
          <p:cNvSpPr/>
          <p:nvPr/>
        </p:nvSpPr>
        <p:spPr>
          <a:xfrm>
            <a:off x="2089890" y="3484060"/>
            <a:ext cx="793999" cy="213549"/>
          </a:xfrm>
          <a:prstGeom prst="roundRect">
            <a:avLst>
              <a:gd name="adj" fmla="val 0"/>
            </a:avLst>
          </a:prstGeom>
          <a:solidFill>
            <a:schemeClr val="accent1">
              <a:lumMod val="40000"/>
              <a:lumOff val="60000"/>
            </a:schemeClr>
          </a:solidFill>
          <a:ln w="19050">
            <a:solidFill>
              <a:schemeClr val="accent1">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ToR</a:t>
            </a:r>
            <a:endParaRPr lang="en-US" sz="1400" dirty="0">
              <a:solidFill>
                <a:sysClr val="windowText" lastClr="000000"/>
              </a:solidFill>
              <a:latin typeface="Calibri Light" charset="0"/>
              <a:ea typeface="Calibri Light" charset="0"/>
              <a:cs typeface="Calibri Light" charset="0"/>
            </a:endParaRPr>
          </a:p>
        </p:txBody>
      </p:sp>
      <p:pic>
        <p:nvPicPr>
          <p:cNvPr id="74" name="Picture 7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1359" y="3966867"/>
            <a:ext cx="605056" cy="605056"/>
          </a:xfrm>
          <a:prstGeom prst="rect">
            <a:avLst/>
          </a:prstGeom>
          <a:solidFill>
            <a:schemeClr val="accent1">
              <a:lumMod val="40000"/>
              <a:lumOff val="60000"/>
            </a:schemeClr>
          </a:solidFill>
          <a:ln w="28575">
            <a:solidFill>
              <a:schemeClr val="accent1">
                <a:lumMod val="50000"/>
              </a:schemeClr>
            </a:solidFill>
          </a:ln>
        </p:spPr>
      </p:pic>
      <p:sp>
        <p:nvSpPr>
          <p:cNvPr id="75" name="Rectangle 74"/>
          <p:cNvSpPr/>
          <p:nvPr/>
        </p:nvSpPr>
        <p:spPr>
          <a:xfrm>
            <a:off x="1204186" y="4125356"/>
            <a:ext cx="909280" cy="307777"/>
          </a:xfrm>
          <a:prstGeom prst="rect">
            <a:avLst/>
          </a:prstGeom>
        </p:spPr>
        <p:txBody>
          <a:bodyPr wrap="square">
            <a:spAutoFit/>
          </a:bodyPr>
          <a:lstStyle/>
          <a:p>
            <a:pPr algn="ctr"/>
            <a:r>
              <a:rPr lang="en-US" sz="1400" dirty="0">
                <a:ln w="0"/>
                <a:effectLst>
                  <a:outerShdw blurRad="38100" dist="19050" dir="2700000" algn="tl" rotWithShape="0">
                    <a:schemeClr val="dk1">
                      <a:alpha val="40000"/>
                    </a:schemeClr>
                  </a:outerShdw>
                </a:effectLst>
                <a:latin typeface="Calibri Light" charset="0"/>
                <a:ea typeface="Calibri Light" charset="0"/>
                <a:cs typeface="Calibri Light" charset="0"/>
              </a:rPr>
              <a:t>Core</a:t>
            </a:r>
            <a:endParaRPr lang="en-US" sz="1351" dirty="0">
              <a:ln w="0"/>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sp>
        <p:nvSpPr>
          <p:cNvPr id="76" name="Rectangle 75"/>
          <p:cNvSpPr/>
          <p:nvPr/>
        </p:nvSpPr>
        <p:spPr>
          <a:xfrm>
            <a:off x="3855344" y="4022918"/>
            <a:ext cx="504724" cy="517511"/>
          </a:xfrm>
          <a:prstGeom prst="rect">
            <a:avLst/>
          </a:prstGeom>
          <a:solidFill>
            <a:schemeClr val="accent4">
              <a:lumMod val="40000"/>
              <a:lumOff val="6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ysClr val="windowText" lastClr="000000"/>
              </a:solidFill>
              <a:latin typeface="Calibri Light" charset="0"/>
              <a:ea typeface="Calibri Light" charset="0"/>
              <a:cs typeface="Calibri Light" charset="0"/>
            </a:endParaRPr>
          </a:p>
        </p:txBody>
      </p:sp>
      <p:pic>
        <p:nvPicPr>
          <p:cNvPr id="77" name="Picture 7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05176" y="3976717"/>
            <a:ext cx="605056" cy="605056"/>
          </a:xfrm>
          <a:prstGeom prst="rect">
            <a:avLst/>
          </a:prstGeom>
          <a:solidFill>
            <a:schemeClr val="accent1">
              <a:lumMod val="40000"/>
              <a:lumOff val="60000"/>
            </a:schemeClr>
          </a:solidFill>
          <a:ln w="28575">
            <a:solidFill>
              <a:schemeClr val="accent1">
                <a:lumMod val="50000"/>
              </a:schemeClr>
            </a:solidFill>
          </a:ln>
        </p:spPr>
      </p:pic>
      <p:sp>
        <p:nvSpPr>
          <p:cNvPr id="78" name="Rectangle 77"/>
          <p:cNvSpPr/>
          <p:nvPr/>
        </p:nvSpPr>
        <p:spPr>
          <a:xfrm>
            <a:off x="5076054" y="4031839"/>
            <a:ext cx="504724" cy="517511"/>
          </a:xfrm>
          <a:prstGeom prst="rect">
            <a:avLst/>
          </a:prstGeom>
          <a:solidFill>
            <a:schemeClr val="accent4">
              <a:lumMod val="40000"/>
              <a:lumOff val="6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ysClr val="windowText" lastClr="000000"/>
              </a:solidFill>
              <a:latin typeface="Calibri Light" charset="0"/>
              <a:ea typeface="Calibri Light" charset="0"/>
              <a:cs typeface="Calibri Light" charset="0"/>
            </a:endParaRPr>
          </a:p>
        </p:txBody>
      </p:sp>
      <p:pic>
        <p:nvPicPr>
          <p:cNvPr id="79" name="Picture 7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5886" y="3985639"/>
            <a:ext cx="605056" cy="605056"/>
          </a:xfrm>
          <a:prstGeom prst="rect">
            <a:avLst/>
          </a:prstGeom>
          <a:solidFill>
            <a:schemeClr val="accent1">
              <a:lumMod val="40000"/>
              <a:lumOff val="60000"/>
            </a:schemeClr>
          </a:solidFill>
          <a:ln w="28575">
            <a:solidFill>
              <a:schemeClr val="accent1">
                <a:lumMod val="50000"/>
              </a:schemeClr>
            </a:solidFill>
          </a:ln>
        </p:spPr>
      </p:pic>
      <p:sp>
        <p:nvSpPr>
          <p:cNvPr id="80" name="Rectangle 79"/>
          <p:cNvSpPr/>
          <p:nvPr/>
        </p:nvSpPr>
        <p:spPr>
          <a:xfrm>
            <a:off x="6333808" y="4029015"/>
            <a:ext cx="504724" cy="517511"/>
          </a:xfrm>
          <a:prstGeom prst="rect">
            <a:avLst/>
          </a:prstGeom>
          <a:solidFill>
            <a:schemeClr val="accent4">
              <a:lumMod val="40000"/>
              <a:lumOff val="6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ysClr val="windowText" lastClr="000000"/>
              </a:solidFill>
              <a:latin typeface="Calibri Light" charset="0"/>
              <a:ea typeface="Calibri Light" charset="0"/>
              <a:cs typeface="Calibri Light" charset="0"/>
            </a:endParaRPr>
          </a:p>
        </p:txBody>
      </p:sp>
      <p:pic>
        <p:nvPicPr>
          <p:cNvPr id="81" name="Picture 8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3640" y="3982815"/>
            <a:ext cx="605056" cy="605056"/>
          </a:xfrm>
          <a:prstGeom prst="rect">
            <a:avLst/>
          </a:prstGeom>
          <a:solidFill>
            <a:schemeClr val="accent1">
              <a:lumMod val="40000"/>
              <a:lumOff val="60000"/>
            </a:schemeClr>
          </a:solidFill>
          <a:ln w="28575">
            <a:solidFill>
              <a:schemeClr val="accent1">
                <a:lumMod val="50000"/>
              </a:schemeClr>
            </a:solidFill>
          </a:ln>
        </p:spPr>
      </p:pic>
      <p:sp>
        <p:nvSpPr>
          <p:cNvPr id="82" name="Rounded Rectangle 81"/>
          <p:cNvSpPr/>
          <p:nvPr/>
        </p:nvSpPr>
        <p:spPr>
          <a:xfrm>
            <a:off x="628650" y="1163274"/>
            <a:ext cx="8123464" cy="3607130"/>
          </a:xfrm>
          <a:prstGeom prst="roundRect">
            <a:avLst>
              <a:gd name="adj" fmla="val 0"/>
            </a:avLst>
          </a:prstGeom>
          <a:solidFill>
            <a:schemeClr val="bg1">
              <a:alpha val="75000"/>
            </a:schemeClr>
          </a:solidFill>
          <a:ln w="952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ounded Rectangle 27"/>
          <p:cNvSpPr/>
          <p:nvPr/>
        </p:nvSpPr>
        <p:spPr>
          <a:xfrm>
            <a:off x="4898740" y="2289755"/>
            <a:ext cx="1450731" cy="334616"/>
          </a:xfrm>
          <a:prstGeom prst="roundRect">
            <a:avLst>
              <a:gd name="adj" fmla="val 0"/>
            </a:avLst>
          </a:prstGeom>
          <a:solidFill>
            <a:schemeClr val="tx1">
              <a:lumMod val="75000"/>
              <a:lumOff val="25000"/>
            </a:schemeClr>
          </a:solidFill>
          <a:ln w="28575">
            <a:solidFill>
              <a:schemeClr val="tx1">
                <a:lumMod val="75000"/>
                <a:lumOff val="2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n w="0"/>
                <a:solidFill>
                  <a:schemeClr val="bg1"/>
                </a:solidFill>
                <a:effectLst>
                  <a:outerShdw blurRad="38100" dist="19050" dir="2700000" algn="tl" rotWithShape="0">
                    <a:schemeClr val="dk1">
                      <a:alpha val="40000"/>
                    </a:schemeClr>
                  </a:outerShdw>
                </a:effectLst>
                <a:latin typeface="Calibri Light" charset="0"/>
                <a:ea typeface="Calibri Light" charset="0"/>
                <a:cs typeface="Calibri Light" charset="0"/>
              </a:rPr>
              <a:t>OVS</a:t>
            </a:r>
            <a:endParaRPr lang="en-US" sz="1351" b="1" dirty="0">
              <a:ln w="0"/>
              <a:solidFill>
                <a:schemeClr val="bg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sp>
        <p:nvSpPr>
          <p:cNvPr id="39" name="Rounded Rectangle 38"/>
          <p:cNvSpPr/>
          <p:nvPr/>
        </p:nvSpPr>
        <p:spPr>
          <a:xfrm>
            <a:off x="6667634" y="2294824"/>
            <a:ext cx="1450731" cy="334616"/>
          </a:xfrm>
          <a:prstGeom prst="roundRect">
            <a:avLst>
              <a:gd name="adj" fmla="val 0"/>
            </a:avLst>
          </a:prstGeom>
          <a:solidFill>
            <a:schemeClr val="tx1">
              <a:lumMod val="75000"/>
              <a:lumOff val="25000"/>
            </a:schemeClr>
          </a:solidFill>
          <a:ln w="28575">
            <a:solidFill>
              <a:schemeClr val="tx1">
                <a:lumMod val="75000"/>
                <a:lumOff val="2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n w="0"/>
                <a:solidFill>
                  <a:schemeClr val="bg1"/>
                </a:solidFill>
                <a:effectLst>
                  <a:outerShdw blurRad="38100" dist="19050" dir="2700000" algn="tl" rotWithShape="0">
                    <a:schemeClr val="dk1">
                      <a:alpha val="40000"/>
                    </a:schemeClr>
                  </a:outerShdw>
                </a:effectLst>
                <a:latin typeface="Calibri Light" charset="0"/>
                <a:ea typeface="Calibri Light" charset="0"/>
                <a:cs typeface="Calibri Light" charset="0"/>
              </a:rPr>
              <a:t>OVS</a:t>
            </a:r>
            <a:endParaRPr lang="en-US" sz="1351" b="1" dirty="0">
              <a:ln w="0"/>
              <a:solidFill>
                <a:schemeClr val="bg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sp>
        <p:nvSpPr>
          <p:cNvPr id="49" name="Rounded Rectangle 48"/>
          <p:cNvSpPr/>
          <p:nvPr/>
        </p:nvSpPr>
        <p:spPr>
          <a:xfrm>
            <a:off x="1351822" y="2295303"/>
            <a:ext cx="1450731" cy="334616"/>
          </a:xfrm>
          <a:prstGeom prst="roundRect">
            <a:avLst>
              <a:gd name="adj" fmla="val 0"/>
            </a:avLst>
          </a:prstGeom>
          <a:solidFill>
            <a:schemeClr val="tx1">
              <a:lumMod val="75000"/>
              <a:lumOff val="25000"/>
            </a:schemeClr>
          </a:solidFill>
          <a:ln w="28575">
            <a:solidFill>
              <a:schemeClr val="tx1">
                <a:lumMod val="75000"/>
                <a:lumOff val="2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n w="0"/>
                <a:solidFill>
                  <a:schemeClr val="bg1"/>
                </a:solidFill>
                <a:effectLst>
                  <a:outerShdw blurRad="38100" dist="19050" dir="2700000" algn="tl" rotWithShape="0">
                    <a:schemeClr val="dk1">
                      <a:alpha val="40000"/>
                    </a:schemeClr>
                  </a:outerShdw>
                </a:effectLst>
                <a:latin typeface="Calibri Light" charset="0"/>
                <a:ea typeface="Calibri Light" charset="0"/>
                <a:cs typeface="Calibri Light" charset="0"/>
              </a:rPr>
              <a:t>OVS</a:t>
            </a:r>
            <a:endParaRPr lang="en-US" sz="1351" b="1" dirty="0">
              <a:ln w="0"/>
              <a:solidFill>
                <a:schemeClr val="bg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sp>
        <p:nvSpPr>
          <p:cNvPr id="61" name="Rounded Rectangle 60"/>
          <p:cNvSpPr/>
          <p:nvPr/>
        </p:nvSpPr>
        <p:spPr>
          <a:xfrm>
            <a:off x="3130796" y="2289447"/>
            <a:ext cx="1450731" cy="334616"/>
          </a:xfrm>
          <a:prstGeom prst="roundRect">
            <a:avLst>
              <a:gd name="adj" fmla="val 0"/>
            </a:avLst>
          </a:prstGeom>
          <a:solidFill>
            <a:schemeClr val="tx1">
              <a:lumMod val="75000"/>
              <a:lumOff val="25000"/>
            </a:schemeClr>
          </a:solidFill>
          <a:ln w="28575">
            <a:solidFill>
              <a:schemeClr val="tx1">
                <a:lumMod val="75000"/>
                <a:lumOff val="2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n w="0"/>
                <a:solidFill>
                  <a:schemeClr val="bg1"/>
                </a:solidFill>
                <a:effectLst>
                  <a:outerShdw blurRad="38100" dist="19050" dir="2700000" algn="tl" rotWithShape="0">
                    <a:schemeClr val="dk1">
                      <a:alpha val="40000"/>
                    </a:schemeClr>
                  </a:outerShdw>
                </a:effectLst>
                <a:latin typeface="Calibri Light" charset="0"/>
                <a:ea typeface="Calibri Light" charset="0"/>
                <a:cs typeface="Calibri Light" charset="0"/>
              </a:rPr>
              <a:t>OVS</a:t>
            </a:r>
            <a:endParaRPr lang="en-US" sz="1351" b="1" dirty="0">
              <a:ln w="0"/>
              <a:solidFill>
                <a:schemeClr val="bg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spTree>
    <p:extLst>
      <p:ext uri="{BB962C8B-B14F-4D97-AF65-F5344CB8AC3E}">
        <p14:creationId xmlns:p14="http://schemas.microsoft.com/office/powerpoint/2010/main" val="1433491252"/>
      </p:ext>
    </p:extLst>
  </p:cSld>
  <p:clrMapOvr>
    <a:masterClrMapping/>
  </p:clrMapOvr>
  <mc:AlternateContent xmlns:mc="http://schemas.openxmlformats.org/markup-compatibility/2006" xmlns:p14="http://schemas.microsoft.com/office/powerpoint/2010/main">
    <mc:Choice Requires="p14">
      <p:transition spd="slow" p14:dur="2000" advTm="563"/>
    </mc:Choice>
    <mc:Fallback xmlns="">
      <p:transition spd="slow" advTm="563"/>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Goal: </a:t>
            </a:r>
            <a:r>
              <a:rPr lang="en-US" sz="3600" dirty="0"/>
              <a:t>Quantifying the Reduction in Complexity</a:t>
            </a:r>
            <a:endParaRPr lang="en-US" dirty="0"/>
          </a:p>
        </p:txBody>
      </p:sp>
      <p:sp>
        <p:nvSpPr>
          <p:cNvPr id="8" name="TextBox 7"/>
          <p:cNvSpPr txBox="1"/>
          <p:nvPr/>
        </p:nvSpPr>
        <p:spPr>
          <a:xfrm>
            <a:off x="628650" y="1330480"/>
            <a:ext cx="3017108" cy="461665"/>
          </a:xfrm>
          <a:prstGeom prst="rect">
            <a:avLst/>
          </a:prstGeom>
          <a:noFill/>
        </p:spPr>
        <p:txBody>
          <a:bodyPr wrap="none" rtlCol="0">
            <a:spAutoFit/>
          </a:bodyPr>
          <a:lstStyle/>
          <a:p>
            <a:pPr marL="457189" indent="-457189">
              <a:buFont typeface="+mj-lt"/>
              <a:buAutoNum type="arabicPeriod" startAt="2"/>
            </a:pPr>
            <a:r>
              <a:rPr lang="en-US" sz="2400" b="1" dirty="0">
                <a:latin typeface="Calibri Light" charset="0"/>
                <a:ea typeface="Calibri Light" charset="0"/>
                <a:cs typeface="Calibri Light" charset="0"/>
              </a:rPr>
              <a:t>Change Complexity</a:t>
            </a:r>
          </a:p>
        </p:txBody>
      </p:sp>
      <p:graphicFrame>
        <p:nvGraphicFramePr>
          <p:cNvPr id="9" name="Table 8"/>
          <p:cNvGraphicFramePr>
            <a:graphicFrameLocks noGrp="1"/>
          </p:cNvGraphicFramePr>
          <p:nvPr>
            <p:extLst>
              <p:ext uri="{D42A27DB-BD31-4B8C-83A1-F6EECF244321}">
                <p14:modId xmlns:p14="http://schemas.microsoft.com/office/powerpoint/2010/main" val="779453641"/>
              </p:ext>
            </p:extLst>
          </p:nvPr>
        </p:nvGraphicFramePr>
        <p:xfrm>
          <a:off x="1184565" y="1856054"/>
          <a:ext cx="6371936" cy="2779448"/>
        </p:xfrm>
        <a:graphic>
          <a:graphicData uri="http://schemas.openxmlformats.org/drawingml/2006/table">
            <a:tbl>
              <a:tblPr firstRow="1" bandRow="1">
                <a:tableStyleId>{5C22544A-7EE6-4342-B048-85BDC9FD1C3A}</a:tableStyleId>
              </a:tblPr>
              <a:tblGrid>
                <a:gridCol w="2162632"/>
                <a:gridCol w="908030"/>
                <a:gridCol w="1599863"/>
                <a:gridCol w="1701411"/>
              </a:tblGrid>
              <a:tr h="397064">
                <a:tc gridSpan="2">
                  <a:txBody>
                    <a:bodyPr/>
                    <a:lstStyle/>
                    <a:p>
                      <a:pPr algn="ctr"/>
                      <a:r>
                        <a:rPr lang="en-US" sz="2000" b="1" i="0" dirty="0" smtClean="0">
                          <a:latin typeface="Calibri Light" charset="0"/>
                          <a:ea typeface="Calibri Light" charset="0"/>
                          <a:cs typeface="Calibri Light" charset="0"/>
                        </a:rPr>
                        <a:t>Change</a:t>
                      </a:r>
                      <a:endParaRPr lang="en-US" sz="2000" b="1" i="0" dirty="0">
                        <a:latin typeface="Calibri Light" charset="0"/>
                        <a:ea typeface="Calibri Light" charset="0"/>
                        <a:cs typeface="Calibri Light" charset="0"/>
                      </a:endParaRPr>
                    </a:p>
                  </a:txBody>
                  <a:tcPr anchor="ctr"/>
                </a:tc>
                <a:tc hMerge="1">
                  <a:txBody>
                    <a:bodyPr/>
                    <a:lstStyle/>
                    <a:p>
                      <a:endParaRPr lang="en-US" dirty="0">
                        <a:latin typeface="Calibri" charset="0"/>
                        <a:ea typeface="Calibri" charset="0"/>
                        <a:cs typeface="Calibri" charset="0"/>
                      </a:endParaRPr>
                    </a:p>
                  </a:txBody>
                  <a:tcPr/>
                </a:tc>
                <a:tc>
                  <a:txBody>
                    <a:bodyPr/>
                    <a:lstStyle/>
                    <a:p>
                      <a:r>
                        <a:rPr lang="en-US" sz="2000" b="1" i="0" dirty="0" smtClean="0">
                          <a:latin typeface="Calibri Light" charset="0"/>
                          <a:ea typeface="Calibri Light" charset="0"/>
                          <a:cs typeface="Calibri Light" charset="0"/>
                        </a:rPr>
                        <a:t>Files Changed</a:t>
                      </a:r>
                      <a:endParaRPr lang="en-US" sz="2000" b="1" i="0" dirty="0">
                        <a:latin typeface="Calibri Light" charset="0"/>
                        <a:ea typeface="Calibri Light" charset="0"/>
                        <a:cs typeface="Calibri Light" charset="0"/>
                      </a:endParaRPr>
                    </a:p>
                  </a:txBody>
                  <a:tcPr/>
                </a:tc>
                <a:tc>
                  <a:txBody>
                    <a:bodyPr/>
                    <a:lstStyle/>
                    <a:p>
                      <a:r>
                        <a:rPr lang="en-US" sz="2000" b="1" i="0" dirty="0" smtClean="0">
                          <a:latin typeface="Calibri Light" charset="0"/>
                          <a:ea typeface="Calibri Light" charset="0"/>
                          <a:cs typeface="Calibri Light" charset="0"/>
                        </a:rPr>
                        <a:t>Lines</a:t>
                      </a:r>
                      <a:r>
                        <a:rPr lang="en-US" sz="2000" b="1" i="0" baseline="0" dirty="0" smtClean="0">
                          <a:latin typeface="Calibri Light" charset="0"/>
                          <a:ea typeface="Calibri Light" charset="0"/>
                          <a:cs typeface="Calibri Light" charset="0"/>
                        </a:rPr>
                        <a:t> Changed</a:t>
                      </a:r>
                      <a:endParaRPr lang="en-US" sz="2000" b="1" i="0" dirty="0">
                        <a:latin typeface="Calibri Light" charset="0"/>
                        <a:ea typeface="Calibri Light" charset="0"/>
                        <a:cs typeface="Calibri Light" charset="0"/>
                      </a:endParaRPr>
                    </a:p>
                  </a:txBody>
                  <a:tcPr/>
                </a:tc>
              </a:tr>
              <a:tr h="397064">
                <a:tc rowSpan="2">
                  <a:txBody>
                    <a:bodyPr/>
                    <a:lstStyle/>
                    <a:p>
                      <a:pPr algn="l"/>
                      <a:r>
                        <a:rPr lang="en-US" sz="2000" b="0" i="0" dirty="0" smtClean="0">
                          <a:latin typeface="Calibri Light" charset="0"/>
                          <a:ea typeface="Calibri Light" charset="0"/>
                          <a:cs typeface="Calibri Light" charset="0"/>
                        </a:rPr>
                        <a:t>Connection Label:</a:t>
                      </a:r>
                      <a:endParaRPr lang="en-US" sz="2000" b="0" i="0" dirty="0">
                        <a:latin typeface="Calibri Light" charset="0"/>
                        <a:ea typeface="Calibri Light" charset="0"/>
                        <a:cs typeface="Calibri Light" charset="0"/>
                      </a:endParaRPr>
                    </a:p>
                  </a:txBody>
                  <a:tcPr anchor="ctr"/>
                </a:tc>
                <a:tc>
                  <a:txBody>
                    <a:bodyPr/>
                    <a:lstStyle/>
                    <a:p>
                      <a:r>
                        <a:rPr lang="en-US" sz="2000" b="0" i="0" dirty="0" smtClean="0">
                          <a:latin typeface="Calibri Light" charset="0"/>
                          <a:ea typeface="Calibri Light" charset="0"/>
                          <a:cs typeface="Calibri Light" charset="0"/>
                        </a:rPr>
                        <a:t>OVS</a:t>
                      </a:r>
                      <a:endParaRPr lang="en-US" sz="2000" b="0" i="0" dirty="0">
                        <a:latin typeface="Calibri Light" charset="0"/>
                        <a:ea typeface="Calibri Light" charset="0"/>
                        <a:cs typeface="Calibri Light" charset="0"/>
                      </a:endParaRPr>
                    </a:p>
                  </a:txBody>
                  <a:tcPr/>
                </a:tc>
                <a:tc>
                  <a:txBody>
                    <a:bodyPr/>
                    <a:lstStyle/>
                    <a:p>
                      <a:pPr algn="r"/>
                      <a:r>
                        <a:rPr lang="en-US" sz="2000" b="0" i="0" dirty="0" smtClean="0">
                          <a:latin typeface="Calibri Light" charset="0"/>
                          <a:ea typeface="Calibri Light" charset="0"/>
                          <a:cs typeface="Calibri Light" charset="0"/>
                        </a:rPr>
                        <a:t>28</a:t>
                      </a:r>
                      <a:endParaRPr lang="en-US" sz="2000" b="0" i="0" dirty="0">
                        <a:latin typeface="Calibri Light" charset="0"/>
                        <a:ea typeface="Calibri Light" charset="0"/>
                        <a:cs typeface="Calibri Light" charset="0"/>
                      </a:endParaRPr>
                    </a:p>
                  </a:txBody>
                  <a:tcPr/>
                </a:tc>
                <a:tc>
                  <a:txBody>
                    <a:bodyPr/>
                    <a:lstStyle/>
                    <a:p>
                      <a:pPr algn="r"/>
                      <a:r>
                        <a:rPr lang="en-US" sz="2000" b="0" i="0" dirty="0" smtClean="0">
                          <a:latin typeface="Calibri Light" charset="0"/>
                          <a:ea typeface="Calibri Light" charset="0"/>
                          <a:cs typeface="Calibri Light" charset="0"/>
                        </a:rPr>
                        <a:t>411</a:t>
                      </a:r>
                      <a:endParaRPr lang="en-US" sz="2000" b="0" i="0" dirty="0">
                        <a:latin typeface="Calibri Light" charset="0"/>
                        <a:ea typeface="Calibri Light" charset="0"/>
                        <a:cs typeface="Calibri Light" charset="0"/>
                      </a:endParaRPr>
                    </a:p>
                  </a:txBody>
                  <a:tcPr/>
                </a:tc>
              </a:tr>
              <a:tr h="397064">
                <a:tc vMerge="1">
                  <a:txBody>
                    <a:bodyPr/>
                    <a:lstStyle/>
                    <a:p>
                      <a:endParaRPr lang="en-US" sz="1600" dirty="0">
                        <a:latin typeface="Calibri" charset="0"/>
                        <a:ea typeface="Calibri" charset="0"/>
                        <a:cs typeface="Calibri"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0" i="0" dirty="0" smtClean="0">
                          <a:latin typeface="Calibri Light" charset="0"/>
                          <a:ea typeface="Calibri Light" charset="0"/>
                          <a:cs typeface="Calibri Light" charset="0"/>
                        </a:rPr>
                        <a:t>PISCES</a:t>
                      </a:r>
                    </a:p>
                  </a:txBody>
                  <a:tcPr/>
                </a:tc>
                <a:tc>
                  <a:txBody>
                    <a:bodyPr/>
                    <a:lstStyle/>
                    <a:p>
                      <a:pPr algn="r"/>
                      <a:r>
                        <a:rPr lang="en-US" sz="2000" b="0" i="0" dirty="0" smtClean="0">
                          <a:latin typeface="Calibri Light" charset="0"/>
                          <a:ea typeface="Calibri Light" charset="0"/>
                          <a:cs typeface="Calibri Light" charset="0"/>
                        </a:rPr>
                        <a:t>1</a:t>
                      </a:r>
                      <a:endParaRPr lang="en-US" sz="2000" b="0" i="0" dirty="0">
                        <a:latin typeface="Calibri Light" charset="0"/>
                        <a:ea typeface="Calibri Light" charset="0"/>
                        <a:cs typeface="Calibri Light" charset="0"/>
                      </a:endParaRPr>
                    </a:p>
                  </a:txBody>
                  <a:tcPr/>
                </a:tc>
                <a:tc>
                  <a:txBody>
                    <a:bodyPr/>
                    <a:lstStyle/>
                    <a:p>
                      <a:pPr algn="r"/>
                      <a:r>
                        <a:rPr lang="en-US" sz="2000" b="0" i="0" dirty="0" smtClean="0">
                          <a:latin typeface="Calibri Light" charset="0"/>
                          <a:ea typeface="Calibri Light" charset="0"/>
                          <a:cs typeface="Calibri Light" charset="0"/>
                        </a:rPr>
                        <a:t>5</a:t>
                      </a:r>
                      <a:endParaRPr lang="en-US" sz="2000" b="0" i="0" dirty="0">
                        <a:latin typeface="Calibri Light" charset="0"/>
                        <a:ea typeface="Calibri Light" charset="0"/>
                        <a:cs typeface="Calibri Light" charset="0"/>
                      </a:endParaRPr>
                    </a:p>
                  </a:txBody>
                  <a:tcPr/>
                </a:tc>
              </a:tr>
              <a:tr h="397064">
                <a:tc rowSpan="2">
                  <a:txBody>
                    <a:bodyPr/>
                    <a:lstStyle/>
                    <a:p>
                      <a:pPr algn="l"/>
                      <a:r>
                        <a:rPr lang="en-US" sz="2000" b="0" i="0" dirty="0" smtClean="0">
                          <a:latin typeface="Calibri Light" charset="0"/>
                          <a:ea typeface="Calibri Light" charset="0"/>
                          <a:cs typeface="Calibri Light" charset="0"/>
                        </a:rPr>
                        <a:t>Tunnel OAM Flag:</a:t>
                      </a:r>
                      <a:endParaRPr lang="en-US" sz="2000" b="0" i="0" dirty="0">
                        <a:latin typeface="Calibri Light" charset="0"/>
                        <a:ea typeface="Calibri Light" charset="0"/>
                        <a:cs typeface="Calibri Light" charset="0"/>
                      </a:endParaRPr>
                    </a:p>
                  </a:txBody>
                  <a:tcPr anchor="ctr"/>
                </a:tc>
                <a:tc>
                  <a:txBody>
                    <a:bodyPr/>
                    <a:lstStyle/>
                    <a:p>
                      <a:r>
                        <a:rPr lang="en-US" sz="2000" b="0" i="0" dirty="0" smtClean="0">
                          <a:latin typeface="Calibri Light" charset="0"/>
                          <a:ea typeface="Calibri Light" charset="0"/>
                          <a:cs typeface="Calibri Light" charset="0"/>
                        </a:rPr>
                        <a:t>OVS</a:t>
                      </a:r>
                      <a:endParaRPr lang="en-US" sz="2000" b="0" i="0" dirty="0">
                        <a:latin typeface="Calibri Light" charset="0"/>
                        <a:ea typeface="Calibri Light" charset="0"/>
                        <a:cs typeface="Calibri Light" charset="0"/>
                      </a:endParaRPr>
                    </a:p>
                  </a:txBody>
                  <a:tcPr/>
                </a:tc>
                <a:tc>
                  <a:txBody>
                    <a:bodyPr/>
                    <a:lstStyle/>
                    <a:p>
                      <a:pPr algn="r"/>
                      <a:r>
                        <a:rPr lang="en-US" sz="2000" b="0" i="0" dirty="0" smtClean="0">
                          <a:latin typeface="Calibri Light" charset="0"/>
                          <a:ea typeface="Calibri Light" charset="0"/>
                          <a:cs typeface="Calibri Light" charset="0"/>
                        </a:rPr>
                        <a:t>18</a:t>
                      </a:r>
                      <a:endParaRPr lang="en-US" sz="2000" b="0" i="0" dirty="0">
                        <a:latin typeface="Calibri Light" charset="0"/>
                        <a:ea typeface="Calibri Light" charset="0"/>
                        <a:cs typeface="Calibri Light" charset="0"/>
                      </a:endParaRPr>
                    </a:p>
                  </a:txBody>
                  <a:tcPr/>
                </a:tc>
                <a:tc>
                  <a:txBody>
                    <a:bodyPr/>
                    <a:lstStyle/>
                    <a:p>
                      <a:pPr algn="r"/>
                      <a:r>
                        <a:rPr lang="en-US" sz="2000" b="0" i="0" dirty="0" smtClean="0">
                          <a:latin typeface="Calibri Light" charset="0"/>
                          <a:ea typeface="Calibri Light" charset="0"/>
                          <a:cs typeface="Calibri Light" charset="0"/>
                        </a:rPr>
                        <a:t>170</a:t>
                      </a:r>
                      <a:endParaRPr lang="en-US" sz="2000" b="0" i="0" dirty="0">
                        <a:latin typeface="Calibri Light" charset="0"/>
                        <a:ea typeface="Calibri Light" charset="0"/>
                        <a:cs typeface="Calibri Light" charset="0"/>
                      </a:endParaRPr>
                    </a:p>
                  </a:txBody>
                  <a:tcPr/>
                </a:tc>
              </a:tr>
              <a:tr h="397064">
                <a:tc vMerge="1">
                  <a:txBody>
                    <a:bodyPr/>
                    <a:lstStyle/>
                    <a:p>
                      <a:endParaRPr lang="en-US" sz="1600" dirty="0">
                        <a:latin typeface="Calibri" charset="0"/>
                        <a:ea typeface="Calibri" charset="0"/>
                        <a:cs typeface="Calibri"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0" i="0" dirty="0" smtClean="0">
                          <a:latin typeface="Calibri Light" charset="0"/>
                          <a:ea typeface="Calibri Light" charset="0"/>
                          <a:cs typeface="Calibri Light" charset="0"/>
                        </a:rPr>
                        <a:t>PISCES</a:t>
                      </a:r>
                    </a:p>
                  </a:txBody>
                  <a:tcPr/>
                </a:tc>
                <a:tc>
                  <a:txBody>
                    <a:bodyPr/>
                    <a:lstStyle/>
                    <a:p>
                      <a:pPr algn="r"/>
                      <a:r>
                        <a:rPr lang="en-US" sz="2000" b="0" i="0" dirty="0" smtClean="0">
                          <a:latin typeface="Calibri Light" charset="0"/>
                          <a:ea typeface="Calibri Light" charset="0"/>
                          <a:cs typeface="Calibri Light" charset="0"/>
                        </a:rPr>
                        <a:t>1</a:t>
                      </a:r>
                      <a:endParaRPr lang="en-US" sz="2000" b="0" i="0" dirty="0">
                        <a:latin typeface="Calibri Light" charset="0"/>
                        <a:ea typeface="Calibri Light" charset="0"/>
                        <a:cs typeface="Calibri Light" charset="0"/>
                      </a:endParaRPr>
                    </a:p>
                  </a:txBody>
                  <a:tcPr/>
                </a:tc>
                <a:tc>
                  <a:txBody>
                    <a:bodyPr/>
                    <a:lstStyle/>
                    <a:p>
                      <a:pPr algn="r"/>
                      <a:r>
                        <a:rPr lang="en-US" sz="2000" b="0" i="0" dirty="0" smtClean="0">
                          <a:latin typeface="Calibri Light" charset="0"/>
                          <a:ea typeface="Calibri Light" charset="0"/>
                          <a:cs typeface="Calibri Light" charset="0"/>
                        </a:rPr>
                        <a:t>6</a:t>
                      </a:r>
                      <a:endParaRPr lang="en-US" sz="2000" b="0" i="0" dirty="0">
                        <a:latin typeface="Calibri Light" charset="0"/>
                        <a:ea typeface="Calibri Light" charset="0"/>
                        <a:cs typeface="Calibri Light" charset="0"/>
                      </a:endParaRPr>
                    </a:p>
                  </a:txBody>
                  <a:tcPr/>
                </a:tc>
              </a:tr>
              <a:tr h="397064">
                <a:tc rowSpan="2">
                  <a:txBody>
                    <a:bodyPr/>
                    <a:lstStyle/>
                    <a:p>
                      <a:r>
                        <a:rPr lang="en-US" sz="2000" b="0" i="0" dirty="0" smtClean="0">
                          <a:latin typeface="Calibri Light" charset="0"/>
                          <a:ea typeface="Calibri Light" charset="0"/>
                          <a:cs typeface="Calibri Light" charset="0"/>
                        </a:rPr>
                        <a:t>TCP Flags:</a:t>
                      </a:r>
                      <a:endParaRPr lang="en-US" sz="2000" b="0" i="0" dirty="0">
                        <a:latin typeface="Calibri Light" charset="0"/>
                        <a:ea typeface="Calibri Light" charset="0"/>
                        <a:cs typeface="Calibri Light" charset="0"/>
                      </a:endParaRPr>
                    </a:p>
                  </a:txBody>
                  <a:tcPr anchor="ctr"/>
                </a:tc>
                <a:tc>
                  <a:txBody>
                    <a:bodyPr/>
                    <a:lstStyle/>
                    <a:p>
                      <a:r>
                        <a:rPr lang="en-US" sz="2000" b="0" i="0" dirty="0" smtClean="0">
                          <a:latin typeface="Calibri Light" charset="0"/>
                          <a:ea typeface="Calibri Light" charset="0"/>
                          <a:cs typeface="Calibri Light" charset="0"/>
                        </a:rPr>
                        <a:t>OVS</a:t>
                      </a:r>
                      <a:endParaRPr lang="en-US" sz="2000" b="0" i="0" dirty="0">
                        <a:latin typeface="Calibri Light" charset="0"/>
                        <a:ea typeface="Calibri Light" charset="0"/>
                        <a:cs typeface="Calibri Light" charset="0"/>
                      </a:endParaRPr>
                    </a:p>
                  </a:txBody>
                  <a:tcPr/>
                </a:tc>
                <a:tc>
                  <a:txBody>
                    <a:bodyPr/>
                    <a:lstStyle/>
                    <a:p>
                      <a:pPr algn="r"/>
                      <a:r>
                        <a:rPr lang="en-US" sz="2000" b="0" i="0" dirty="0" smtClean="0">
                          <a:latin typeface="Calibri Light" charset="0"/>
                          <a:ea typeface="Calibri Light" charset="0"/>
                          <a:cs typeface="Calibri Light" charset="0"/>
                        </a:rPr>
                        <a:t>20</a:t>
                      </a:r>
                      <a:endParaRPr lang="en-US" sz="2000" b="0" i="0" dirty="0">
                        <a:latin typeface="Calibri Light" charset="0"/>
                        <a:ea typeface="Calibri Light" charset="0"/>
                        <a:cs typeface="Calibri Light" charset="0"/>
                      </a:endParaRPr>
                    </a:p>
                  </a:txBody>
                  <a:tcPr/>
                </a:tc>
                <a:tc>
                  <a:txBody>
                    <a:bodyPr/>
                    <a:lstStyle/>
                    <a:p>
                      <a:pPr algn="r"/>
                      <a:r>
                        <a:rPr lang="en-US" sz="2000" b="0" i="0" dirty="0" smtClean="0">
                          <a:latin typeface="Calibri Light" charset="0"/>
                          <a:ea typeface="Calibri Light" charset="0"/>
                          <a:cs typeface="Calibri Light" charset="0"/>
                        </a:rPr>
                        <a:t>370</a:t>
                      </a:r>
                      <a:endParaRPr lang="en-US" sz="2000" b="0" i="0" dirty="0">
                        <a:latin typeface="Calibri Light" charset="0"/>
                        <a:ea typeface="Calibri Light" charset="0"/>
                        <a:cs typeface="Calibri Light" charset="0"/>
                      </a:endParaRPr>
                    </a:p>
                  </a:txBody>
                  <a:tcPr/>
                </a:tc>
              </a:tr>
              <a:tr h="397064">
                <a:tc vMerge="1">
                  <a:txBody>
                    <a:bodyPr/>
                    <a:lstStyle/>
                    <a:p>
                      <a:endParaRPr lang="en-US" sz="1600" dirty="0">
                        <a:latin typeface="Calibri" charset="0"/>
                        <a:ea typeface="Calibri" charset="0"/>
                        <a:cs typeface="Calibri"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0" i="0" dirty="0" smtClean="0">
                          <a:latin typeface="Calibri Light" charset="0"/>
                          <a:ea typeface="Calibri Light" charset="0"/>
                          <a:cs typeface="Calibri Light" charset="0"/>
                        </a:rPr>
                        <a:t>PISCES</a:t>
                      </a:r>
                    </a:p>
                  </a:txBody>
                  <a:tcPr/>
                </a:tc>
                <a:tc>
                  <a:txBody>
                    <a:bodyPr/>
                    <a:lstStyle/>
                    <a:p>
                      <a:pPr algn="r"/>
                      <a:r>
                        <a:rPr lang="en-US" sz="2000" b="0" i="0" dirty="0" smtClean="0">
                          <a:latin typeface="Calibri Light" charset="0"/>
                          <a:ea typeface="Calibri Light" charset="0"/>
                          <a:cs typeface="Calibri Light" charset="0"/>
                        </a:rPr>
                        <a:t>1</a:t>
                      </a:r>
                      <a:endParaRPr lang="en-US" sz="2000" b="0" i="0" dirty="0">
                        <a:latin typeface="Calibri Light" charset="0"/>
                        <a:ea typeface="Calibri Light" charset="0"/>
                        <a:cs typeface="Calibri Light" charset="0"/>
                      </a:endParaRPr>
                    </a:p>
                  </a:txBody>
                  <a:tcPr/>
                </a:tc>
                <a:tc>
                  <a:txBody>
                    <a:bodyPr/>
                    <a:lstStyle/>
                    <a:p>
                      <a:pPr algn="r"/>
                      <a:r>
                        <a:rPr lang="en-US" sz="2000" b="0" i="0" dirty="0" smtClean="0">
                          <a:latin typeface="Calibri Light" charset="0"/>
                          <a:ea typeface="Calibri Light" charset="0"/>
                          <a:cs typeface="Calibri Light" charset="0"/>
                        </a:rPr>
                        <a:t>4</a:t>
                      </a:r>
                      <a:endParaRPr lang="en-US" sz="2000" b="0" i="0" dirty="0">
                        <a:latin typeface="Calibri Light" charset="0"/>
                        <a:ea typeface="Calibri Light" charset="0"/>
                        <a:cs typeface="Calibri Light" charset="0"/>
                      </a:endParaRPr>
                    </a:p>
                  </a:txBody>
                  <a:tcPr/>
                </a:tc>
              </a:tr>
            </a:tbl>
          </a:graphicData>
        </a:graphic>
      </p:graphicFrame>
    </p:spTree>
    <p:custDataLst>
      <p:tags r:id="rId1"/>
    </p:custDataLst>
    <p:extLst>
      <p:ext uri="{BB962C8B-B14F-4D97-AF65-F5344CB8AC3E}">
        <p14:creationId xmlns:p14="http://schemas.microsoft.com/office/powerpoint/2010/main" val="221523804"/>
      </p:ext>
    </p:extLst>
  </p:cSld>
  <p:clrMapOvr>
    <a:masterClrMapping/>
  </p:clrMapOvr>
  <mc:AlternateContent xmlns:mc="http://schemas.openxmlformats.org/markup-compatibility/2006" xmlns:p14="http://schemas.microsoft.com/office/powerpoint/2010/main">
    <mc:Choice Requires="p14">
      <p:transition spd="slow" p14:dur="2000" advTm="799"/>
    </mc:Choice>
    <mc:Fallback xmlns="">
      <p:transition spd="slow" advTm="79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Goal: </a:t>
            </a:r>
            <a:r>
              <a:rPr lang="en-US" sz="3600" dirty="0"/>
              <a:t>Quantifying the Reduction in Complexity</a:t>
            </a:r>
            <a:endParaRPr lang="en-US" dirty="0"/>
          </a:p>
        </p:txBody>
      </p:sp>
      <p:sp>
        <p:nvSpPr>
          <p:cNvPr id="8" name="TextBox 7"/>
          <p:cNvSpPr txBox="1"/>
          <p:nvPr/>
        </p:nvSpPr>
        <p:spPr>
          <a:xfrm>
            <a:off x="628650" y="1330480"/>
            <a:ext cx="3017108" cy="461665"/>
          </a:xfrm>
          <a:prstGeom prst="rect">
            <a:avLst/>
          </a:prstGeom>
          <a:noFill/>
        </p:spPr>
        <p:txBody>
          <a:bodyPr wrap="none" rtlCol="0">
            <a:spAutoFit/>
          </a:bodyPr>
          <a:lstStyle/>
          <a:p>
            <a:pPr marL="457189" indent="-457189">
              <a:buFont typeface="+mj-lt"/>
              <a:buAutoNum type="arabicPeriod" startAt="2"/>
            </a:pPr>
            <a:r>
              <a:rPr lang="en-US" sz="2400" b="1" dirty="0">
                <a:latin typeface="Calibri Light" charset="0"/>
                <a:ea typeface="Calibri Light" charset="0"/>
                <a:cs typeface="Calibri Light" charset="0"/>
              </a:rPr>
              <a:t>Change Complexity</a:t>
            </a:r>
          </a:p>
        </p:txBody>
      </p:sp>
      <p:graphicFrame>
        <p:nvGraphicFramePr>
          <p:cNvPr id="9" name="Table 8"/>
          <p:cNvGraphicFramePr>
            <a:graphicFrameLocks noGrp="1"/>
          </p:cNvGraphicFramePr>
          <p:nvPr>
            <p:extLst>
              <p:ext uri="{D42A27DB-BD31-4B8C-83A1-F6EECF244321}">
                <p14:modId xmlns:p14="http://schemas.microsoft.com/office/powerpoint/2010/main" val="1878623768"/>
              </p:ext>
            </p:extLst>
          </p:nvPr>
        </p:nvGraphicFramePr>
        <p:xfrm>
          <a:off x="1184565" y="1856054"/>
          <a:ext cx="6371936" cy="2779448"/>
        </p:xfrm>
        <a:graphic>
          <a:graphicData uri="http://schemas.openxmlformats.org/drawingml/2006/table">
            <a:tbl>
              <a:tblPr firstRow="1" bandRow="1">
                <a:tableStyleId>{5C22544A-7EE6-4342-B048-85BDC9FD1C3A}</a:tableStyleId>
              </a:tblPr>
              <a:tblGrid>
                <a:gridCol w="2162632"/>
                <a:gridCol w="908030"/>
                <a:gridCol w="1599863"/>
                <a:gridCol w="1701411"/>
              </a:tblGrid>
              <a:tr h="397064">
                <a:tc gridSpan="2">
                  <a:txBody>
                    <a:bodyPr/>
                    <a:lstStyle/>
                    <a:p>
                      <a:pPr algn="ctr"/>
                      <a:r>
                        <a:rPr lang="en-US" sz="2000" b="1" i="0" dirty="0" smtClean="0">
                          <a:latin typeface="Calibri Light" charset="0"/>
                          <a:ea typeface="Calibri Light" charset="0"/>
                          <a:cs typeface="Calibri Light" charset="0"/>
                        </a:rPr>
                        <a:t>Change</a:t>
                      </a:r>
                      <a:endParaRPr lang="en-US" sz="2000" b="1" i="0" dirty="0">
                        <a:latin typeface="Calibri Light" charset="0"/>
                        <a:ea typeface="Calibri Light" charset="0"/>
                        <a:cs typeface="Calibri Light" charset="0"/>
                      </a:endParaRPr>
                    </a:p>
                  </a:txBody>
                  <a:tcPr anchor="ctr"/>
                </a:tc>
                <a:tc hMerge="1">
                  <a:txBody>
                    <a:bodyPr/>
                    <a:lstStyle/>
                    <a:p>
                      <a:endParaRPr lang="en-US" dirty="0">
                        <a:latin typeface="Calibri" charset="0"/>
                        <a:ea typeface="Calibri" charset="0"/>
                        <a:cs typeface="Calibri" charset="0"/>
                      </a:endParaRPr>
                    </a:p>
                  </a:txBody>
                  <a:tcPr/>
                </a:tc>
                <a:tc>
                  <a:txBody>
                    <a:bodyPr/>
                    <a:lstStyle/>
                    <a:p>
                      <a:r>
                        <a:rPr lang="en-US" sz="2000" b="1" i="0" dirty="0" smtClean="0">
                          <a:latin typeface="Calibri Light" charset="0"/>
                          <a:ea typeface="Calibri Light" charset="0"/>
                          <a:cs typeface="Calibri Light" charset="0"/>
                        </a:rPr>
                        <a:t>Files Changed</a:t>
                      </a:r>
                      <a:endParaRPr lang="en-US" sz="2000" b="1" i="0" dirty="0">
                        <a:latin typeface="Calibri Light" charset="0"/>
                        <a:ea typeface="Calibri Light" charset="0"/>
                        <a:cs typeface="Calibri Light" charset="0"/>
                      </a:endParaRPr>
                    </a:p>
                  </a:txBody>
                  <a:tcPr/>
                </a:tc>
                <a:tc>
                  <a:txBody>
                    <a:bodyPr/>
                    <a:lstStyle/>
                    <a:p>
                      <a:r>
                        <a:rPr lang="en-US" sz="2000" b="1" i="0" dirty="0" smtClean="0">
                          <a:latin typeface="Calibri Light" charset="0"/>
                          <a:ea typeface="Calibri Light" charset="0"/>
                          <a:cs typeface="Calibri Light" charset="0"/>
                        </a:rPr>
                        <a:t>Lines</a:t>
                      </a:r>
                      <a:r>
                        <a:rPr lang="en-US" sz="2000" b="1" i="0" baseline="0" dirty="0" smtClean="0">
                          <a:latin typeface="Calibri Light" charset="0"/>
                          <a:ea typeface="Calibri Light" charset="0"/>
                          <a:cs typeface="Calibri Light" charset="0"/>
                        </a:rPr>
                        <a:t> Changed</a:t>
                      </a:r>
                      <a:endParaRPr lang="en-US" sz="2000" b="1" i="0" dirty="0">
                        <a:latin typeface="Calibri Light" charset="0"/>
                        <a:ea typeface="Calibri Light" charset="0"/>
                        <a:cs typeface="Calibri Light" charset="0"/>
                      </a:endParaRPr>
                    </a:p>
                  </a:txBody>
                  <a:tcPr/>
                </a:tc>
              </a:tr>
              <a:tr h="397064">
                <a:tc rowSpan="2">
                  <a:txBody>
                    <a:bodyPr/>
                    <a:lstStyle/>
                    <a:p>
                      <a:pPr algn="l"/>
                      <a:r>
                        <a:rPr lang="en-US" sz="2000" b="0" i="0" dirty="0" smtClean="0">
                          <a:latin typeface="Calibri Light" charset="0"/>
                          <a:ea typeface="Calibri Light" charset="0"/>
                          <a:cs typeface="Calibri Light" charset="0"/>
                        </a:rPr>
                        <a:t>Connection Label:</a:t>
                      </a:r>
                      <a:endParaRPr lang="en-US" sz="2000" b="0" i="0" dirty="0">
                        <a:latin typeface="Calibri Light" charset="0"/>
                        <a:ea typeface="Calibri Light" charset="0"/>
                        <a:cs typeface="Calibri Light" charset="0"/>
                      </a:endParaRPr>
                    </a:p>
                  </a:txBody>
                  <a:tcPr anchor="ctr"/>
                </a:tc>
                <a:tc>
                  <a:txBody>
                    <a:bodyPr/>
                    <a:lstStyle/>
                    <a:p>
                      <a:r>
                        <a:rPr lang="en-US" sz="2000" b="0" i="0" dirty="0" smtClean="0">
                          <a:solidFill>
                            <a:schemeClr val="bg1"/>
                          </a:solidFill>
                          <a:latin typeface="Calibri Light" charset="0"/>
                          <a:ea typeface="Calibri Light" charset="0"/>
                          <a:cs typeface="Calibri Light" charset="0"/>
                        </a:rPr>
                        <a:t>OVS</a:t>
                      </a:r>
                      <a:endParaRPr lang="en-US" sz="2000" b="0" i="0" dirty="0">
                        <a:solidFill>
                          <a:schemeClr val="bg1"/>
                        </a:solidFill>
                        <a:latin typeface="Calibri Light" charset="0"/>
                        <a:ea typeface="Calibri Light" charset="0"/>
                        <a:cs typeface="Calibri Light" charset="0"/>
                      </a:endParaRPr>
                    </a:p>
                  </a:txBody>
                  <a:tcPr>
                    <a:solidFill>
                      <a:srgbClr val="C00000"/>
                    </a:solidFill>
                  </a:tcPr>
                </a:tc>
                <a:tc>
                  <a:txBody>
                    <a:bodyPr/>
                    <a:lstStyle/>
                    <a:p>
                      <a:pPr algn="r"/>
                      <a:r>
                        <a:rPr lang="en-US" sz="2000" b="0" i="0" dirty="0" smtClean="0">
                          <a:solidFill>
                            <a:schemeClr val="bg1"/>
                          </a:solidFill>
                          <a:latin typeface="Calibri Light" charset="0"/>
                          <a:ea typeface="Calibri Light" charset="0"/>
                          <a:cs typeface="Calibri Light" charset="0"/>
                        </a:rPr>
                        <a:t>28</a:t>
                      </a:r>
                      <a:endParaRPr lang="en-US" sz="2000" b="0" i="0" dirty="0">
                        <a:solidFill>
                          <a:schemeClr val="bg1"/>
                        </a:solidFill>
                        <a:latin typeface="Calibri Light" charset="0"/>
                        <a:ea typeface="Calibri Light" charset="0"/>
                        <a:cs typeface="Calibri Light" charset="0"/>
                      </a:endParaRPr>
                    </a:p>
                  </a:txBody>
                  <a:tcPr>
                    <a:solidFill>
                      <a:srgbClr val="C00000"/>
                    </a:solidFill>
                  </a:tcPr>
                </a:tc>
                <a:tc>
                  <a:txBody>
                    <a:bodyPr/>
                    <a:lstStyle/>
                    <a:p>
                      <a:pPr algn="r"/>
                      <a:r>
                        <a:rPr lang="en-US" sz="2000" b="0" i="0" dirty="0" smtClean="0">
                          <a:solidFill>
                            <a:schemeClr val="bg1"/>
                          </a:solidFill>
                          <a:latin typeface="Calibri Light" charset="0"/>
                          <a:ea typeface="Calibri Light" charset="0"/>
                          <a:cs typeface="Calibri Light" charset="0"/>
                        </a:rPr>
                        <a:t>411</a:t>
                      </a:r>
                      <a:endParaRPr lang="en-US" sz="2000" b="0" i="0" dirty="0">
                        <a:solidFill>
                          <a:schemeClr val="bg1"/>
                        </a:solidFill>
                        <a:latin typeface="Calibri Light" charset="0"/>
                        <a:ea typeface="Calibri Light" charset="0"/>
                        <a:cs typeface="Calibri Light" charset="0"/>
                      </a:endParaRPr>
                    </a:p>
                  </a:txBody>
                  <a:tcPr>
                    <a:solidFill>
                      <a:srgbClr val="C00000"/>
                    </a:solidFill>
                  </a:tcPr>
                </a:tc>
              </a:tr>
              <a:tr h="397064">
                <a:tc vMerge="1">
                  <a:txBody>
                    <a:bodyPr/>
                    <a:lstStyle/>
                    <a:p>
                      <a:endParaRPr lang="en-US" sz="1600" dirty="0">
                        <a:latin typeface="Calibri" charset="0"/>
                        <a:ea typeface="Calibri" charset="0"/>
                        <a:cs typeface="Calibri"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0" i="0" dirty="0" smtClean="0">
                          <a:latin typeface="Calibri Light" charset="0"/>
                          <a:ea typeface="Calibri Light" charset="0"/>
                          <a:cs typeface="Calibri Light" charset="0"/>
                        </a:rPr>
                        <a:t>PISCES</a:t>
                      </a:r>
                    </a:p>
                  </a:txBody>
                  <a:tcPr/>
                </a:tc>
                <a:tc>
                  <a:txBody>
                    <a:bodyPr/>
                    <a:lstStyle/>
                    <a:p>
                      <a:pPr algn="r"/>
                      <a:r>
                        <a:rPr lang="en-US" sz="2000" b="0" i="0" dirty="0" smtClean="0">
                          <a:latin typeface="Calibri Light" charset="0"/>
                          <a:ea typeface="Calibri Light" charset="0"/>
                          <a:cs typeface="Calibri Light" charset="0"/>
                        </a:rPr>
                        <a:t>1</a:t>
                      </a:r>
                      <a:endParaRPr lang="en-US" sz="2000" b="0" i="0" dirty="0">
                        <a:latin typeface="Calibri Light" charset="0"/>
                        <a:ea typeface="Calibri Light" charset="0"/>
                        <a:cs typeface="Calibri Light" charset="0"/>
                      </a:endParaRPr>
                    </a:p>
                  </a:txBody>
                  <a:tcPr/>
                </a:tc>
                <a:tc>
                  <a:txBody>
                    <a:bodyPr/>
                    <a:lstStyle/>
                    <a:p>
                      <a:pPr algn="r"/>
                      <a:r>
                        <a:rPr lang="en-US" sz="2000" b="0" i="0" dirty="0" smtClean="0">
                          <a:latin typeface="Calibri Light" charset="0"/>
                          <a:ea typeface="Calibri Light" charset="0"/>
                          <a:cs typeface="Calibri Light" charset="0"/>
                        </a:rPr>
                        <a:t>5</a:t>
                      </a:r>
                      <a:endParaRPr lang="en-US" sz="2000" b="0" i="0" dirty="0">
                        <a:latin typeface="Calibri Light" charset="0"/>
                        <a:ea typeface="Calibri Light" charset="0"/>
                        <a:cs typeface="Calibri Light" charset="0"/>
                      </a:endParaRPr>
                    </a:p>
                  </a:txBody>
                  <a:tcPr/>
                </a:tc>
              </a:tr>
              <a:tr h="397064">
                <a:tc rowSpan="2">
                  <a:txBody>
                    <a:bodyPr/>
                    <a:lstStyle/>
                    <a:p>
                      <a:pPr algn="l"/>
                      <a:r>
                        <a:rPr lang="en-US" sz="2000" b="0" i="0" dirty="0" smtClean="0">
                          <a:latin typeface="Calibri Light" charset="0"/>
                          <a:ea typeface="Calibri Light" charset="0"/>
                          <a:cs typeface="Calibri Light" charset="0"/>
                        </a:rPr>
                        <a:t>Tunnel OAM Flag:</a:t>
                      </a:r>
                      <a:endParaRPr lang="en-US" sz="2000" b="0" i="0" dirty="0">
                        <a:latin typeface="Calibri Light" charset="0"/>
                        <a:ea typeface="Calibri Light" charset="0"/>
                        <a:cs typeface="Calibri Light" charset="0"/>
                      </a:endParaRPr>
                    </a:p>
                  </a:txBody>
                  <a:tcPr anchor="ctr"/>
                </a:tc>
                <a:tc>
                  <a:txBody>
                    <a:bodyPr/>
                    <a:lstStyle/>
                    <a:p>
                      <a:r>
                        <a:rPr lang="en-US" sz="2000" b="0" i="0" dirty="0" smtClean="0">
                          <a:solidFill>
                            <a:schemeClr val="bg1"/>
                          </a:solidFill>
                          <a:latin typeface="Calibri Light" charset="0"/>
                          <a:ea typeface="Calibri Light" charset="0"/>
                          <a:cs typeface="Calibri Light" charset="0"/>
                        </a:rPr>
                        <a:t>OVS</a:t>
                      </a:r>
                      <a:endParaRPr lang="en-US" sz="2000" b="0" i="0" dirty="0">
                        <a:solidFill>
                          <a:schemeClr val="bg1"/>
                        </a:solidFill>
                        <a:latin typeface="Calibri Light" charset="0"/>
                        <a:ea typeface="Calibri Light" charset="0"/>
                        <a:cs typeface="Calibri Light" charset="0"/>
                      </a:endParaRPr>
                    </a:p>
                  </a:txBody>
                  <a:tcPr>
                    <a:solidFill>
                      <a:srgbClr val="C00000"/>
                    </a:solidFill>
                  </a:tcPr>
                </a:tc>
                <a:tc>
                  <a:txBody>
                    <a:bodyPr/>
                    <a:lstStyle/>
                    <a:p>
                      <a:pPr algn="r"/>
                      <a:r>
                        <a:rPr lang="en-US" sz="2000" b="0" i="0" dirty="0" smtClean="0">
                          <a:solidFill>
                            <a:schemeClr val="bg1"/>
                          </a:solidFill>
                          <a:latin typeface="Calibri Light" charset="0"/>
                          <a:ea typeface="Calibri Light" charset="0"/>
                          <a:cs typeface="Calibri Light" charset="0"/>
                        </a:rPr>
                        <a:t>18</a:t>
                      </a:r>
                      <a:endParaRPr lang="en-US" sz="2000" b="0" i="0" dirty="0">
                        <a:solidFill>
                          <a:schemeClr val="bg1"/>
                        </a:solidFill>
                        <a:latin typeface="Calibri Light" charset="0"/>
                        <a:ea typeface="Calibri Light" charset="0"/>
                        <a:cs typeface="Calibri Light" charset="0"/>
                      </a:endParaRPr>
                    </a:p>
                  </a:txBody>
                  <a:tcPr>
                    <a:solidFill>
                      <a:srgbClr val="C00000"/>
                    </a:solidFill>
                  </a:tcPr>
                </a:tc>
                <a:tc>
                  <a:txBody>
                    <a:bodyPr/>
                    <a:lstStyle/>
                    <a:p>
                      <a:pPr algn="r"/>
                      <a:r>
                        <a:rPr lang="en-US" sz="2000" b="0" i="0" dirty="0" smtClean="0">
                          <a:solidFill>
                            <a:schemeClr val="bg1"/>
                          </a:solidFill>
                          <a:latin typeface="Calibri Light" charset="0"/>
                          <a:ea typeface="Calibri Light" charset="0"/>
                          <a:cs typeface="Calibri Light" charset="0"/>
                        </a:rPr>
                        <a:t>170</a:t>
                      </a:r>
                      <a:endParaRPr lang="en-US" sz="2000" b="0" i="0" dirty="0">
                        <a:solidFill>
                          <a:schemeClr val="bg1"/>
                        </a:solidFill>
                        <a:latin typeface="Calibri Light" charset="0"/>
                        <a:ea typeface="Calibri Light" charset="0"/>
                        <a:cs typeface="Calibri Light" charset="0"/>
                      </a:endParaRPr>
                    </a:p>
                  </a:txBody>
                  <a:tcPr>
                    <a:solidFill>
                      <a:srgbClr val="C00000"/>
                    </a:solidFill>
                  </a:tcPr>
                </a:tc>
              </a:tr>
              <a:tr h="397064">
                <a:tc vMerge="1">
                  <a:txBody>
                    <a:bodyPr/>
                    <a:lstStyle/>
                    <a:p>
                      <a:endParaRPr lang="en-US" sz="1600" dirty="0">
                        <a:latin typeface="Calibri" charset="0"/>
                        <a:ea typeface="Calibri" charset="0"/>
                        <a:cs typeface="Calibri"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0" i="0" dirty="0" smtClean="0">
                          <a:latin typeface="Calibri Light" charset="0"/>
                          <a:ea typeface="Calibri Light" charset="0"/>
                          <a:cs typeface="Calibri Light" charset="0"/>
                        </a:rPr>
                        <a:t>PISCES</a:t>
                      </a:r>
                    </a:p>
                  </a:txBody>
                  <a:tcPr/>
                </a:tc>
                <a:tc>
                  <a:txBody>
                    <a:bodyPr/>
                    <a:lstStyle/>
                    <a:p>
                      <a:pPr algn="r"/>
                      <a:r>
                        <a:rPr lang="en-US" sz="2000" b="0" i="0" dirty="0" smtClean="0">
                          <a:latin typeface="Calibri Light" charset="0"/>
                          <a:ea typeface="Calibri Light" charset="0"/>
                          <a:cs typeface="Calibri Light" charset="0"/>
                        </a:rPr>
                        <a:t>1</a:t>
                      </a:r>
                      <a:endParaRPr lang="en-US" sz="2000" b="0" i="0" dirty="0">
                        <a:latin typeface="Calibri Light" charset="0"/>
                        <a:ea typeface="Calibri Light" charset="0"/>
                        <a:cs typeface="Calibri Light" charset="0"/>
                      </a:endParaRPr>
                    </a:p>
                  </a:txBody>
                  <a:tcPr/>
                </a:tc>
                <a:tc>
                  <a:txBody>
                    <a:bodyPr/>
                    <a:lstStyle/>
                    <a:p>
                      <a:pPr algn="r"/>
                      <a:r>
                        <a:rPr lang="en-US" sz="2000" b="0" i="0" dirty="0" smtClean="0">
                          <a:latin typeface="Calibri Light" charset="0"/>
                          <a:ea typeface="Calibri Light" charset="0"/>
                          <a:cs typeface="Calibri Light" charset="0"/>
                        </a:rPr>
                        <a:t>6</a:t>
                      </a:r>
                      <a:endParaRPr lang="en-US" sz="2000" b="0" i="0" dirty="0">
                        <a:latin typeface="Calibri Light" charset="0"/>
                        <a:ea typeface="Calibri Light" charset="0"/>
                        <a:cs typeface="Calibri Light" charset="0"/>
                      </a:endParaRPr>
                    </a:p>
                  </a:txBody>
                  <a:tcPr/>
                </a:tc>
              </a:tr>
              <a:tr h="397064">
                <a:tc rowSpan="2">
                  <a:txBody>
                    <a:bodyPr/>
                    <a:lstStyle/>
                    <a:p>
                      <a:r>
                        <a:rPr lang="en-US" sz="2000" b="0" i="0" dirty="0" smtClean="0">
                          <a:latin typeface="Calibri Light" charset="0"/>
                          <a:ea typeface="Calibri Light" charset="0"/>
                          <a:cs typeface="Calibri Light" charset="0"/>
                        </a:rPr>
                        <a:t>TCP Flags:</a:t>
                      </a:r>
                      <a:endParaRPr lang="en-US" sz="2000" b="0" i="0" dirty="0">
                        <a:latin typeface="Calibri Light" charset="0"/>
                        <a:ea typeface="Calibri Light" charset="0"/>
                        <a:cs typeface="Calibri Light" charset="0"/>
                      </a:endParaRPr>
                    </a:p>
                  </a:txBody>
                  <a:tcPr anchor="ctr"/>
                </a:tc>
                <a:tc>
                  <a:txBody>
                    <a:bodyPr/>
                    <a:lstStyle/>
                    <a:p>
                      <a:r>
                        <a:rPr lang="en-US" sz="2000" b="0" i="0" dirty="0" smtClean="0">
                          <a:solidFill>
                            <a:schemeClr val="bg1"/>
                          </a:solidFill>
                          <a:latin typeface="Calibri Light" charset="0"/>
                          <a:ea typeface="Calibri Light" charset="0"/>
                          <a:cs typeface="Calibri Light" charset="0"/>
                        </a:rPr>
                        <a:t>OVS</a:t>
                      </a:r>
                      <a:endParaRPr lang="en-US" sz="2000" b="0" i="0" dirty="0">
                        <a:solidFill>
                          <a:schemeClr val="bg1"/>
                        </a:solidFill>
                        <a:latin typeface="Calibri Light" charset="0"/>
                        <a:ea typeface="Calibri Light" charset="0"/>
                        <a:cs typeface="Calibri Light" charset="0"/>
                      </a:endParaRPr>
                    </a:p>
                  </a:txBody>
                  <a:tcPr>
                    <a:solidFill>
                      <a:srgbClr val="C00000"/>
                    </a:solidFill>
                  </a:tcPr>
                </a:tc>
                <a:tc>
                  <a:txBody>
                    <a:bodyPr/>
                    <a:lstStyle/>
                    <a:p>
                      <a:pPr algn="r"/>
                      <a:r>
                        <a:rPr lang="en-US" sz="2000" b="0" i="0" dirty="0" smtClean="0">
                          <a:solidFill>
                            <a:schemeClr val="bg1"/>
                          </a:solidFill>
                          <a:latin typeface="Calibri Light" charset="0"/>
                          <a:ea typeface="Calibri Light" charset="0"/>
                          <a:cs typeface="Calibri Light" charset="0"/>
                        </a:rPr>
                        <a:t>20</a:t>
                      </a:r>
                      <a:endParaRPr lang="en-US" sz="2000" b="0" i="0" dirty="0">
                        <a:solidFill>
                          <a:schemeClr val="bg1"/>
                        </a:solidFill>
                        <a:latin typeface="Calibri Light" charset="0"/>
                        <a:ea typeface="Calibri Light" charset="0"/>
                        <a:cs typeface="Calibri Light" charset="0"/>
                      </a:endParaRPr>
                    </a:p>
                  </a:txBody>
                  <a:tcPr>
                    <a:solidFill>
                      <a:srgbClr val="C00000"/>
                    </a:solidFill>
                  </a:tcPr>
                </a:tc>
                <a:tc>
                  <a:txBody>
                    <a:bodyPr/>
                    <a:lstStyle/>
                    <a:p>
                      <a:pPr algn="r"/>
                      <a:r>
                        <a:rPr lang="en-US" sz="2000" b="0" i="0" dirty="0" smtClean="0">
                          <a:solidFill>
                            <a:schemeClr val="bg1"/>
                          </a:solidFill>
                          <a:latin typeface="Calibri Light" charset="0"/>
                          <a:ea typeface="Calibri Light" charset="0"/>
                          <a:cs typeface="Calibri Light" charset="0"/>
                        </a:rPr>
                        <a:t>370</a:t>
                      </a:r>
                      <a:endParaRPr lang="en-US" sz="2000" b="0" i="0" dirty="0">
                        <a:solidFill>
                          <a:schemeClr val="bg1"/>
                        </a:solidFill>
                        <a:latin typeface="Calibri Light" charset="0"/>
                        <a:ea typeface="Calibri Light" charset="0"/>
                        <a:cs typeface="Calibri Light" charset="0"/>
                      </a:endParaRPr>
                    </a:p>
                  </a:txBody>
                  <a:tcPr>
                    <a:solidFill>
                      <a:srgbClr val="C00000"/>
                    </a:solidFill>
                  </a:tcPr>
                </a:tc>
              </a:tr>
              <a:tr h="397064">
                <a:tc vMerge="1">
                  <a:txBody>
                    <a:bodyPr/>
                    <a:lstStyle/>
                    <a:p>
                      <a:endParaRPr lang="en-US" sz="1600" dirty="0">
                        <a:latin typeface="Calibri" charset="0"/>
                        <a:ea typeface="Calibri" charset="0"/>
                        <a:cs typeface="Calibri"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0" i="0" dirty="0" smtClean="0">
                          <a:latin typeface="Calibri Light" charset="0"/>
                          <a:ea typeface="Calibri Light" charset="0"/>
                          <a:cs typeface="Calibri Light" charset="0"/>
                        </a:rPr>
                        <a:t>PISCES</a:t>
                      </a:r>
                    </a:p>
                  </a:txBody>
                  <a:tcPr/>
                </a:tc>
                <a:tc>
                  <a:txBody>
                    <a:bodyPr/>
                    <a:lstStyle/>
                    <a:p>
                      <a:pPr algn="r"/>
                      <a:r>
                        <a:rPr lang="en-US" sz="2000" b="0" i="0" dirty="0" smtClean="0">
                          <a:latin typeface="Calibri Light" charset="0"/>
                          <a:ea typeface="Calibri Light" charset="0"/>
                          <a:cs typeface="Calibri Light" charset="0"/>
                        </a:rPr>
                        <a:t>1</a:t>
                      </a:r>
                      <a:endParaRPr lang="en-US" sz="2000" b="0" i="0" dirty="0">
                        <a:latin typeface="Calibri Light" charset="0"/>
                        <a:ea typeface="Calibri Light" charset="0"/>
                        <a:cs typeface="Calibri Light" charset="0"/>
                      </a:endParaRPr>
                    </a:p>
                  </a:txBody>
                  <a:tcPr/>
                </a:tc>
                <a:tc>
                  <a:txBody>
                    <a:bodyPr/>
                    <a:lstStyle/>
                    <a:p>
                      <a:pPr algn="r"/>
                      <a:r>
                        <a:rPr lang="en-US" sz="2000" b="0" i="0" dirty="0" smtClean="0">
                          <a:latin typeface="Calibri Light" charset="0"/>
                          <a:ea typeface="Calibri Light" charset="0"/>
                          <a:cs typeface="Calibri Light" charset="0"/>
                        </a:rPr>
                        <a:t>4</a:t>
                      </a:r>
                      <a:endParaRPr lang="en-US" sz="2000" b="0" i="0" dirty="0">
                        <a:latin typeface="Calibri Light" charset="0"/>
                        <a:ea typeface="Calibri Light" charset="0"/>
                        <a:cs typeface="Calibri Light" charset="0"/>
                      </a:endParaRPr>
                    </a:p>
                  </a:txBody>
                  <a:tcPr/>
                </a:tc>
              </a:tr>
            </a:tbl>
          </a:graphicData>
        </a:graphic>
      </p:graphicFrame>
    </p:spTree>
    <p:extLst>
      <p:ext uri="{BB962C8B-B14F-4D97-AF65-F5344CB8AC3E}">
        <p14:creationId xmlns:p14="http://schemas.microsoft.com/office/powerpoint/2010/main" val="1168009400"/>
      </p:ext>
    </p:extLst>
  </p:cSld>
  <p:clrMapOvr>
    <a:masterClrMapping/>
  </p:clrMapOvr>
  <mc:AlternateContent xmlns:mc="http://schemas.openxmlformats.org/markup-compatibility/2006" xmlns:p14="http://schemas.microsoft.com/office/powerpoint/2010/main">
    <mc:Choice Requires="p14">
      <p:transition spd="slow" p14:dur="2000" advTm="346"/>
    </mc:Choice>
    <mc:Fallback xmlns="">
      <p:transition spd="slow" advTm="346"/>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Goal: </a:t>
            </a:r>
            <a:r>
              <a:rPr lang="en-US" sz="3600" dirty="0"/>
              <a:t>Quantifying the Reduction in Complexity</a:t>
            </a:r>
            <a:endParaRPr lang="en-US" dirty="0"/>
          </a:p>
        </p:txBody>
      </p:sp>
      <p:sp>
        <p:nvSpPr>
          <p:cNvPr id="5" name="Content Placeholder 2"/>
          <p:cNvSpPr>
            <a:spLocks noGrp="1"/>
          </p:cNvSpPr>
          <p:nvPr>
            <p:ph idx="1"/>
          </p:nvPr>
        </p:nvSpPr>
        <p:spPr>
          <a:xfrm>
            <a:off x="628650" y="1266031"/>
            <a:ext cx="7679267" cy="3323553"/>
          </a:xfrm>
        </p:spPr>
        <p:txBody>
          <a:bodyPr>
            <a:normAutofit/>
          </a:bodyPr>
          <a:lstStyle/>
          <a:p>
            <a:endParaRPr lang="en-US" sz="2400" dirty="0" smtClean="0">
              <a:latin typeface="Calibri Light" charset="0"/>
              <a:ea typeface="Calibri Light" charset="0"/>
              <a:cs typeface="Calibri Light" charset="0"/>
            </a:endParaRPr>
          </a:p>
          <a:p>
            <a:pPr marL="0" indent="0">
              <a:buNone/>
            </a:pPr>
            <a:r>
              <a:rPr lang="en-US" sz="3000" dirty="0" smtClean="0">
                <a:solidFill>
                  <a:schemeClr val="tx1"/>
                </a:solidFill>
                <a:latin typeface="Calibri Light" charset="0"/>
                <a:ea typeface="Calibri Light" charset="0"/>
                <a:cs typeface="Calibri Light" charset="0"/>
              </a:rPr>
              <a:t>So, does PISCES </a:t>
            </a:r>
            <a:r>
              <a:rPr lang="en-US" sz="3000" b="1" dirty="0" smtClean="0">
                <a:solidFill>
                  <a:schemeClr val="tx1"/>
                </a:solidFill>
                <a:latin typeface="Calibri Light" charset="0"/>
                <a:ea typeface="Calibri Light" charset="0"/>
                <a:cs typeface="Calibri Light" charset="0"/>
              </a:rPr>
              <a:t>reduce</a:t>
            </a:r>
            <a:r>
              <a:rPr lang="en-US" sz="3000" dirty="0" smtClean="0">
                <a:solidFill>
                  <a:schemeClr val="tx1"/>
                </a:solidFill>
                <a:latin typeface="Calibri Light" charset="0"/>
                <a:ea typeface="Calibri Light" charset="0"/>
                <a:cs typeface="Calibri Light" charset="0"/>
              </a:rPr>
              <a:t> complexity?</a:t>
            </a:r>
            <a:endParaRPr lang="en-US" sz="3000" dirty="0" smtClean="0">
              <a:solidFill>
                <a:schemeClr val="accent1">
                  <a:lumMod val="75000"/>
                </a:schemeClr>
              </a:solidFill>
              <a:latin typeface="Calibri Light" charset="0"/>
              <a:ea typeface="Calibri Light" charset="0"/>
              <a:cs typeface="Calibri Light" charset="0"/>
            </a:endParaRPr>
          </a:p>
          <a:p>
            <a:pPr marL="0" indent="0">
              <a:buNone/>
            </a:pPr>
            <a:endParaRPr lang="en-US" sz="2400" dirty="0">
              <a:latin typeface="Calibri Light" charset="0"/>
              <a:ea typeface="Calibri Light" charset="0"/>
              <a:cs typeface="Calibri Light" charset="0"/>
            </a:endParaRPr>
          </a:p>
          <a:p>
            <a:pPr marL="0" indent="0">
              <a:buNone/>
            </a:pPr>
            <a:endParaRPr lang="en-US" sz="400" dirty="0" smtClean="0">
              <a:solidFill>
                <a:schemeClr val="tx1"/>
              </a:solidFill>
              <a:latin typeface="Calibri Light" charset="0"/>
              <a:ea typeface="Calibri Light" charset="0"/>
              <a:cs typeface="Calibri Light" charset="0"/>
            </a:endParaRPr>
          </a:p>
          <a:p>
            <a:pPr marL="0" indent="0">
              <a:buNone/>
            </a:pPr>
            <a:r>
              <a:rPr lang="en-US" sz="2400" dirty="0" smtClean="0">
                <a:solidFill>
                  <a:schemeClr val="tx1"/>
                </a:solidFill>
                <a:latin typeface="Calibri Light" charset="0"/>
                <a:ea typeface="Calibri Light" charset="0"/>
                <a:cs typeface="Calibri Light" charset="0"/>
              </a:rPr>
              <a:t>The resulting </a:t>
            </a:r>
            <a:r>
              <a:rPr lang="en-US" sz="2400" b="1" dirty="0" smtClean="0">
                <a:solidFill>
                  <a:schemeClr val="tx1"/>
                </a:solidFill>
                <a:latin typeface="Calibri Light" charset="0"/>
                <a:ea typeface="Calibri Light" charset="0"/>
                <a:cs typeface="Calibri Light" charset="0"/>
              </a:rPr>
              <a:t>code simplicity</a:t>
            </a:r>
            <a:r>
              <a:rPr lang="en-US" sz="2400" dirty="0" smtClean="0">
                <a:solidFill>
                  <a:schemeClr val="tx1"/>
                </a:solidFill>
                <a:latin typeface="Calibri Light" charset="0"/>
                <a:ea typeface="Calibri Light" charset="0"/>
                <a:cs typeface="Calibri Light" charset="0"/>
              </a:rPr>
              <a:t> makes it easier to:</a:t>
            </a:r>
            <a:r>
              <a:rPr lang="is-IS" sz="2400" dirty="0" smtClean="0">
                <a:solidFill>
                  <a:schemeClr val="tx1"/>
                </a:solidFill>
                <a:latin typeface="Calibri Light" charset="0"/>
                <a:ea typeface="Calibri Light" charset="0"/>
                <a:cs typeface="Calibri Light" charset="0"/>
              </a:rPr>
              <a:t> </a:t>
            </a:r>
            <a:endParaRPr lang="en-US" sz="2000" b="1" dirty="0" smtClean="0">
              <a:solidFill>
                <a:schemeClr val="tx1"/>
              </a:solidFill>
              <a:latin typeface="Calibri Light" charset="0"/>
              <a:ea typeface="Calibri Light" charset="0"/>
              <a:cs typeface="Calibri Light" charset="0"/>
            </a:endParaRPr>
          </a:p>
          <a:p>
            <a:pPr marL="742932" lvl="1" indent="-285744">
              <a:buFontTx/>
              <a:buChar char="-"/>
            </a:pPr>
            <a:r>
              <a:rPr lang="en-US" sz="2000" b="1" dirty="0" smtClean="0">
                <a:solidFill>
                  <a:schemeClr val="tx1"/>
                </a:solidFill>
                <a:latin typeface="Calibri Light" charset="0"/>
                <a:ea typeface="Calibri Light" charset="0"/>
                <a:cs typeface="Calibri Light" charset="0"/>
              </a:rPr>
              <a:t>Implement</a:t>
            </a:r>
            <a:endParaRPr lang="is-IS" sz="2000" b="1" dirty="0" smtClean="0">
              <a:solidFill>
                <a:schemeClr val="tx1"/>
              </a:solidFill>
              <a:latin typeface="Calibri Light" charset="0"/>
              <a:ea typeface="Calibri Light" charset="0"/>
              <a:cs typeface="Calibri Light" charset="0"/>
            </a:endParaRPr>
          </a:p>
          <a:p>
            <a:pPr marL="742932" lvl="1" indent="-285744">
              <a:buFontTx/>
              <a:buChar char="-"/>
            </a:pPr>
            <a:r>
              <a:rPr lang="is-IS" sz="2000" b="1" dirty="0" smtClean="0">
                <a:solidFill>
                  <a:schemeClr val="tx1"/>
                </a:solidFill>
                <a:latin typeface="Calibri Light" charset="0"/>
                <a:ea typeface="Calibri Light" charset="0"/>
                <a:cs typeface="Calibri Light" charset="0"/>
              </a:rPr>
              <a:t>Deploy</a:t>
            </a:r>
          </a:p>
          <a:p>
            <a:pPr marL="742932" lvl="1" indent="-285744">
              <a:buFontTx/>
              <a:buChar char="-"/>
            </a:pPr>
            <a:r>
              <a:rPr lang="is-IS" sz="2000" b="1" dirty="0" smtClean="0">
                <a:solidFill>
                  <a:schemeClr val="tx1"/>
                </a:solidFill>
                <a:latin typeface="Calibri Light" charset="0"/>
                <a:ea typeface="Calibri Light" charset="0"/>
                <a:cs typeface="Calibri Light" charset="0"/>
              </a:rPr>
              <a:t>Maintain </a:t>
            </a:r>
            <a:r>
              <a:rPr lang="is-IS" sz="2000" dirty="0" smtClean="0">
                <a:solidFill>
                  <a:schemeClr val="tx1"/>
                </a:solidFill>
                <a:latin typeface="Calibri Light" charset="0"/>
                <a:ea typeface="Calibri Light" charset="0"/>
                <a:cs typeface="Calibri Light" charset="0"/>
              </a:rPr>
              <a:t>custom software switches</a:t>
            </a:r>
            <a:endParaRPr lang="en-US" sz="2000" dirty="0" smtClean="0">
              <a:solidFill>
                <a:schemeClr val="tx1"/>
              </a:solidFill>
              <a:latin typeface="Calibri Light" charset="0"/>
              <a:ea typeface="Calibri Light" charset="0"/>
              <a:cs typeface="Calibri Light" charset="0"/>
            </a:endParaRPr>
          </a:p>
          <a:p>
            <a:endParaRPr lang="en-US" sz="2400" dirty="0">
              <a:latin typeface="Calibri Light" charset="0"/>
              <a:ea typeface="Calibri Light" charset="0"/>
              <a:cs typeface="Calibri Light" charset="0"/>
            </a:endParaRPr>
          </a:p>
        </p:txBody>
      </p:sp>
      <p:sp>
        <p:nvSpPr>
          <p:cNvPr id="4" name="TextBox 3"/>
          <p:cNvSpPr txBox="1"/>
          <p:nvPr/>
        </p:nvSpPr>
        <p:spPr>
          <a:xfrm>
            <a:off x="6457950" y="1445695"/>
            <a:ext cx="1300228" cy="923330"/>
          </a:xfrm>
          <a:prstGeom prst="rect">
            <a:avLst/>
          </a:prstGeom>
          <a:noFill/>
        </p:spPr>
        <p:txBody>
          <a:bodyPr wrap="none" rtlCol="0">
            <a:spAutoFit/>
          </a:bodyPr>
          <a:lstStyle/>
          <a:p>
            <a:r>
              <a:rPr lang="en-US" sz="5400" b="1" dirty="0" smtClean="0">
                <a:solidFill>
                  <a:schemeClr val="accent1">
                    <a:lumMod val="75000"/>
                  </a:schemeClr>
                </a:solidFill>
                <a:latin typeface="Calibri Light" charset="0"/>
                <a:ea typeface="Calibri Light" charset="0"/>
                <a:cs typeface="Calibri Light" charset="0"/>
              </a:rPr>
              <a:t>Yes!</a:t>
            </a:r>
            <a:endParaRPr lang="en-US" sz="5400" b="1" dirty="0">
              <a:solidFill>
                <a:schemeClr val="accent1">
                  <a:lumMod val="75000"/>
                </a:schemeClr>
              </a:solidFill>
              <a:latin typeface="Calibri Light" charset="0"/>
              <a:ea typeface="Calibri Light" charset="0"/>
              <a:cs typeface="Calibri Light" charset="0"/>
            </a:endParaRPr>
          </a:p>
        </p:txBody>
      </p:sp>
    </p:spTree>
    <p:custDataLst>
      <p:tags r:id="rId1"/>
    </p:custDataLst>
    <p:extLst>
      <p:ext uri="{BB962C8B-B14F-4D97-AF65-F5344CB8AC3E}">
        <p14:creationId xmlns:p14="http://schemas.microsoft.com/office/powerpoint/2010/main" val="687289107"/>
      </p:ext>
    </p:extLst>
  </p:cSld>
  <p:clrMapOvr>
    <a:masterClrMapping/>
  </p:clrMapOvr>
  <mc:AlternateContent xmlns:mc="http://schemas.openxmlformats.org/markup-compatibility/2006" xmlns:p14="http://schemas.microsoft.com/office/powerpoint/2010/main">
    <mc:Choice Requires="p14">
      <p:transition spd="slow" p14:dur="2000" advTm="2100"/>
    </mc:Choice>
    <mc:Fallback xmlns="">
      <p:transition spd="slow" advTm="21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Primary Goals</a:t>
            </a:r>
            <a:endParaRPr lang="en-US" dirty="0"/>
          </a:p>
        </p:txBody>
      </p:sp>
      <p:sp>
        <p:nvSpPr>
          <p:cNvPr id="6" name="TextBox 5"/>
          <p:cNvSpPr txBox="1"/>
          <p:nvPr/>
        </p:nvSpPr>
        <p:spPr>
          <a:xfrm>
            <a:off x="628650" y="1546487"/>
            <a:ext cx="7758113" cy="2431435"/>
          </a:xfrm>
          <a:prstGeom prst="rect">
            <a:avLst/>
          </a:prstGeom>
          <a:noFill/>
        </p:spPr>
        <p:txBody>
          <a:bodyPr wrap="square" rtlCol="0">
            <a:spAutoFit/>
          </a:bodyPr>
          <a:lstStyle/>
          <a:p>
            <a:pPr marL="457200" indent="-457200">
              <a:buAutoNum type="arabicPeriod"/>
            </a:pPr>
            <a:r>
              <a:rPr lang="en-US" sz="2400" dirty="0" smtClean="0">
                <a:solidFill>
                  <a:schemeClr val="tx1"/>
                </a:solidFill>
                <a:latin typeface="Calibri Light" charset="0"/>
                <a:ea typeface="Calibri Light" charset="0"/>
                <a:cs typeface="Calibri Light" charset="0"/>
              </a:rPr>
              <a:t>Quantifying the </a:t>
            </a:r>
            <a:r>
              <a:rPr lang="en-US" sz="2600" b="1" dirty="0" smtClean="0">
                <a:solidFill>
                  <a:schemeClr val="tx1"/>
                </a:solidFill>
                <a:latin typeface="Calibri Light" charset="0"/>
                <a:ea typeface="Calibri Light" charset="0"/>
                <a:cs typeface="Calibri Light" charset="0"/>
              </a:rPr>
              <a:t>Reduction in Complexity</a:t>
            </a:r>
            <a:r>
              <a:rPr lang="en-US" sz="2400" b="1" dirty="0" smtClean="0">
                <a:solidFill>
                  <a:schemeClr val="tx1"/>
                </a:solidFill>
                <a:latin typeface="Calibri Light" charset="0"/>
                <a:ea typeface="Calibri Light" charset="0"/>
                <a:cs typeface="Calibri Light" charset="0"/>
              </a:rPr>
              <a:t> </a:t>
            </a:r>
            <a:r>
              <a:rPr lang="en-US" sz="2400" dirty="0" smtClean="0">
                <a:solidFill>
                  <a:schemeClr val="tx1"/>
                </a:solidFill>
                <a:latin typeface="Calibri Light" charset="0"/>
                <a:ea typeface="Calibri Light" charset="0"/>
                <a:cs typeface="Calibri Light" charset="0"/>
              </a:rPr>
              <a:t>of expressing custom protocols in P4 </a:t>
            </a:r>
            <a:r>
              <a:rPr lang="en-US" sz="2400" dirty="0" smtClean="0">
                <a:latin typeface="Calibri Light" charset="0"/>
                <a:ea typeface="Calibri Light" charset="0"/>
                <a:cs typeface="Calibri Light" charset="0"/>
              </a:rPr>
              <a:t>vs. direct modifications to OVS source code</a:t>
            </a:r>
            <a:r>
              <a:rPr lang="en-US" sz="2400" dirty="0" smtClean="0">
                <a:solidFill>
                  <a:schemeClr val="tx1"/>
                </a:solidFill>
                <a:latin typeface="Calibri Light" charset="0"/>
                <a:ea typeface="Calibri Light" charset="0"/>
                <a:cs typeface="Calibri Light" charset="0"/>
              </a:rPr>
              <a:t>.</a:t>
            </a:r>
          </a:p>
          <a:p>
            <a:pPr marL="457200" indent="-457200">
              <a:buAutoNum type="arabicPeriod"/>
            </a:pPr>
            <a:endParaRPr lang="en-US" sz="2400" dirty="0">
              <a:latin typeface="Calibri Light" charset="0"/>
              <a:ea typeface="Calibri Light" charset="0"/>
              <a:cs typeface="Calibri Light" charset="0"/>
            </a:endParaRPr>
          </a:p>
          <a:p>
            <a:pPr marL="457200" indent="-457200">
              <a:buFontTx/>
              <a:buAutoNum type="arabicPeriod"/>
            </a:pPr>
            <a:r>
              <a:rPr lang="en-US" sz="2600" b="1" dirty="0" smtClean="0">
                <a:solidFill>
                  <a:schemeClr val="tx1"/>
                </a:solidFill>
                <a:latin typeface="Calibri Light" charset="0"/>
                <a:ea typeface="Calibri Light" charset="0"/>
                <a:cs typeface="Calibri Light" charset="0"/>
              </a:rPr>
              <a:t>Performance Optimizations</a:t>
            </a:r>
            <a:r>
              <a:rPr lang="en-US" sz="2400" dirty="0" smtClean="0">
                <a:solidFill>
                  <a:schemeClr val="tx1"/>
                </a:solidFill>
                <a:latin typeface="Calibri Light" charset="0"/>
                <a:ea typeface="Calibri Light" charset="0"/>
                <a:cs typeface="Calibri Light" charset="0"/>
              </a:rPr>
              <a:t> to reduce the overhead of compiling a P4 program to OVS.</a:t>
            </a:r>
          </a:p>
        </p:txBody>
      </p:sp>
      <p:sp>
        <p:nvSpPr>
          <p:cNvPr id="4" name="Rounded Rectangle 3"/>
          <p:cNvSpPr/>
          <p:nvPr/>
        </p:nvSpPr>
        <p:spPr>
          <a:xfrm>
            <a:off x="628650" y="1510314"/>
            <a:ext cx="7543800" cy="1251890"/>
          </a:xfrm>
          <a:prstGeom prst="roundRect">
            <a:avLst>
              <a:gd name="adj" fmla="val 0"/>
            </a:avLst>
          </a:prstGeom>
          <a:solidFill>
            <a:schemeClr val="bg1">
              <a:alpha val="75000"/>
            </a:schemeClr>
          </a:solidFill>
          <a:ln w="952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60498053"/>
      </p:ext>
    </p:extLst>
  </p:cSld>
  <p:clrMapOvr>
    <a:masterClrMapping/>
  </p:clrMapOvr>
  <mc:AlternateContent xmlns:mc="http://schemas.openxmlformats.org/markup-compatibility/2006" xmlns:p14="http://schemas.microsoft.com/office/powerpoint/2010/main">
    <mc:Choice Requires="p14">
      <p:transition spd="slow" p14:dur="2000" advTm="533"/>
    </mc:Choice>
    <mc:Fallback xmlns="">
      <p:transition spd="slow" advTm="533"/>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Goal: Performance Optimizations</a:t>
            </a:r>
            <a:endParaRPr lang="en-US" dirty="0"/>
          </a:p>
        </p:txBody>
      </p:sp>
      <p:sp>
        <p:nvSpPr>
          <p:cNvPr id="5" name="Content Placeholder 2"/>
          <p:cNvSpPr>
            <a:spLocks noGrp="1"/>
          </p:cNvSpPr>
          <p:nvPr>
            <p:ph idx="1"/>
          </p:nvPr>
        </p:nvSpPr>
        <p:spPr>
          <a:xfrm>
            <a:off x="628650" y="1266032"/>
            <a:ext cx="7679267" cy="2961084"/>
          </a:xfrm>
        </p:spPr>
        <p:txBody>
          <a:bodyPr>
            <a:normAutofit/>
          </a:bodyPr>
          <a:lstStyle/>
          <a:p>
            <a:pPr>
              <a:buFont typeface="Arial" charset="0"/>
              <a:buChar char="•"/>
            </a:pPr>
            <a:endParaRPr lang="en-US" sz="2400" dirty="0">
              <a:latin typeface="Calibri Light" charset="0"/>
              <a:ea typeface="Calibri Light" charset="0"/>
              <a:cs typeface="Calibri Light" charset="0"/>
            </a:endParaRPr>
          </a:p>
          <a:p>
            <a:pPr>
              <a:buFont typeface="Arial" charset="0"/>
              <a:buChar char="•"/>
            </a:pPr>
            <a:r>
              <a:rPr lang="en-US" sz="2400" dirty="0">
                <a:latin typeface="Calibri Light" charset="0"/>
                <a:ea typeface="Calibri Light" charset="0"/>
                <a:cs typeface="Calibri Light" charset="0"/>
              </a:rPr>
              <a:t>P4 and OVS </a:t>
            </a:r>
            <a:r>
              <a:rPr lang="en-US" sz="2400" b="1" dirty="0">
                <a:latin typeface="Calibri Light" charset="0"/>
                <a:ea typeface="Calibri Light" charset="0"/>
                <a:cs typeface="Calibri Light" charset="0"/>
              </a:rPr>
              <a:t>packet forwarding model</a:t>
            </a:r>
          </a:p>
          <a:p>
            <a:pPr>
              <a:buFont typeface="Arial" charset="0"/>
              <a:buChar char="•"/>
            </a:pPr>
            <a:endParaRPr lang="en-US" sz="2400" dirty="0">
              <a:latin typeface="Calibri Light" charset="0"/>
              <a:ea typeface="Calibri Light" charset="0"/>
              <a:cs typeface="Calibri Light" charset="0"/>
            </a:endParaRPr>
          </a:p>
          <a:p>
            <a:pPr>
              <a:buFont typeface="Arial" charset="0"/>
              <a:buChar char="•"/>
            </a:pPr>
            <a:r>
              <a:rPr lang="en-US" sz="2400" b="1" dirty="0">
                <a:latin typeface="Calibri Light" charset="0"/>
                <a:ea typeface="Calibri Light" charset="0"/>
                <a:cs typeface="Calibri Light" charset="0"/>
              </a:rPr>
              <a:t>Performance overhead </a:t>
            </a:r>
            <a:r>
              <a:rPr lang="en-US" sz="2400" dirty="0">
                <a:latin typeface="Calibri Light" charset="0"/>
                <a:ea typeface="Calibri Light" charset="0"/>
                <a:cs typeface="Calibri Light" charset="0"/>
              </a:rPr>
              <a:t>of a </a:t>
            </a:r>
            <a:r>
              <a:rPr lang="en-US" sz="2400" b="1" dirty="0">
                <a:latin typeface="Calibri Light" charset="0"/>
                <a:ea typeface="Calibri Light" charset="0"/>
                <a:cs typeface="Calibri Light" charset="0"/>
              </a:rPr>
              <a:t>naïve mapping </a:t>
            </a:r>
            <a:r>
              <a:rPr lang="en-US" sz="2400" dirty="0">
                <a:latin typeface="Calibri Light" charset="0"/>
                <a:ea typeface="Calibri Light" charset="0"/>
                <a:cs typeface="Calibri Light" charset="0"/>
              </a:rPr>
              <a:t>from P4 to OVS</a:t>
            </a:r>
          </a:p>
          <a:p>
            <a:pPr>
              <a:buFont typeface="Arial" charset="0"/>
              <a:buChar char="•"/>
            </a:pPr>
            <a:endParaRPr lang="en-US" sz="2400" dirty="0">
              <a:latin typeface="Calibri Light" charset="0"/>
              <a:ea typeface="Calibri Light" charset="0"/>
              <a:cs typeface="Calibri Light" charset="0"/>
            </a:endParaRPr>
          </a:p>
          <a:p>
            <a:pPr>
              <a:buFont typeface="Arial" charset="0"/>
              <a:buChar char="•"/>
            </a:pPr>
            <a:r>
              <a:rPr lang="en-US" sz="2400" dirty="0">
                <a:latin typeface="Calibri Light" charset="0"/>
                <a:ea typeface="Calibri Light" charset="0"/>
                <a:cs typeface="Calibri Light" charset="0"/>
              </a:rPr>
              <a:t>PISCES </a:t>
            </a:r>
            <a:r>
              <a:rPr lang="en-US" sz="2400" b="1" dirty="0">
                <a:latin typeface="Calibri Light" charset="0"/>
                <a:ea typeface="Calibri Light" charset="0"/>
                <a:cs typeface="Calibri Light" charset="0"/>
              </a:rPr>
              <a:t>compiler optimizations</a:t>
            </a:r>
            <a:r>
              <a:rPr lang="en-US" sz="2400" dirty="0">
                <a:latin typeface="Calibri Light" charset="0"/>
                <a:ea typeface="Calibri Light" charset="0"/>
                <a:cs typeface="Calibri Light" charset="0"/>
              </a:rPr>
              <a:t> to reduce the performance overhead</a:t>
            </a:r>
          </a:p>
        </p:txBody>
      </p:sp>
    </p:spTree>
    <p:custDataLst>
      <p:tags r:id="rId1"/>
    </p:custDataLst>
    <p:extLst>
      <p:ext uri="{BB962C8B-B14F-4D97-AF65-F5344CB8AC3E}">
        <p14:creationId xmlns:p14="http://schemas.microsoft.com/office/powerpoint/2010/main" val="936907402"/>
      </p:ext>
    </p:extLst>
  </p:cSld>
  <p:clrMapOvr>
    <a:masterClrMapping/>
  </p:clrMapOvr>
  <mc:AlternateContent xmlns:mc="http://schemas.openxmlformats.org/markup-compatibility/2006" xmlns:p14="http://schemas.microsoft.com/office/powerpoint/2010/main">
    <mc:Choice Requires="p14">
      <p:transition spd="slow" p14:dur="2000" advTm="29570"/>
    </mc:Choice>
    <mc:Fallback xmlns="">
      <p:transition spd="slow" advTm="2957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9" name="Straight Arrow Connector 78"/>
          <p:cNvCxnSpPr/>
          <p:nvPr/>
        </p:nvCxnSpPr>
        <p:spPr>
          <a:xfrm flipV="1">
            <a:off x="2031036" y="2053369"/>
            <a:ext cx="278867" cy="1"/>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flipV="1">
            <a:off x="5387721" y="2060433"/>
            <a:ext cx="278867" cy="1"/>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1305738" y="3081570"/>
            <a:ext cx="674051" cy="233960"/>
          </a:xfrm>
          <a:prstGeom prst="rect">
            <a:avLst/>
          </a:prstGeom>
          <a:solidFill>
            <a:schemeClr val="accent2">
              <a:lumMod val="75000"/>
            </a:schemeClr>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libri Light" charset="0"/>
              <a:ea typeface="Calibri Light" charset="0"/>
              <a:cs typeface="Calibri Light" charset="0"/>
            </a:endParaRPr>
          </a:p>
        </p:txBody>
      </p:sp>
      <p:sp>
        <p:nvSpPr>
          <p:cNvPr id="16" name="Rectangle 15"/>
          <p:cNvSpPr/>
          <p:nvPr/>
        </p:nvSpPr>
        <p:spPr>
          <a:xfrm>
            <a:off x="1120525" y="3081570"/>
            <a:ext cx="185980" cy="233960"/>
          </a:xfrm>
          <a:prstGeom prst="rect">
            <a:avLst/>
          </a:prstGeom>
          <a:solidFill>
            <a:schemeClr val="accent3">
              <a:lumMod val="60000"/>
              <a:lumOff val="40000"/>
            </a:schemeClr>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libri Light" charset="0"/>
              <a:ea typeface="Calibri Light" charset="0"/>
              <a:cs typeface="Calibri Light" charset="0"/>
            </a:endParaRPr>
          </a:p>
        </p:txBody>
      </p:sp>
      <p:sp>
        <p:nvSpPr>
          <p:cNvPr id="17" name="Rectangle 16"/>
          <p:cNvSpPr/>
          <p:nvPr/>
        </p:nvSpPr>
        <p:spPr>
          <a:xfrm>
            <a:off x="932392" y="3081570"/>
            <a:ext cx="185980" cy="233960"/>
          </a:xfrm>
          <a:prstGeom prst="rect">
            <a:avLst/>
          </a:prstGeom>
          <a:solidFill>
            <a:schemeClr val="accent2">
              <a:lumMod val="60000"/>
              <a:lumOff val="40000"/>
            </a:schemeClr>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libri Light" charset="0"/>
              <a:ea typeface="Calibri Light" charset="0"/>
              <a:cs typeface="Calibri Light" charset="0"/>
            </a:endParaRPr>
          </a:p>
        </p:txBody>
      </p:sp>
      <p:sp>
        <p:nvSpPr>
          <p:cNvPr id="18" name="Rectangle 17"/>
          <p:cNvSpPr/>
          <p:nvPr/>
        </p:nvSpPr>
        <p:spPr>
          <a:xfrm>
            <a:off x="746063" y="3081570"/>
            <a:ext cx="185980" cy="233960"/>
          </a:xfrm>
          <a:prstGeom prst="rect">
            <a:avLst/>
          </a:prstGeom>
          <a:solidFill>
            <a:schemeClr val="accent1">
              <a:lumMod val="60000"/>
              <a:lumOff val="40000"/>
            </a:schemeClr>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libri Light" charset="0"/>
              <a:ea typeface="Calibri Light" charset="0"/>
              <a:cs typeface="Calibri Light" charset="0"/>
            </a:endParaRPr>
          </a:p>
        </p:txBody>
      </p:sp>
      <p:sp>
        <p:nvSpPr>
          <p:cNvPr id="57" name="Rectangle 56"/>
          <p:cNvSpPr/>
          <p:nvPr/>
        </p:nvSpPr>
        <p:spPr>
          <a:xfrm>
            <a:off x="747478" y="3081153"/>
            <a:ext cx="1234842" cy="239232"/>
          </a:xfrm>
          <a:prstGeom prst="rect">
            <a:avLst/>
          </a:prstGeom>
          <a:solidFill>
            <a:schemeClr val="accent2">
              <a:lumMod val="75000"/>
            </a:schemeClr>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libri Light" charset="0"/>
              <a:ea typeface="Calibri Light" charset="0"/>
              <a:cs typeface="Calibri Light" charset="0"/>
            </a:endParaRPr>
          </a:p>
        </p:txBody>
      </p:sp>
      <p:sp>
        <p:nvSpPr>
          <p:cNvPr id="2" name="Title 1"/>
          <p:cNvSpPr>
            <a:spLocks noGrp="1"/>
          </p:cNvSpPr>
          <p:nvPr>
            <p:ph type="title"/>
          </p:nvPr>
        </p:nvSpPr>
        <p:spPr/>
        <p:txBody>
          <a:bodyPr/>
          <a:lstStyle/>
          <a:p>
            <a:r>
              <a:rPr lang="en-US" dirty="0" smtClean="0"/>
              <a:t>P4 Forwarding Model</a:t>
            </a:r>
            <a:endParaRPr lang="en-US" dirty="0"/>
          </a:p>
        </p:txBody>
      </p:sp>
      <p:sp>
        <p:nvSpPr>
          <p:cNvPr id="4" name="Rounded Rectangle 3"/>
          <p:cNvSpPr/>
          <p:nvPr/>
        </p:nvSpPr>
        <p:spPr>
          <a:xfrm>
            <a:off x="1105046" y="1728397"/>
            <a:ext cx="946317" cy="627071"/>
          </a:xfrm>
          <a:prstGeom prst="roundRect">
            <a:avLst>
              <a:gd name="adj" fmla="val 0"/>
            </a:avLst>
          </a:prstGeom>
          <a:solidFill>
            <a:schemeClr val="accent3">
              <a:lumMod val="20000"/>
              <a:lumOff val="80000"/>
            </a:schemeClr>
          </a:solidFill>
          <a:ln w="9525">
            <a:solidFill>
              <a:schemeClr val="accent3">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Packet</a:t>
            </a:r>
          </a:p>
          <a:p>
            <a:pPr algn="ctr"/>
            <a:r>
              <a:rPr lang="en-US" sz="14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Parser</a:t>
            </a:r>
            <a:endParaRPr lang="en-US" sz="20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sp>
        <p:nvSpPr>
          <p:cNvPr id="5" name="Rounded Rectangle 4"/>
          <p:cNvSpPr/>
          <p:nvPr/>
        </p:nvSpPr>
        <p:spPr>
          <a:xfrm>
            <a:off x="3558036" y="1527496"/>
            <a:ext cx="1543010" cy="849500"/>
          </a:xfrm>
          <a:prstGeom prst="roundRect">
            <a:avLst>
              <a:gd name="adj" fmla="val 0"/>
            </a:avLst>
          </a:prstGeom>
          <a:solidFill>
            <a:schemeClr val="bg1">
              <a:lumMod val="95000"/>
            </a:schemeClr>
          </a:solidFill>
          <a:ln w="9525">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sp>
        <p:nvSpPr>
          <p:cNvPr id="7" name="Rounded Rectangle 6"/>
          <p:cNvSpPr/>
          <p:nvPr/>
        </p:nvSpPr>
        <p:spPr>
          <a:xfrm>
            <a:off x="3710436" y="1679896"/>
            <a:ext cx="1543010" cy="849500"/>
          </a:xfrm>
          <a:prstGeom prst="roundRect">
            <a:avLst>
              <a:gd name="adj" fmla="val 0"/>
            </a:avLst>
          </a:prstGeom>
          <a:solidFill>
            <a:schemeClr val="bg1">
              <a:lumMod val="95000"/>
            </a:schemeClr>
          </a:solidFill>
          <a:ln w="9525">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sp>
        <p:nvSpPr>
          <p:cNvPr id="8" name="Rounded Rectangle 7"/>
          <p:cNvSpPr/>
          <p:nvPr/>
        </p:nvSpPr>
        <p:spPr>
          <a:xfrm>
            <a:off x="3862836" y="1832296"/>
            <a:ext cx="1543010" cy="849500"/>
          </a:xfrm>
          <a:prstGeom prst="roundRect">
            <a:avLst>
              <a:gd name="adj" fmla="val 0"/>
            </a:avLst>
          </a:prstGeom>
          <a:solidFill>
            <a:schemeClr val="bg1">
              <a:lumMod val="95000"/>
            </a:schemeClr>
          </a:solidFill>
          <a:ln w="9525">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Match-Action</a:t>
            </a:r>
          </a:p>
          <a:p>
            <a:pPr algn="ctr"/>
            <a:r>
              <a:rPr lang="en-US" sz="14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Tables</a:t>
            </a:r>
            <a:endParaRPr lang="en-US" sz="20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sp>
        <p:nvSpPr>
          <p:cNvPr id="9" name="Rounded Rectangle 8"/>
          <p:cNvSpPr/>
          <p:nvPr/>
        </p:nvSpPr>
        <p:spPr>
          <a:xfrm>
            <a:off x="6873646" y="1734568"/>
            <a:ext cx="1088407" cy="620900"/>
          </a:xfrm>
          <a:prstGeom prst="roundRect">
            <a:avLst>
              <a:gd name="adj" fmla="val 0"/>
            </a:avLst>
          </a:prstGeom>
          <a:solidFill>
            <a:schemeClr val="accent3">
              <a:lumMod val="20000"/>
              <a:lumOff val="80000"/>
            </a:schemeClr>
          </a:solidFill>
          <a:ln w="9525">
            <a:solidFill>
              <a:schemeClr val="accent3">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Packet</a:t>
            </a:r>
          </a:p>
          <a:p>
            <a:pPr algn="ctr"/>
            <a:r>
              <a:rPr lang="en-US" sz="1400" dirty="0" err="1"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Deparser</a:t>
            </a:r>
            <a:endParaRPr lang="en-US" sz="20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sp>
        <p:nvSpPr>
          <p:cNvPr id="12" name="TextBox 11"/>
          <p:cNvSpPr txBox="1"/>
          <p:nvPr/>
        </p:nvSpPr>
        <p:spPr>
          <a:xfrm>
            <a:off x="241802" y="1731911"/>
            <a:ext cx="691921" cy="307777"/>
          </a:xfrm>
          <a:prstGeom prst="rect">
            <a:avLst/>
          </a:prstGeom>
          <a:noFill/>
        </p:spPr>
        <p:txBody>
          <a:bodyPr wrap="none" rtlCol="0">
            <a:spAutoFit/>
          </a:bodyPr>
          <a:lstStyle/>
          <a:p>
            <a:r>
              <a:rPr lang="en-US" sz="14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Ingress</a:t>
            </a:r>
            <a:endParaRPr lang="en-US" sz="1400" dirty="0">
              <a:latin typeface="Calibri Light" charset="0"/>
              <a:ea typeface="Calibri Light" charset="0"/>
              <a:cs typeface="Calibri Light" charset="0"/>
            </a:endParaRPr>
          </a:p>
        </p:txBody>
      </p:sp>
      <p:cxnSp>
        <p:nvCxnSpPr>
          <p:cNvPr id="13" name="Straight Arrow Connector 12"/>
          <p:cNvCxnSpPr/>
          <p:nvPr/>
        </p:nvCxnSpPr>
        <p:spPr>
          <a:xfrm>
            <a:off x="7972837" y="2039688"/>
            <a:ext cx="453613" cy="0"/>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8061737" y="1696255"/>
            <a:ext cx="643831" cy="307777"/>
          </a:xfrm>
          <a:prstGeom prst="rect">
            <a:avLst/>
          </a:prstGeom>
          <a:noFill/>
        </p:spPr>
        <p:txBody>
          <a:bodyPr wrap="none" rtlCol="0">
            <a:spAutoFit/>
          </a:bodyPr>
          <a:lstStyle/>
          <a:p>
            <a:r>
              <a:rPr lang="en-US" sz="14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Egress</a:t>
            </a:r>
            <a:endParaRPr lang="en-US" sz="1800" dirty="0">
              <a:latin typeface="Calibri Light" charset="0"/>
              <a:ea typeface="Calibri Light" charset="0"/>
              <a:cs typeface="Calibri Light" charset="0"/>
            </a:endParaRPr>
          </a:p>
        </p:txBody>
      </p:sp>
      <p:sp>
        <p:nvSpPr>
          <p:cNvPr id="19" name="Rectangle 18"/>
          <p:cNvSpPr/>
          <p:nvPr/>
        </p:nvSpPr>
        <p:spPr>
          <a:xfrm>
            <a:off x="706032" y="3044670"/>
            <a:ext cx="1316201" cy="307409"/>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libri Light" charset="0"/>
              <a:ea typeface="Calibri Light" charset="0"/>
              <a:cs typeface="Calibri Light" charset="0"/>
            </a:endParaRPr>
          </a:p>
        </p:txBody>
      </p:sp>
      <p:grpSp>
        <p:nvGrpSpPr>
          <p:cNvPr id="20" name="Group 19"/>
          <p:cNvGrpSpPr/>
          <p:nvPr/>
        </p:nvGrpSpPr>
        <p:grpSpPr>
          <a:xfrm rot="16200000">
            <a:off x="1462599" y="3465228"/>
            <a:ext cx="401156" cy="786653"/>
            <a:chOff x="2530823" y="3980026"/>
            <a:chExt cx="401156" cy="786653"/>
          </a:xfrm>
        </p:grpSpPr>
        <p:sp>
          <p:nvSpPr>
            <p:cNvPr id="21" name="Rectangle 20"/>
            <p:cNvSpPr/>
            <p:nvPr/>
          </p:nvSpPr>
          <p:spPr>
            <a:xfrm>
              <a:off x="2530823" y="3980026"/>
              <a:ext cx="401156" cy="786653"/>
            </a:xfrm>
            <a:prstGeom prst="rect">
              <a:avLst/>
            </a:prstGeom>
            <a:noFill/>
            <a:ln w="12700">
              <a:solidFill>
                <a:schemeClr val="tx1">
                  <a:lumMod val="75000"/>
                  <a:lumOff val="2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libri Light" charset="0"/>
                <a:ea typeface="Calibri Light" charset="0"/>
                <a:cs typeface="Calibri Light" charset="0"/>
              </a:endParaRPr>
            </a:p>
          </p:txBody>
        </p:sp>
        <p:sp>
          <p:nvSpPr>
            <p:cNvPr id="22" name="Rectangle 21"/>
            <p:cNvSpPr/>
            <p:nvPr/>
          </p:nvSpPr>
          <p:spPr>
            <a:xfrm>
              <a:off x="2608350" y="4043521"/>
              <a:ext cx="237744" cy="182880"/>
            </a:xfrm>
            <a:prstGeom prst="rect">
              <a:avLst/>
            </a:prstGeom>
            <a:solidFill>
              <a:schemeClr val="accent1">
                <a:lumMod val="60000"/>
                <a:lumOff val="40000"/>
              </a:schemeClr>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libri Light" charset="0"/>
                <a:ea typeface="Calibri Light" charset="0"/>
                <a:cs typeface="Calibri Light" charset="0"/>
              </a:endParaRPr>
            </a:p>
          </p:txBody>
        </p:sp>
        <p:sp>
          <p:nvSpPr>
            <p:cNvPr id="23" name="Rectangle 22"/>
            <p:cNvSpPr/>
            <p:nvPr/>
          </p:nvSpPr>
          <p:spPr>
            <a:xfrm>
              <a:off x="2608070" y="4271706"/>
              <a:ext cx="237744" cy="182880"/>
            </a:xfrm>
            <a:prstGeom prst="rect">
              <a:avLst/>
            </a:prstGeom>
            <a:solidFill>
              <a:schemeClr val="accent2">
                <a:lumMod val="60000"/>
                <a:lumOff val="40000"/>
              </a:schemeClr>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libri Light" charset="0"/>
                <a:ea typeface="Calibri Light" charset="0"/>
                <a:cs typeface="Calibri Light" charset="0"/>
              </a:endParaRPr>
            </a:p>
          </p:txBody>
        </p:sp>
        <p:sp>
          <p:nvSpPr>
            <p:cNvPr id="24" name="Rectangle 23"/>
            <p:cNvSpPr/>
            <p:nvPr/>
          </p:nvSpPr>
          <p:spPr>
            <a:xfrm>
              <a:off x="2608070" y="4499975"/>
              <a:ext cx="237744" cy="182880"/>
            </a:xfrm>
            <a:prstGeom prst="rect">
              <a:avLst/>
            </a:prstGeom>
            <a:solidFill>
              <a:schemeClr val="accent3">
                <a:lumMod val="60000"/>
                <a:lumOff val="40000"/>
              </a:schemeClr>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libri Light" charset="0"/>
                <a:ea typeface="Calibri Light" charset="0"/>
                <a:cs typeface="Calibri Light" charset="0"/>
              </a:endParaRPr>
            </a:p>
          </p:txBody>
        </p:sp>
      </p:grpSp>
      <p:cxnSp>
        <p:nvCxnSpPr>
          <p:cNvPr id="25" name="Elbow Connector 24"/>
          <p:cNvCxnSpPr>
            <a:stCxn id="53" idx="2"/>
          </p:cNvCxnSpPr>
          <p:nvPr/>
        </p:nvCxnSpPr>
        <p:spPr>
          <a:xfrm rot="16200000" flipH="1">
            <a:off x="917753" y="3236829"/>
            <a:ext cx="428332" cy="585733"/>
          </a:xfrm>
          <a:prstGeom prst="bentConnector3">
            <a:avLst>
              <a:gd name="adj1" fmla="val 66528"/>
            </a:avLst>
          </a:prstGeom>
          <a:ln w="6350">
            <a:solidFill>
              <a:schemeClr val="tx1">
                <a:lumMod val="75000"/>
                <a:lumOff val="25000"/>
              </a:schemeClr>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26" name="Elbow Connector 25"/>
          <p:cNvCxnSpPr/>
          <p:nvPr/>
        </p:nvCxnSpPr>
        <p:spPr>
          <a:xfrm rot="16200000" flipH="1">
            <a:off x="1124870" y="3216041"/>
            <a:ext cx="428612" cy="627589"/>
          </a:xfrm>
          <a:prstGeom prst="bentConnector3">
            <a:avLst>
              <a:gd name="adj1" fmla="val 50000"/>
            </a:avLst>
          </a:prstGeom>
          <a:ln w="6350">
            <a:solidFill>
              <a:schemeClr val="tx1">
                <a:lumMod val="75000"/>
                <a:lumOff val="25000"/>
              </a:schemeClr>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27" name="Elbow Connector 26"/>
          <p:cNvCxnSpPr/>
          <p:nvPr/>
        </p:nvCxnSpPr>
        <p:spPr>
          <a:xfrm rot="16200000" flipH="1">
            <a:off x="1333071" y="3195973"/>
            <a:ext cx="428612" cy="667725"/>
          </a:xfrm>
          <a:prstGeom prst="bentConnector3">
            <a:avLst>
              <a:gd name="adj1" fmla="val 34860"/>
            </a:avLst>
          </a:prstGeom>
          <a:ln w="6350">
            <a:solidFill>
              <a:schemeClr val="tx1">
                <a:lumMod val="75000"/>
                <a:lumOff val="25000"/>
              </a:schemeClr>
            </a:solidFill>
            <a:tailEnd type="triangle" w="sm" len="med"/>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1307151" y="4065127"/>
            <a:ext cx="712053" cy="523220"/>
          </a:xfrm>
          <a:prstGeom prst="rect">
            <a:avLst/>
          </a:prstGeom>
          <a:noFill/>
        </p:spPr>
        <p:txBody>
          <a:bodyPr wrap="none" rtlCol="0">
            <a:spAutoFit/>
          </a:bodyPr>
          <a:lstStyle/>
          <a:p>
            <a:pPr algn="ctr"/>
            <a:r>
              <a:rPr lang="en-US" sz="1400" dirty="0" smtClean="0">
                <a:latin typeface="Calibri Light" charset="0"/>
                <a:ea typeface="Calibri Light" charset="0"/>
                <a:cs typeface="Calibri Light" charset="0"/>
              </a:rPr>
              <a:t>Header</a:t>
            </a:r>
          </a:p>
          <a:p>
            <a:pPr algn="ctr"/>
            <a:r>
              <a:rPr lang="en-US" sz="1400" dirty="0" smtClean="0">
                <a:latin typeface="Calibri Light" charset="0"/>
                <a:ea typeface="Calibri Light" charset="0"/>
                <a:cs typeface="Calibri Light" charset="0"/>
              </a:rPr>
              <a:t>Fields</a:t>
            </a:r>
            <a:endParaRPr lang="en-US" sz="1400" dirty="0">
              <a:latin typeface="Calibri Light" charset="0"/>
              <a:ea typeface="Calibri Light" charset="0"/>
              <a:cs typeface="Calibri Light" charset="0"/>
            </a:endParaRPr>
          </a:p>
        </p:txBody>
      </p:sp>
      <p:sp>
        <p:nvSpPr>
          <p:cNvPr id="29" name="TextBox 28"/>
          <p:cNvSpPr txBox="1"/>
          <p:nvPr/>
        </p:nvSpPr>
        <p:spPr>
          <a:xfrm>
            <a:off x="777524" y="2771785"/>
            <a:ext cx="1200713" cy="307777"/>
          </a:xfrm>
          <a:prstGeom prst="rect">
            <a:avLst/>
          </a:prstGeom>
          <a:noFill/>
        </p:spPr>
        <p:txBody>
          <a:bodyPr wrap="none" rtlCol="0">
            <a:spAutoFit/>
          </a:bodyPr>
          <a:lstStyle/>
          <a:p>
            <a:pPr algn="ctr"/>
            <a:r>
              <a:rPr lang="en-US" sz="1400" dirty="0" smtClean="0">
                <a:latin typeface="Calibri Light" charset="0"/>
                <a:ea typeface="Calibri Light" charset="0"/>
                <a:cs typeface="Calibri Light" charset="0"/>
              </a:rPr>
              <a:t>Ingress Packet</a:t>
            </a:r>
            <a:endParaRPr lang="en-US" sz="1400" dirty="0">
              <a:latin typeface="Calibri Light" charset="0"/>
              <a:ea typeface="Calibri Light" charset="0"/>
              <a:cs typeface="Calibri Light" charset="0"/>
            </a:endParaRPr>
          </a:p>
        </p:txBody>
      </p:sp>
      <p:grpSp>
        <p:nvGrpSpPr>
          <p:cNvPr id="30" name="Group 29"/>
          <p:cNvGrpSpPr/>
          <p:nvPr/>
        </p:nvGrpSpPr>
        <p:grpSpPr>
          <a:xfrm rot="16200000">
            <a:off x="4371422" y="3469909"/>
            <a:ext cx="401156" cy="786653"/>
            <a:chOff x="2530823" y="3980026"/>
            <a:chExt cx="401156" cy="786653"/>
          </a:xfrm>
        </p:grpSpPr>
        <p:sp>
          <p:nvSpPr>
            <p:cNvPr id="31" name="Rectangle 30"/>
            <p:cNvSpPr/>
            <p:nvPr/>
          </p:nvSpPr>
          <p:spPr>
            <a:xfrm>
              <a:off x="2530823" y="3980026"/>
              <a:ext cx="401156" cy="786653"/>
            </a:xfrm>
            <a:prstGeom prst="rect">
              <a:avLst/>
            </a:prstGeom>
            <a:noFill/>
            <a:ln w="12700">
              <a:solidFill>
                <a:schemeClr val="tx1">
                  <a:lumMod val="75000"/>
                  <a:lumOff val="2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libri Light" charset="0"/>
                <a:ea typeface="Calibri Light" charset="0"/>
                <a:cs typeface="Calibri Light" charset="0"/>
              </a:endParaRPr>
            </a:p>
          </p:txBody>
        </p:sp>
        <p:sp>
          <p:nvSpPr>
            <p:cNvPr id="32" name="Rectangle 31"/>
            <p:cNvSpPr/>
            <p:nvPr/>
          </p:nvSpPr>
          <p:spPr>
            <a:xfrm>
              <a:off x="2608350" y="4043521"/>
              <a:ext cx="237744" cy="182880"/>
            </a:xfrm>
            <a:prstGeom prst="rect">
              <a:avLst/>
            </a:prstGeom>
            <a:pattFill prst="ltUpDiag">
              <a:fgClr>
                <a:schemeClr val="accent1">
                  <a:lumMod val="60000"/>
                  <a:lumOff val="40000"/>
                </a:schemeClr>
              </a:fgClr>
              <a:bgClr>
                <a:schemeClr val="bg1"/>
              </a:bgClr>
            </a:patt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libri Light" charset="0"/>
                <a:ea typeface="Calibri Light" charset="0"/>
                <a:cs typeface="Calibri Light" charset="0"/>
              </a:endParaRPr>
            </a:p>
          </p:txBody>
        </p:sp>
        <p:sp>
          <p:nvSpPr>
            <p:cNvPr id="33" name="Rectangle 32"/>
            <p:cNvSpPr/>
            <p:nvPr/>
          </p:nvSpPr>
          <p:spPr>
            <a:xfrm>
              <a:off x="2608070" y="4271706"/>
              <a:ext cx="237744" cy="182880"/>
            </a:xfrm>
            <a:prstGeom prst="rect">
              <a:avLst/>
            </a:prstGeom>
            <a:pattFill prst="ltUpDiag">
              <a:fgClr>
                <a:schemeClr val="accent2">
                  <a:lumMod val="60000"/>
                  <a:lumOff val="40000"/>
                </a:schemeClr>
              </a:fgClr>
              <a:bgClr>
                <a:schemeClr val="bg1"/>
              </a:bgClr>
            </a:patt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libri Light" charset="0"/>
                <a:ea typeface="Calibri Light" charset="0"/>
                <a:cs typeface="Calibri Light" charset="0"/>
              </a:endParaRPr>
            </a:p>
          </p:txBody>
        </p:sp>
        <p:sp>
          <p:nvSpPr>
            <p:cNvPr id="34" name="Rectangle 33"/>
            <p:cNvSpPr/>
            <p:nvPr/>
          </p:nvSpPr>
          <p:spPr>
            <a:xfrm>
              <a:off x="2608070" y="4499975"/>
              <a:ext cx="237744" cy="182880"/>
            </a:xfrm>
            <a:prstGeom prst="rect">
              <a:avLst/>
            </a:prstGeom>
            <a:pattFill prst="ltUpDiag">
              <a:fgClr>
                <a:schemeClr val="accent3">
                  <a:lumMod val="60000"/>
                  <a:lumOff val="40000"/>
                </a:schemeClr>
              </a:fgClr>
              <a:bgClr>
                <a:schemeClr val="bg1"/>
              </a:bgClr>
            </a:patt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libri Light" charset="0"/>
                <a:ea typeface="Calibri Light" charset="0"/>
                <a:cs typeface="Calibri Light" charset="0"/>
              </a:endParaRPr>
            </a:p>
          </p:txBody>
        </p:sp>
      </p:grpSp>
      <p:sp>
        <p:nvSpPr>
          <p:cNvPr id="35" name="Rectangle 34"/>
          <p:cNvSpPr/>
          <p:nvPr/>
        </p:nvSpPr>
        <p:spPr>
          <a:xfrm>
            <a:off x="8000126" y="3079562"/>
            <a:ext cx="674051" cy="233960"/>
          </a:xfrm>
          <a:prstGeom prst="rect">
            <a:avLst/>
          </a:prstGeom>
          <a:solidFill>
            <a:schemeClr val="accent2">
              <a:lumMod val="75000"/>
            </a:schemeClr>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libri Light" charset="0"/>
              <a:ea typeface="Calibri Light" charset="0"/>
              <a:cs typeface="Calibri Light" charset="0"/>
            </a:endParaRPr>
          </a:p>
        </p:txBody>
      </p:sp>
      <p:sp>
        <p:nvSpPr>
          <p:cNvPr id="36" name="Rectangle 35"/>
          <p:cNvSpPr/>
          <p:nvPr/>
        </p:nvSpPr>
        <p:spPr>
          <a:xfrm>
            <a:off x="7813797" y="3079562"/>
            <a:ext cx="185980" cy="233960"/>
          </a:xfrm>
          <a:prstGeom prst="rect">
            <a:avLst/>
          </a:prstGeom>
          <a:pattFill prst="ltUpDiag">
            <a:fgClr>
              <a:schemeClr val="accent3">
                <a:lumMod val="60000"/>
                <a:lumOff val="40000"/>
              </a:schemeClr>
            </a:fgClr>
            <a:bgClr>
              <a:schemeClr val="bg1"/>
            </a:bgClr>
          </a:patt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libri Light" charset="0"/>
              <a:ea typeface="Calibri Light" charset="0"/>
              <a:cs typeface="Calibri Light" charset="0"/>
            </a:endParaRPr>
          </a:p>
        </p:txBody>
      </p:sp>
      <p:sp>
        <p:nvSpPr>
          <p:cNvPr id="37" name="Rectangle 36"/>
          <p:cNvSpPr/>
          <p:nvPr/>
        </p:nvSpPr>
        <p:spPr>
          <a:xfrm>
            <a:off x="7625664" y="3079562"/>
            <a:ext cx="185980" cy="233960"/>
          </a:xfrm>
          <a:prstGeom prst="rect">
            <a:avLst/>
          </a:prstGeom>
          <a:pattFill prst="ltUpDiag">
            <a:fgClr>
              <a:schemeClr val="accent2">
                <a:lumMod val="60000"/>
                <a:lumOff val="40000"/>
              </a:schemeClr>
            </a:fgClr>
            <a:bgClr>
              <a:schemeClr val="bg1"/>
            </a:bgClr>
          </a:patt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libri Light" charset="0"/>
              <a:ea typeface="Calibri Light" charset="0"/>
              <a:cs typeface="Calibri Light" charset="0"/>
            </a:endParaRPr>
          </a:p>
        </p:txBody>
      </p:sp>
      <p:sp>
        <p:nvSpPr>
          <p:cNvPr id="38" name="Rectangle 37"/>
          <p:cNvSpPr/>
          <p:nvPr/>
        </p:nvSpPr>
        <p:spPr>
          <a:xfrm>
            <a:off x="7439335" y="3079562"/>
            <a:ext cx="185980" cy="233960"/>
          </a:xfrm>
          <a:prstGeom prst="rect">
            <a:avLst/>
          </a:prstGeom>
          <a:pattFill prst="ltUpDiag">
            <a:fgClr>
              <a:schemeClr val="accent1">
                <a:lumMod val="60000"/>
                <a:lumOff val="40000"/>
              </a:schemeClr>
            </a:fgClr>
            <a:bgClr>
              <a:schemeClr val="bg1"/>
            </a:bgClr>
          </a:patt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libri Light" charset="0"/>
              <a:ea typeface="Calibri Light" charset="0"/>
              <a:cs typeface="Calibri Light" charset="0"/>
            </a:endParaRPr>
          </a:p>
        </p:txBody>
      </p:sp>
      <p:sp>
        <p:nvSpPr>
          <p:cNvPr id="39" name="Rectangle 38"/>
          <p:cNvSpPr/>
          <p:nvPr/>
        </p:nvSpPr>
        <p:spPr>
          <a:xfrm>
            <a:off x="7399304" y="3042662"/>
            <a:ext cx="1316201" cy="307409"/>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libri Light" charset="0"/>
              <a:ea typeface="Calibri Light" charset="0"/>
              <a:cs typeface="Calibri Light" charset="0"/>
            </a:endParaRPr>
          </a:p>
        </p:txBody>
      </p:sp>
      <p:grpSp>
        <p:nvGrpSpPr>
          <p:cNvPr id="40" name="Group 39"/>
          <p:cNvGrpSpPr/>
          <p:nvPr/>
        </p:nvGrpSpPr>
        <p:grpSpPr>
          <a:xfrm rot="16200000">
            <a:off x="7064496" y="3463220"/>
            <a:ext cx="401156" cy="786653"/>
            <a:chOff x="2530823" y="3980026"/>
            <a:chExt cx="401156" cy="786653"/>
          </a:xfrm>
        </p:grpSpPr>
        <p:sp>
          <p:nvSpPr>
            <p:cNvPr id="41" name="Rectangle 40"/>
            <p:cNvSpPr/>
            <p:nvPr/>
          </p:nvSpPr>
          <p:spPr>
            <a:xfrm>
              <a:off x="2530823" y="3980026"/>
              <a:ext cx="401156" cy="786653"/>
            </a:xfrm>
            <a:prstGeom prst="rect">
              <a:avLst/>
            </a:prstGeom>
            <a:noFill/>
            <a:ln w="12700">
              <a:solidFill>
                <a:schemeClr val="tx1">
                  <a:lumMod val="75000"/>
                  <a:lumOff val="2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libri Light" charset="0"/>
                <a:ea typeface="Calibri Light" charset="0"/>
                <a:cs typeface="Calibri Light" charset="0"/>
              </a:endParaRPr>
            </a:p>
          </p:txBody>
        </p:sp>
        <p:sp>
          <p:nvSpPr>
            <p:cNvPr id="42" name="Rectangle 41"/>
            <p:cNvSpPr/>
            <p:nvPr/>
          </p:nvSpPr>
          <p:spPr>
            <a:xfrm>
              <a:off x="2608350" y="4043521"/>
              <a:ext cx="237744" cy="182880"/>
            </a:xfrm>
            <a:prstGeom prst="rect">
              <a:avLst/>
            </a:prstGeom>
            <a:pattFill prst="ltUpDiag">
              <a:fgClr>
                <a:schemeClr val="accent1">
                  <a:lumMod val="60000"/>
                  <a:lumOff val="40000"/>
                </a:schemeClr>
              </a:fgClr>
              <a:bgClr>
                <a:schemeClr val="bg1"/>
              </a:bgClr>
            </a:patt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libri Light" charset="0"/>
                <a:ea typeface="Calibri Light" charset="0"/>
                <a:cs typeface="Calibri Light" charset="0"/>
              </a:endParaRPr>
            </a:p>
          </p:txBody>
        </p:sp>
        <p:sp>
          <p:nvSpPr>
            <p:cNvPr id="43" name="Rectangle 42"/>
            <p:cNvSpPr/>
            <p:nvPr/>
          </p:nvSpPr>
          <p:spPr>
            <a:xfrm>
              <a:off x="2608070" y="4271706"/>
              <a:ext cx="237744" cy="182880"/>
            </a:xfrm>
            <a:prstGeom prst="rect">
              <a:avLst/>
            </a:prstGeom>
            <a:pattFill prst="ltUpDiag">
              <a:fgClr>
                <a:schemeClr val="accent2">
                  <a:lumMod val="60000"/>
                  <a:lumOff val="40000"/>
                </a:schemeClr>
              </a:fgClr>
              <a:bgClr>
                <a:schemeClr val="bg1"/>
              </a:bgClr>
            </a:patt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libri Light" charset="0"/>
                <a:ea typeface="Calibri Light" charset="0"/>
                <a:cs typeface="Calibri Light" charset="0"/>
              </a:endParaRPr>
            </a:p>
          </p:txBody>
        </p:sp>
        <p:sp>
          <p:nvSpPr>
            <p:cNvPr id="44" name="Rectangle 43"/>
            <p:cNvSpPr/>
            <p:nvPr/>
          </p:nvSpPr>
          <p:spPr>
            <a:xfrm>
              <a:off x="2608070" y="4499975"/>
              <a:ext cx="237744" cy="182880"/>
            </a:xfrm>
            <a:prstGeom prst="rect">
              <a:avLst/>
            </a:prstGeom>
            <a:pattFill prst="ltUpDiag">
              <a:fgClr>
                <a:schemeClr val="accent3">
                  <a:lumMod val="60000"/>
                  <a:lumOff val="40000"/>
                </a:schemeClr>
              </a:fgClr>
              <a:bgClr>
                <a:schemeClr val="bg1"/>
              </a:bgClr>
            </a:patt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libri Light" charset="0"/>
                <a:ea typeface="Calibri Light" charset="0"/>
                <a:cs typeface="Calibri Light" charset="0"/>
              </a:endParaRPr>
            </a:p>
          </p:txBody>
        </p:sp>
      </p:grpSp>
      <p:grpSp>
        <p:nvGrpSpPr>
          <p:cNvPr id="45" name="Group 44"/>
          <p:cNvGrpSpPr/>
          <p:nvPr/>
        </p:nvGrpSpPr>
        <p:grpSpPr>
          <a:xfrm>
            <a:off x="7445236" y="3313523"/>
            <a:ext cx="372309" cy="113619"/>
            <a:chOff x="7204986" y="3660925"/>
            <a:chExt cx="372309" cy="157634"/>
          </a:xfrm>
        </p:grpSpPr>
        <p:cxnSp>
          <p:nvCxnSpPr>
            <p:cNvPr id="46" name="Straight Arrow Connector 45"/>
            <p:cNvCxnSpPr/>
            <p:nvPr/>
          </p:nvCxnSpPr>
          <p:spPr>
            <a:xfrm flipV="1">
              <a:off x="7204986" y="3660925"/>
              <a:ext cx="0" cy="157634"/>
            </a:xfrm>
            <a:prstGeom prst="straightConnector1">
              <a:avLst/>
            </a:prstGeom>
            <a:ln>
              <a:solidFill>
                <a:schemeClr val="tx1">
                  <a:lumMod val="75000"/>
                  <a:lumOff val="25000"/>
                </a:schemeClr>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flipV="1">
              <a:off x="7390966" y="3660925"/>
              <a:ext cx="0" cy="157634"/>
            </a:xfrm>
            <a:prstGeom prst="straightConnector1">
              <a:avLst/>
            </a:prstGeom>
            <a:ln>
              <a:solidFill>
                <a:schemeClr val="tx1">
                  <a:lumMod val="75000"/>
                  <a:lumOff val="25000"/>
                </a:schemeClr>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flipV="1">
              <a:off x="7577295" y="3660925"/>
              <a:ext cx="0" cy="157634"/>
            </a:xfrm>
            <a:prstGeom prst="straightConnector1">
              <a:avLst/>
            </a:prstGeom>
            <a:ln>
              <a:solidFill>
                <a:schemeClr val="tx1">
                  <a:lumMod val="75000"/>
                  <a:lumOff val="25000"/>
                </a:schemeClr>
              </a:solidFill>
              <a:tailEnd type="triangle" w="sm" len="med"/>
            </a:ln>
          </p:spPr>
          <p:style>
            <a:lnRef idx="1">
              <a:schemeClr val="accent1"/>
            </a:lnRef>
            <a:fillRef idx="0">
              <a:schemeClr val="accent1"/>
            </a:fillRef>
            <a:effectRef idx="0">
              <a:schemeClr val="accent1"/>
            </a:effectRef>
            <a:fontRef idx="minor">
              <a:schemeClr val="tx1"/>
            </a:fontRef>
          </p:style>
        </p:cxnSp>
      </p:grpSp>
      <p:cxnSp>
        <p:nvCxnSpPr>
          <p:cNvPr id="49" name="Elbow Connector 48"/>
          <p:cNvCxnSpPr/>
          <p:nvPr/>
        </p:nvCxnSpPr>
        <p:spPr>
          <a:xfrm rot="5400000" flipH="1" flipV="1">
            <a:off x="7065338" y="3274867"/>
            <a:ext cx="428332" cy="505642"/>
          </a:xfrm>
          <a:prstGeom prst="bentConnector3">
            <a:avLst>
              <a:gd name="adj1" fmla="val 61018"/>
            </a:avLst>
          </a:prstGeom>
          <a:ln w="6350">
            <a:solidFill>
              <a:schemeClr val="tx1">
                <a:lumMod val="75000"/>
                <a:lumOff val="25000"/>
              </a:schemeClr>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50" name="Elbow Connector 49"/>
          <p:cNvCxnSpPr/>
          <p:nvPr/>
        </p:nvCxnSpPr>
        <p:spPr>
          <a:xfrm rot="5400000" flipH="1" flipV="1">
            <a:off x="7272455" y="3295935"/>
            <a:ext cx="428612" cy="463786"/>
          </a:xfrm>
          <a:prstGeom prst="bentConnector3">
            <a:avLst>
              <a:gd name="adj1" fmla="val 47247"/>
            </a:avLst>
          </a:prstGeom>
          <a:ln w="6350">
            <a:solidFill>
              <a:schemeClr val="tx1">
                <a:lumMod val="75000"/>
                <a:lumOff val="25000"/>
              </a:schemeClr>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51" name="Elbow Connector 50"/>
          <p:cNvCxnSpPr/>
          <p:nvPr/>
        </p:nvCxnSpPr>
        <p:spPr>
          <a:xfrm rot="5400000" flipH="1" flipV="1">
            <a:off x="7480656" y="3316003"/>
            <a:ext cx="428612" cy="423650"/>
          </a:xfrm>
          <a:prstGeom prst="bentConnector3">
            <a:avLst>
              <a:gd name="adj1" fmla="val 32107"/>
            </a:avLst>
          </a:prstGeom>
          <a:ln w="6350">
            <a:solidFill>
              <a:schemeClr val="tx1">
                <a:lumMod val="75000"/>
                <a:lumOff val="25000"/>
              </a:schemeClr>
            </a:solidFill>
            <a:tailEnd type="triangle" w="sm" len="med"/>
          </a:ln>
        </p:spPr>
        <p:style>
          <a:lnRef idx="1">
            <a:schemeClr val="accent1"/>
          </a:lnRef>
          <a:fillRef idx="0">
            <a:schemeClr val="accent1"/>
          </a:fillRef>
          <a:effectRef idx="0">
            <a:schemeClr val="accent1"/>
          </a:effectRef>
          <a:fontRef idx="minor">
            <a:schemeClr val="tx1"/>
          </a:fontRef>
        </p:style>
      </p:cxnSp>
      <p:grpSp>
        <p:nvGrpSpPr>
          <p:cNvPr id="52" name="Group 51"/>
          <p:cNvGrpSpPr/>
          <p:nvPr/>
        </p:nvGrpSpPr>
        <p:grpSpPr>
          <a:xfrm>
            <a:off x="750838" y="3315263"/>
            <a:ext cx="372309" cy="113619"/>
            <a:chOff x="7204986" y="3660925"/>
            <a:chExt cx="372309" cy="157634"/>
          </a:xfrm>
        </p:grpSpPr>
        <p:cxnSp>
          <p:nvCxnSpPr>
            <p:cNvPr id="53" name="Straight Arrow Connector 52"/>
            <p:cNvCxnSpPr/>
            <p:nvPr/>
          </p:nvCxnSpPr>
          <p:spPr>
            <a:xfrm flipV="1">
              <a:off x="7204986" y="3660925"/>
              <a:ext cx="0" cy="157634"/>
            </a:xfrm>
            <a:prstGeom prst="straightConnector1">
              <a:avLst/>
            </a:prstGeom>
            <a:ln>
              <a:solidFill>
                <a:schemeClr val="tx1">
                  <a:lumMod val="75000"/>
                  <a:lumOff val="25000"/>
                </a:schemeClr>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flipV="1">
              <a:off x="7390966" y="3660925"/>
              <a:ext cx="0" cy="157634"/>
            </a:xfrm>
            <a:prstGeom prst="straightConnector1">
              <a:avLst/>
            </a:prstGeom>
            <a:ln>
              <a:solidFill>
                <a:schemeClr val="tx1">
                  <a:lumMod val="75000"/>
                  <a:lumOff val="25000"/>
                </a:schemeClr>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flipV="1">
              <a:off x="7577295" y="3660925"/>
              <a:ext cx="0" cy="157634"/>
            </a:xfrm>
            <a:prstGeom prst="straightConnector1">
              <a:avLst/>
            </a:prstGeom>
            <a:ln>
              <a:solidFill>
                <a:schemeClr val="tx1">
                  <a:lumMod val="75000"/>
                  <a:lumOff val="25000"/>
                </a:schemeClr>
              </a:solidFill>
              <a:tailEnd type="triangle" w="sm" len="med"/>
            </a:ln>
          </p:spPr>
          <p:style>
            <a:lnRef idx="1">
              <a:schemeClr val="accent1"/>
            </a:lnRef>
            <a:fillRef idx="0">
              <a:schemeClr val="accent1"/>
            </a:fillRef>
            <a:effectRef idx="0">
              <a:schemeClr val="accent1"/>
            </a:effectRef>
            <a:fontRef idx="minor">
              <a:schemeClr val="tx1"/>
            </a:fontRef>
          </p:style>
        </p:cxnSp>
      </p:grpSp>
      <p:sp>
        <p:nvSpPr>
          <p:cNvPr id="56" name="TextBox 55"/>
          <p:cNvSpPr txBox="1"/>
          <p:nvPr/>
        </p:nvSpPr>
        <p:spPr>
          <a:xfrm>
            <a:off x="7481092" y="2772797"/>
            <a:ext cx="1152623" cy="307777"/>
          </a:xfrm>
          <a:prstGeom prst="rect">
            <a:avLst/>
          </a:prstGeom>
          <a:noFill/>
        </p:spPr>
        <p:txBody>
          <a:bodyPr wrap="none" rtlCol="0">
            <a:spAutoFit/>
          </a:bodyPr>
          <a:lstStyle/>
          <a:p>
            <a:pPr algn="ctr"/>
            <a:r>
              <a:rPr lang="en-US" sz="1400" dirty="0" smtClean="0">
                <a:latin typeface="Calibri Light" charset="0"/>
                <a:ea typeface="Calibri Light" charset="0"/>
                <a:cs typeface="Calibri Light" charset="0"/>
              </a:rPr>
              <a:t>Egress Packet</a:t>
            </a:r>
            <a:endParaRPr lang="en-US" sz="1400" dirty="0">
              <a:latin typeface="Calibri Light" charset="0"/>
              <a:ea typeface="Calibri Light" charset="0"/>
              <a:cs typeface="Calibri Light" charset="0"/>
            </a:endParaRPr>
          </a:p>
        </p:txBody>
      </p:sp>
      <p:sp>
        <p:nvSpPr>
          <p:cNvPr id="60" name="Rounded Rectangle 59"/>
          <p:cNvSpPr/>
          <p:nvPr/>
        </p:nvSpPr>
        <p:spPr>
          <a:xfrm>
            <a:off x="5648462" y="1734569"/>
            <a:ext cx="946317" cy="620900"/>
          </a:xfrm>
          <a:prstGeom prst="roundRect">
            <a:avLst>
              <a:gd name="adj" fmla="val 0"/>
            </a:avLst>
          </a:prstGeom>
          <a:solidFill>
            <a:schemeClr val="accent3">
              <a:lumMod val="40000"/>
              <a:lumOff val="60000"/>
            </a:schemeClr>
          </a:solidFill>
          <a:ln w="9525">
            <a:solidFill>
              <a:schemeClr val="accent3">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Checksum</a:t>
            </a:r>
          </a:p>
          <a:p>
            <a:pPr algn="ctr"/>
            <a:r>
              <a:rPr lang="en-US" sz="14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Update</a:t>
            </a:r>
            <a:endParaRPr lang="en-US" sz="20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cxnSp>
        <p:nvCxnSpPr>
          <p:cNvPr id="63" name="Straight Arrow Connector 62"/>
          <p:cNvCxnSpPr>
            <a:stCxn id="60" idx="3"/>
            <a:endCxn id="9" idx="1"/>
          </p:cNvCxnSpPr>
          <p:nvPr/>
        </p:nvCxnSpPr>
        <p:spPr>
          <a:xfrm flipV="1">
            <a:off x="6594779" y="2045018"/>
            <a:ext cx="278867" cy="1"/>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71" name="Rounded Rectangle 70"/>
          <p:cNvSpPr/>
          <p:nvPr/>
        </p:nvSpPr>
        <p:spPr>
          <a:xfrm>
            <a:off x="2309086" y="1734568"/>
            <a:ext cx="946317" cy="620900"/>
          </a:xfrm>
          <a:prstGeom prst="roundRect">
            <a:avLst>
              <a:gd name="adj" fmla="val 0"/>
            </a:avLst>
          </a:prstGeom>
          <a:solidFill>
            <a:schemeClr val="accent3">
              <a:lumMod val="40000"/>
              <a:lumOff val="60000"/>
            </a:schemeClr>
          </a:solidFill>
          <a:ln w="9525">
            <a:solidFill>
              <a:schemeClr val="accent3">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Checksum</a:t>
            </a:r>
          </a:p>
          <a:p>
            <a:pPr algn="ctr"/>
            <a:r>
              <a:rPr lang="en-US" sz="14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Verify</a:t>
            </a:r>
            <a:endParaRPr lang="en-US" sz="20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cxnSp>
        <p:nvCxnSpPr>
          <p:cNvPr id="72" name="Straight Arrow Connector 71"/>
          <p:cNvCxnSpPr/>
          <p:nvPr/>
        </p:nvCxnSpPr>
        <p:spPr>
          <a:xfrm flipV="1">
            <a:off x="3280729" y="2055219"/>
            <a:ext cx="278867" cy="1"/>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a:xfrm>
            <a:off x="651433" y="2053369"/>
            <a:ext cx="453613" cy="0"/>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2616200" y="2781300"/>
            <a:ext cx="184731" cy="300082"/>
          </a:xfrm>
          <a:prstGeom prst="rect">
            <a:avLst/>
          </a:prstGeom>
          <a:noFill/>
        </p:spPr>
        <p:txBody>
          <a:bodyPr wrap="none" rtlCol="0">
            <a:spAutoFit/>
          </a:bodyPr>
          <a:lstStyle/>
          <a:p>
            <a:endParaRPr lang="en-US"/>
          </a:p>
        </p:txBody>
      </p:sp>
      <p:grpSp>
        <p:nvGrpSpPr>
          <p:cNvPr id="92" name="Group 91"/>
          <p:cNvGrpSpPr/>
          <p:nvPr/>
        </p:nvGrpSpPr>
        <p:grpSpPr>
          <a:xfrm rot="16200000">
            <a:off x="2679126" y="3458371"/>
            <a:ext cx="401156" cy="786653"/>
            <a:chOff x="2530823" y="3980026"/>
            <a:chExt cx="401156" cy="786653"/>
          </a:xfrm>
        </p:grpSpPr>
        <p:sp>
          <p:nvSpPr>
            <p:cNvPr id="93" name="Rectangle 92"/>
            <p:cNvSpPr/>
            <p:nvPr/>
          </p:nvSpPr>
          <p:spPr>
            <a:xfrm>
              <a:off x="2530823" y="3980026"/>
              <a:ext cx="401156" cy="786653"/>
            </a:xfrm>
            <a:prstGeom prst="rect">
              <a:avLst/>
            </a:prstGeom>
            <a:noFill/>
            <a:ln w="12700">
              <a:solidFill>
                <a:schemeClr val="tx1">
                  <a:lumMod val="75000"/>
                  <a:lumOff val="2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libri Light" charset="0"/>
                <a:ea typeface="Calibri Light" charset="0"/>
                <a:cs typeface="Calibri Light" charset="0"/>
              </a:endParaRPr>
            </a:p>
          </p:txBody>
        </p:sp>
        <p:sp>
          <p:nvSpPr>
            <p:cNvPr id="94" name="Rectangle 93"/>
            <p:cNvSpPr/>
            <p:nvPr/>
          </p:nvSpPr>
          <p:spPr>
            <a:xfrm>
              <a:off x="2608350" y="4043521"/>
              <a:ext cx="237744" cy="182880"/>
            </a:xfrm>
            <a:prstGeom prst="rect">
              <a:avLst/>
            </a:prstGeom>
            <a:pattFill prst="ltUpDiag">
              <a:fgClr>
                <a:schemeClr val="accent1">
                  <a:lumMod val="60000"/>
                  <a:lumOff val="40000"/>
                </a:schemeClr>
              </a:fgClr>
              <a:bgClr>
                <a:schemeClr val="bg1"/>
              </a:bgClr>
            </a:patt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libri Light" charset="0"/>
                <a:ea typeface="Calibri Light" charset="0"/>
                <a:cs typeface="Calibri Light" charset="0"/>
              </a:endParaRPr>
            </a:p>
          </p:txBody>
        </p:sp>
        <p:sp>
          <p:nvSpPr>
            <p:cNvPr id="95" name="Rectangle 94"/>
            <p:cNvSpPr/>
            <p:nvPr/>
          </p:nvSpPr>
          <p:spPr>
            <a:xfrm>
              <a:off x="2608070" y="4271706"/>
              <a:ext cx="237744" cy="182880"/>
            </a:xfrm>
            <a:prstGeom prst="rect">
              <a:avLst/>
            </a:prstGeom>
            <a:pattFill prst="ltUpDiag">
              <a:fgClr>
                <a:schemeClr val="accent2">
                  <a:lumMod val="60000"/>
                  <a:lumOff val="40000"/>
                </a:schemeClr>
              </a:fgClr>
              <a:bgClr>
                <a:schemeClr val="bg1"/>
              </a:bgClr>
            </a:patt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libri Light" charset="0"/>
                <a:ea typeface="Calibri Light" charset="0"/>
                <a:cs typeface="Calibri Light" charset="0"/>
              </a:endParaRPr>
            </a:p>
          </p:txBody>
        </p:sp>
        <p:sp>
          <p:nvSpPr>
            <p:cNvPr id="96" name="Rectangle 95"/>
            <p:cNvSpPr/>
            <p:nvPr/>
          </p:nvSpPr>
          <p:spPr>
            <a:xfrm>
              <a:off x="2608070" y="4499975"/>
              <a:ext cx="237744" cy="182880"/>
            </a:xfrm>
            <a:prstGeom prst="rect">
              <a:avLst/>
            </a:prstGeom>
            <a:pattFill prst="ltUpDiag">
              <a:fgClr>
                <a:schemeClr val="accent3">
                  <a:lumMod val="60000"/>
                  <a:lumOff val="40000"/>
                </a:schemeClr>
              </a:fgClr>
              <a:bgClr>
                <a:schemeClr val="bg1"/>
              </a:bgClr>
            </a:patt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libri Light" charset="0"/>
                <a:ea typeface="Calibri Light" charset="0"/>
                <a:cs typeface="Calibri Light" charset="0"/>
              </a:endParaRPr>
            </a:p>
          </p:txBody>
        </p:sp>
      </p:grpSp>
      <p:grpSp>
        <p:nvGrpSpPr>
          <p:cNvPr id="97" name="Group 96"/>
          <p:cNvGrpSpPr/>
          <p:nvPr/>
        </p:nvGrpSpPr>
        <p:grpSpPr>
          <a:xfrm rot="16200000">
            <a:off x="5921042" y="3458370"/>
            <a:ext cx="401156" cy="786653"/>
            <a:chOff x="2530823" y="3980026"/>
            <a:chExt cx="401156" cy="786653"/>
          </a:xfrm>
        </p:grpSpPr>
        <p:sp>
          <p:nvSpPr>
            <p:cNvPr id="98" name="Rectangle 97"/>
            <p:cNvSpPr/>
            <p:nvPr/>
          </p:nvSpPr>
          <p:spPr>
            <a:xfrm>
              <a:off x="2530823" y="3980026"/>
              <a:ext cx="401156" cy="786653"/>
            </a:xfrm>
            <a:prstGeom prst="rect">
              <a:avLst/>
            </a:prstGeom>
            <a:noFill/>
            <a:ln w="12700">
              <a:solidFill>
                <a:schemeClr val="tx1">
                  <a:lumMod val="75000"/>
                  <a:lumOff val="2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libri Light" charset="0"/>
                <a:ea typeface="Calibri Light" charset="0"/>
                <a:cs typeface="Calibri Light" charset="0"/>
              </a:endParaRPr>
            </a:p>
          </p:txBody>
        </p:sp>
        <p:sp>
          <p:nvSpPr>
            <p:cNvPr id="99" name="Rectangle 98"/>
            <p:cNvSpPr/>
            <p:nvPr/>
          </p:nvSpPr>
          <p:spPr>
            <a:xfrm>
              <a:off x="2608350" y="4043521"/>
              <a:ext cx="237744" cy="182880"/>
            </a:xfrm>
            <a:prstGeom prst="rect">
              <a:avLst/>
            </a:prstGeom>
            <a:pattFill prst="ltUpDiag">
              <a:fgClr>
                <a:schemeClr val="accent1">
                  <a:lumMod val="60000"/>
                  <a:lumOff val="40000"/>
                </a:schemeClr>
              </a:fgClr>
              <a:bgClr>
                <a:schemeClr val="bg1"/>
              </a:bgClr>
            </a:patt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libri Light" charset="0"/>
                <a:ea typeface="Calibri Light" charset="0"/>
                <a:cs typeface="Calibri Light" charset="0"/>
              </a:endParaRPr>
            </a:p>
          </p:txBody>
        </p:sp>
        <p:sp>
          <p:nvSpPr>
            <p:cNvPr id="100" name="Rectangle 99"/>
            <p:cNvSpPr/>
            <p:nvPr/>
          </p:nvSpPr>
          <p:spPr>
            <a:xfrm>
              <a:off x="2608070" y="4271706"/>
              <a:ext cx="237744" cy="182880"/>
            </a:xfrm>
            <a:prstGeom prst="rect">
              <a:avLst/>
            </a:prstGeom>
            <a:pattFill prst="ltUpDiag">
              <a:fgClr>
                <a:schemeClr val="accent2">
                  <a:lumMod val="60000"/>
                  <a:lumOff val="40000"/>
                </a:schemeClr>
              </a:fgClr>
              <a:bgClr>
                <a:schemeClr val="bg1"/>
              </a:bgClr>
            </a:patt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libri Light" charset="0"/>
                <a:ea typeface="Calibri Light" charset="0"/>
                <a:cs typeface="Calibri Light" charset="0"/>
              </a:endParaRPr>
            </a:p>
          </p:txBody>
        </p:sp>
        <p:sp>
          <p:nvSpPr>
            <p:cNvPr id="101" name="Rectangle 100"/>
            <p:cNvSpPr/>
            <p:nvPr/>
          </p:nvSpPr>
          <p:spPr>
            <a:xfrm>
              <a:off x="2608070" y="4499975"/>
              <a:ext cx="237744" cy="182880"/>
            </a:xfrm>
            <a:prstGeom prst="rect">
              <a:avLst/>
            </a:prstGeom>
            <a:pattFill prst="ltUpDiag">
              <a:fgClr>
                <a:schemeClr val="accent3">
                  <a:lumMod val="60000"/>
                  <a:lumOff val="40000"/>
                </a:schemeClr>
              </a:fgClr>
              <a:bgClr>
                <a:schemeClr val="bg1"/>
              </a:bgClr>
            </a:patt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libri Light" charset="0"/>
                <a:ea typeface="Calibri Light" charset="0"/>
                <a:cs typeface="Calibri Light" charset="0"/>
              </a:endParaRPr>
            </a:p>
          </p:txBody>
        </p:sp>
      </p:grpSp>
      <p:sp>
        <p:nvSpPr>
          <p:cNvPr id="103" name="Title 1"/>
          <p:cNvSpPr txBox="1">
            <a:spLocks/>
          </p:cNvSpPr>
          <p:nvPr/>
        </p:nvSpPr>
        <p:spPr>
          <a:xfrm>
            <a:off x="4425049" y="273844"/>
            <a:ext cx="4280519" cy="99417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dirty="0" smtClean="0">
                <a:solidFill>
                  <a:schemeClr val="accent1">
                    <a:lumMod val="75000"/>
                  </a:schemeClr>
                </a:solidFill>
              </a:rPr>
              <a:t>(</a:t>
            </a:r>
            <a:r>
              <a:rPr lang="en-US" b="1" dirty="0" smtClean="0">
                <a:solidFill>
                  <a:schemeClr val="accent1">
                    <a:lumMod val="75000"/>
                  </a:schemeClr>
                </a:solidFill>
              </a:rPr>
              <a:t>Post-Pipeline Editing</a:t>
            </a:r>
            <a:r>
              <a:rPr lang="en-US" dirty="0" smtClean="0">
                <a:solidFill>
                  <a:schemeClr val="accent1">
                    <a:lumMod val="75000"/>
                  </a:schemeClr>
                </a:solidFill>
              </a:rPr>
              <a:t>)</a:t>
            </a:r>
            <a:endParaRPr lang="en-US" dirty="0">
              <a:solidFill>
                <a:schemeClr val="accent1">
                  <a:lumMod val="75000"/>
                </a:schemeClr>
              </a:solidFill>
            </a:endParaRPr>
          </a:p>
        </p:txBody>
      </p:sp>
    </p:spTree>
    <p:custDataLst>
      <p:tags r:id="rId1"/>
    </p:custDataLst>
    <p:extLst>
      <p:ext uri="{BB962C8B-B14F-4D97-AF65-F5344CB8AC3E}">
        <p14:creationId xmlns:p14="http://schemas.microsoft.com/office/powerpoint/2010/main" val="1936357575"/>
      </p:ext>
    </p:extLst>
  </p:cSld>
  <p:clrMapOvr>
    <a:masterClrMapping/>
  </p:clrMapOvr>
  <mc:AlternateContent xmlns:mc="http://schemas.openxmlformats.org/markup-compatibility/2006" xmlns:p14="http://schemas.microsoft.com/office/powerpoint/2010/main">
    <mc:Choice Requires="p14">
      <p:transition spd="slow" p14:dur="2000" advTm="3582"/>
    </mc:Choice>
    <mc:Fallback xmlns="">
      <p:transition spd="slow" advTm="358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2"/>
                                        </p:tgtEl>
                                        <p:attrNameLst>
                                          <p:attrName>style.visibility</p:attrName>
                                        </p:attrNameLst>
                                      </p:cBhvr>
                                      <p:to>
                                        <p:strVal val="visible"/>
                                      </p:to>
                                    </p:set>
                                  </p:childTnLst>
                                </p:cTn>
                              </p:par>
                              <p:par>
                                <p:cTn id="23" presetID="1" presetClass="exit" presetSubtype="0" fill="hold" grpId="1" nodeType="withEffect">
                                  <p:stCondLst>
                                    <p:cond delay="0"/>
                                  </p:stCondLst>
                                  <p:childTnLst>
                                    <p:set>
                                      <p:cBhvr>
                                        <p:cTn id="24" dur="1" fill="hold">
                                          <p:stCondLst>
                                            <p:cond delay="0"/>
                                          </p:stCondLst>
                                        </p:cTn>
                                        <p:tgtEl>
                                          <p:spTgt spid="57"/>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7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7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9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7"/>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8"/>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72"/>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xit" presetSubtype="0" fill="hold" nodeType="clickEffect">
                                  <p:stCondLst>
                                    <p:cond delay="0"/>
                                  </p:stCondLst>
                                  <p:childTnLst>
                                    <p:set>
                                      <p:cBhvr>
                                        <p:cTn id="60" dur="1" fill="hold">
                                          <p:stCondLst>
                                            <p:cond delay="0"/>
                                          </p:stCondLst>
                                        </p:cTn>
                                        <p:tgtEl>
                                          <p:spTgt spid="92"/>
                                        </p:tgtEl>
                                        <p:attrNameLst>
                                          <p:attrName>style.visibility</p:attrName>
                                        </p:attrNameLst>
                                      </p:cBhvr>
                                      <p:to>
                                        <p:strVal val="hidden"/>
                                      </p:to>
                                    </p:set>
                                  </p:childTnLst>
                                </p:cTn>
                              </p:par>
                              <p:par>
                                <p:cTn id="61" presetID="1" presetClass="entr" presetSubtype="0" fill="hold" nodeType="withEffect">
                                  <p:stCondLst>
                                    <p:cond delay="0"/>
                                  </p:stCondLst>
                                  <p:childTnLst>
                                    <p:set>
                                      <p:cBhvr>
                                        <p:cTn id="62" dur="1" fill="hold">
                                          <p:stCondLst>
                                            <p:cond delay="0"/>
                                          </p:stCondLst>
                                        </p:cTn>
                                        <p:tgtEl>
                                          <p:spTgt spid="30"/>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70"/>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60"/>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xit" presetSubtype="0" fill="hold" nodeType="clickEffect">
                                  <p:stCondLst>
                                    <p:cond delay="0"/>
                                  </p:stCondLst>
                                  <p:childTnLst>
                                    <p:set>
                                      <p:cBhvr>
                                        <p:cTn id="72" dur="1" fill="hold">
                                          <p:stCondLst>
                                            <p:cond delay="0"/>
                                          </p:stCondLst>
                                        </p:cTn>
                                        <p:tgtEl>
                                          <p:spTgt spid="30"/>
                                        </p:tgtEl>
                                        <p:attrNameLst>
                                          <p:attrName>style.visibility</p:attrName>
                                        </p:attrNameLst>
                                      </p:cBhvr>
                                      <p:to>
                                        <p:strVal val="hidden"/>
                                      </p:to>
                                    </p:set>
                                  </p:childTnLst>
                                </p:cTn>
                              </p:par>
                              <p:par>
                                <p:cTn id="73" presetID="1" presetClass="entr" presetSubtype="0" fill="hold" nodeType="withEffect">
                                  <p:stCondLst>
                                    <p:cond delay="0"/>
                                  </p:stCondLst>
                                  <p:childTnLst>
                                    <p:set>
                                      <p:cBhvr>
                                        <p:cTn id="74" dur="1" fill="hold">
                                          <p:stCondLst>
                                            <p:cond delay="0"/>
                                          </p:stCondLst>
                                        </p:cTn>
                                        <p:tgtEl>
                                          <p:spTgt spid="97"/>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9"/>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13"/>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14"/>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63"/>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35"/>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37"/>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38"/>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39"/>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40"/>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45"/>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49"/>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50"/>
                                        </p:tgtEl>
                                        <p:attrNameLst>
                                          <p:attrName>style.visibility</p:attrName>
                                        </p:attrNameLst>
                                      </p:cBhvr>
                                      <p:to>
                                        <p:strVal val="visible"/>
                                      </p:to>
                                    </p:set>
                                  </p:childTnLst>
                                </p:cTn>
                              </p:par>
                              <p:par>
                                <p:cTn id="105" presetID="1" presetClass="entr" presetSubtype="0" fill="hold" nodeType="withEffect">
                                  <p:stCondLst>
                                    <p:cond delay="0"/>
                                  </p:stCondLst>
                                  <p:childTnLst>
                                    <p:set>
                                      <p:cBhvr>
                                        <p:cTn id="106" dur="1" fill="hold">
                                          <p:stCondLst>
                                            <p:cond delay="0"/>
                                          </p:stCondLst>
                                        </p:cTn>
                                        <p:tgtEl>
                                          <p:spTgt spid="51"/>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56"/>
                                        </p:tgtEl>
                                        <p:attrNameLst>
                                          <p:attrName>style.visibility</p:attrName>
                                        </p:attrNameLst>
                                      </p:cBhvr>
                                      <p:to>
                                        <p:strVal val="visible"/>
                                      </p:to>
                                    </p:set>
                                  </p:childTnLst>
                                </p:cTn>
                              </p:par>
                              <p:par>
                                <p:cTn id="109" presetID="1" presetClass="exit" presetSubtype="0" fill="hold" nodeType="withEffect">
                                  <p:stCondLst>
                                    <p:cond delay="0"/>
                                  </p:stCondLst>
                                  <p:childTnLst>
                                    <p:set>
                                      <p:cBhvr>
                                        <p:cTn id="110" dur="1" fill="hold">
                                          <p:stCondLst>
                                            <p:cond delay="0"/>
                                          </p:stCondLst>
                                        </p:cTn>
                                        <p:tgtEl>
                                          <p:spTgt spid="97"/>
                                        </p:tgtEl>
                                        <p:attrNameLst>
                                          <p:attrName>style.visibility</p:attrName>
                                        </p:attrNameLst>
                                      </p:cBhvr>
                                      <p:to>
                                        <p:strVal val="hidden"/>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nodeType="clickEffect">
                                  <p:stCondLst>
                                    <p:cond delay="0"/>
                                  </p:stCondLst>
                                  <p:childTnLst>
                                    <p:set>
                                      <p:cBhvr>
                                        <p:cTn id="114" dur="1" fill="hold">
                                          <p:stCondLst>
                                            <p:cond delay="0"/>
                                          </p:stCondLst>
                                        </p:cTn>
                                        <p:tgtEl>
                                          <p:spTgt spid="10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57" grpId="0" animBg="1"/>
      <p:bldP spid="57" grpId="1" animBg="1"/>
      <p:bldP spid="5" grpId="0" animBg="1"/>
      <p:bldP spid="7" grpId="0" animBg="1"/>
      <p:bldP spid="8" grpId="0" animBg="1"/>
      <p:bldP spid="9" grpId="0" animBg="1"/>
      <p:bldP spid="14" grpId="0"/>
      <p:bldP spid="19" grpId="0" animBg="1"/>
      <p:bldP spid="28" grpId="0"/>
      <p:bldP spid="29" grpId="0"/>
      <p:bldP spid="35" grpId="0" animBg="1"/>
      <p:bldP spid="36" grpId="0" animBg="1"/>
      <p:bldP spid="37" grpId="0" animBg="1"/>
      <p:bldP spid="38" grpId="0" animBg="1"/>
      <p:bldP spid="39" grpId="0" animBg="1"/>
      <p:bldP spid="56" grpId="0"/>
      <p:bldP spid="60" grpId="0" animBg="1"/>
      <p:bldP spid="7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Rectangle 82"/>
          <p:cNvSpPr/>
          <p:nvPr/>
        </p:nvSpPr>
        <p:spPr>
          <a:xfrm>
            <a:off x="2332836" y="3097004"/>
            <a:ext cx="674051" cy="233960"/>
          </a:xfrm>
          <a:prstGeom prst="rect">
            <a:avLst/>
          </a:prstGeom>
          <a:solidFill>
            <a:schemeClr val="accent2">
              <a:lumMod val="75000"/>
            </a:schemeClr>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libri Light" charset="0"/>
              <a:ea typeface="Calibri Light" charset="0"/>
              <a:cs typeface="Calibri Light" charset="0"/>
            </a:endParaRPr>
          </a:p>
        </p:txBody>
      </p:sp>
      <p:sp>
        <p:nvSpPr>
          <p:cNvPr id="84" name="Rectangle 83"/>
          <p:cNvSpPr/>
          <p:nvPr/>
        </p:nvSpPr>
        <p:spPr>
          <a:xfrm>
            <a:off x="2146507" y="3097004"/>
            <a:ext cx="185980" cy="233960"/>
          </a:xfrm>
          <a:prstGeom prst="rect">
            <a:avLst/>
          </a:prstGeom>
          <a:solidFill>
            <a:schemeClr val="accent3">
              <a:lumMod val="60000"/>
              <a:lumOff val="40000"/>
            </a:schemeClr>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libri Light" charset="0"/>
              <a:ea typeface="Calibri Light" charset="0"/>
              <a:cs typeface="Calibri Light" charset="0"/>
            </a:endParaRPr>
          </a:p>
        </p:txBody>
      </p:sp>
      <p:sp>
        <p:nvSpPr>
          <p:cNvPr id="85" name="Rectangle 84"/>
          <p:cNvSpPr/>
          <p:nvPr/>
        </p:nvSpPr>
        <p:spPr>
          <a:xfrm>
            <a:off x="1958374" y="3097004"/>
            <a:ext cx="185980" cy="233960"/>
          </a:xfrm>
          <a:prstGeom prst="rect">
            <a:avLst/>
          </a:prstGeom>
          <a:solidFill>
            <a:schemeClr val="accent2">
              <a:lumMod val="60000"/>
              <a:lumOff val="40000"/>
            </a:schemeClr>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libri Light" charset="0"/>
              <a:ea typeface="Calibri Light" charset="0"/>
              <a:cs typeface="Calibri Light" charset="0"/>
            </a:endParaRPr>
          </a:p>
        </p:txBody>
      </p:sp>
      <p:sp>
        <p:nvSpPr>
          <p:cNvPr id="86" name="Rectangle 85"/>
          <p:cNvSpPr/>
          <p:nvPr/>
        </p:nvSpPr>
        <p:spPr>
          <a:xfrm>
            <a:off x="1772045" y="3097004"/>
            <a:ext cx="185980" cy="233960"/>
          </a:xfrm>
          <a:prstGeom prst="rect">
            <a:avLst/>
          </a:prstGeom>
          <a:solidFill>
            <a:schemeClr val="accent1">
              <a:lumMod val="60000"/>
              <a:lumOff val="40000"/>
            </a:schemeClr>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libri Light" charset="0"/>
              <a:ea typeface="Calibri Light" charset="0"/>
              <a:cs typeface="Calibri Light" charset="0"/>
            </a:endParaRPr>
          </a:p>
        </p:txBody>
      </p:sp>
      <p:sp>
        <p:nvSpPr>
          <p:cNvPr id="114" name="Rectangle 113"/>
          <p:cNvSpPr/>
          <p:nvPr/>
        </p:nvSpPr>
        <p:spPr>
          <a:xfrm>
            <a:off x="1773460" y="3096587"/>
            <a:ext cx="1234842" cy="239232"/>
          </a:xfrm>
          <a:prstGeom prst="rect">
            <a:avLst/>
          </a:prstGeom>
          <a:solidFill>
            <a:schemeClr val="accent2">
              <a:lumMod val="75000"/>
            </a:schemeClr>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libri Light" charset="0"/>
              <a:ea typeface="Calibri Light" charset="0"/>
              <a:cs typeface="Calibri Light" charset="0"/>
            </a:endParaRPr>
          </a:p>
        </p:txBody>
      </p:sp>
      <p:sp>
        <p:nvSpPr>
          <p:cNvPr id="2" name="Title 1"/>
          <p:cNvSpPr>
            <a:spLocks noGrp="1"/>
          </p:cNvSpPr>
          <p:nvPr>
            <p:ph type="title"/>
          </p:nvPr>
        </p:nvSpPr>
        <p:spPr/>
        <p:txBody>
          <a:bodyPr/>
          <a:lstStyle/>
          <a:p>
            <a:r>
              <a:rPr lang="en-US" dirty="0" smtClean="0"/>
              <a:t>OVS Forwarding Model</a:t>
            </a:r>
            <a:endParaRPr lang="en-US" dirty="0"/>
          </a:p>
        </p:txBody>
      </p:sp>
      <p:sp>
        <p:nvSpPr>
          <p:cNvPr id="75" name="Rounded Rectangle 74"/>
          <p:cNvSpPr/>
          <p:nvPr/>
        </p:nvSpPr>
        <p:spPr>
          <a:xfrm>
            <a:off x="1916957" y="3767212"/>
            <a:ext cx="946317" cy="620900"/>
          </a:xfrm>
          <a:prstGeom prst="roundRect">
            <a:avLst>
              <a:gd name="adj" fmla="val 0"/>
            </a:avLst>
          </a:prstGeom>
          <a:solidFill>
            <a:schemeClr val="accent3">
              <a:lumMod val="20000"/>
              <a:lumOff val="80000"/>
            </a:schemeClr>
          </a:solidFill>
          <a:ln w="9525">
            <a:solidFill>
              <a:schemeClr val="accent3">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Packet</a:t>
            </a:r>
          </a:p>
          <a:p>
            <a:pPr algn="ctr"/>
            <a:r>
              <a:rPr lang="en-US" sz="14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Parser</a:t>
            </a:r>
            <a:endParaRPr lang="en-US" sz="20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cxnSp>
        <p:nvCxnSpPr>
          <p:cNvPr id="76" name="Straight Arrow Connector 75"/>
          <p:cNvCxnSpPr/>
          <p:nvPr/>
        </p:nvCxnSpPr>
        <p:spPr>
          <a:xfrm>
            <a:off x="2863274" y="4077662"/>
            <a:ext cx="685261" cy="0"/>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a:off x="824076" y="4085976"/>
            <a:ext cx="1095644" cy="0"/>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78" name="TextBox 77"/>
          <p:cNvSpPr txBox="1"/>
          <p:nvPr/>
        </p:nvSpPr>
        <p:spPr>
          <a:xfrm>
            <a:off x="823102" y="3751348"/>
            <a:ext cx="691921" cy="307777"/>
          </a:xfrm>
          <a:prstGeom prst="rect">
            <a:avLst/>
          </a:prstGeom>
          <a:noFill/>
        </p:spPr>
        <p:txBody>
          <a:bodyPr wrap="none" rtlCol="0">
            <a:spAutoFit/>
          </a:bodyPr>
          <a:lstStyle/>
          <a:p>
            <a:r>
              <a:rPr lang="en-US" sz="14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Ingress</a:t>
            </a:r>
            <a:endParaRPr lang="en-US" sz="1400" dirty="0">
              <a:latin typeface="Calibri Light" charset="0"/>
              <a:ea typeface="Calibri Light" charset="0"/>
              <a:cs typeface="Calibri Light" charset="0"/>
            </a:endParaRPr>
          </a:p>
        </p:txBody>
      </p:sp>
      <p:sp>
        <p:nvSpPr>
          <p:cNvPr id="81" name="Rounded Rectangle 80"/>
          <p:cNvSpPr/>
          <p:nvPr/>
        </p:nvSpPr>
        <p:spPr>
          <a:xfrm>
            <a:off x="3567648" y="3652912"/>
            <a:ext cx="1838197" cy="849500"/>
          </a:xfrm>
          <a:prstGeom prst="roundRect">
            <a:avLst>
              <a:gd name="adj" fmla="val 0"/>
            </a:avLst>
          </a:prstGeom>
          <a:solidFill>
            <a:schemeClr val="bg1">
              <a:lumMod val="95000"/>
            </a:schemeClr>
          </a:solidFill>
          <a:ln w="9525">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Match-Action</a:t>
            </a:r>
          </a:p>
          <a:p>
            <a:pPr algn="ctr"/>
            <a:r>
              <a:rPr lang="en-US" sz="14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Cache</a:t>
            </a:r>
            <a:endParaRPr lang="en-US" sz="20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cxnSp>
        <p:nvCxnSpPr>
          <p:cNvPr id="82" name="Straight Arrow Connector 81"/>
          <p:cNvCxnSpPr/>
          <p:nvPr/>
        </p:nvCxnSpPr>
        <p:spPr>
          <a:xfrm flipH="1">
            <a:off x="4477870" y="2681796"/>
            <a:ext cx="0" cy="971116"/>
          </a:xfrm>
          <a:prstGeom prst="straightConnector1">
            <a:avLst/>
          </a:prstGeom>
          <a:ln w="28575">
            <a:solidFill>
              <a:schemeClr val="bg1">
                <a:lumMod val="50000"/>
              </a:schemeClr>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sp>
        <p:nvSpPr>
          <p:cNvPr id="87" name="Rectangle 86"/>
          <p:cNvSpPr/>
          <p:nvPr/>
        </p:nvSpPr>
        <p:spPr>
          <a:xfrm>
            <a:off x="1732014" y="3060104"/>
            <a:ext cx="1316201" cy="307409"/>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libri Light" charset="0"/>
              <a:ea typeface="Calibri Light" charset="0"/>
              <a:cs typeface="Calibri Light" charset="0"/>
            </a:endParaRPr>
          </a:p>
        </p:txBody>
      </p:sp>
      <p:sp>
        <p:nvSpPr>
          <p:cNvPr id="88" name="Rectangle 87"/>
          <p:cNvSpPr/>
          <p:nvPr/>
        </p:nvSpPr>
        <p:spPr>
          <a:xfrm>
            <a:off x="6224496" y="1313612"/>
            <a:ext cx="674051" cy="233960"/>
          </a:xfrm>
          <a:prstGeom prst="rect">
            <a:avLst/>
          </a:prstGeom>
          <a:solidFill>
            <a:schemeClr val="accent2">
              <a:lumMod val="75000"/>
            </a:schemeClr>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libri Light" charset="0"/>
              <a:ea typeface="Calibri Light" charset="0"/>
              <a:cs typeface="Calibri Light" charset="0"/>
            </a:endParaRPr>
          </a:p>
        </p:txBody>
      </p:sp>
      <p:sp>
        <p:nvSpPr>
          <p:cNvPr id="89" name="Rectangle 88"/>
          <p:cNvSpPr/>
          <p:nvPr/>
        </p:nvSpPr>
        <p:spPr>
          <a:xfrm>
            <a:off x="6038167" y="1313612"/>
            <a:ext cx="185980" cy="233960"/>
          </a:xfrm>
          <a:prstGeom prst="rect">
            <a:avLst/>
          </a:prstGeom>
          <a:pattFill prst="ltUpDiag">
            <a:fgClr>
              <a:schemeClr val="accent3">
                <a:lumMod val="60000"/>
                <a:lumOff val="40000"/>
              </a:schemeClr>
            </a:fgClr>
            <a:bgClr>
              <a:schemeClr val="bg1"/>
            </a:bgClr>
          </a:patt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libri Light" charset="0"/>
              <a:ea typeface="Calibri Light" charset="0"/>
              <a:cs typeface="Calibri Light" charset="0"/>
            </a:endParaRPr>
          </a:p>
        </p:txBody>
      </p:sp>
      <p:sp>
        <p:nvSpPr>
          <p:cNvPr id="90" name="Rectangle 89"/>
          <p:cNvSpPr/>
          <p:nvPr/>
        </p:nvSpPr>
        <p:spPr>
          <a:xfrm>
            <a:off x="5850034" y="1313612"/>
            <a:ext cx="185980" cy="233960"/>
          </a:xfrm>
          <a:prstGeom prst="rect">
            <a:avLst/>
          </a:prstGeom>
          <a:pattFill prst="ltUpDiag">
            <a:fgClr>
              <a:schemeClr val="accent2">
                <a:lumMod val="60000"/>
                <a:lumOff val="40000"/>
              </a:schemeClr>
            </a:fgClr>
            <a:bgClr>
              <a:schemeClr val="bg1"/>
            </a:bgClr>
          </a:patt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libri Light" charset="0"/>
              <a:ea typeface="Calibri Light" charset="0"/>
              <a:cs typeface="Calibri Light" charset="0"/>
            </a:endParaRPr>
          </a:p>
        </p:txBody>
      </p:sp>
      <p:sp>
        <p:nvSpPr>
          <p:cNvPr id="102" name="Rectangle 101"/>
          <p:cNvSpPr/>
          <p:nvPr/>
        </p:nvSpPr>
        <p:spPr>
          <a:xfrm>
            <a:off x="5663705" y="1313612"/>
            <a:ext cx="185980" cy="233960"/>
          </a:xfrm>
          <a:prstGeom prst="rect">
            <a:avLst/>
          </a:prstGeom>
          <a:pattFill prst="ltUpDiag">
            <a:fgClr>
              <a:schemeClr val="accent1">
                <a:lumMod val="60000"/>
                <a:lumOff val="40000"/>
              </a:schemeClr>
            </a:fgClr>
            <a:bgClr>
              <a:schemeClr val="bg1"/>
            </a:bgClr>
          </a:patt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libri Light" charset="0"/>
              <a:ea typeface="Calibri Light" charset="0"/>
              <a:cs typeface="Calibri Light" charset="0"/>
            </a:endParaRPr>
          </a:p>
        </p:txBody>
      </p:sp>
      <p:sp>
        <p:nvSpPr>
          <p:cNvPr id="103" name="Rectangle 102"/>
          <p:cNvSpPr/>
          <p:nvPr/>
        </p:nvSpPr>
        <p:spPr>
          <a:xfrm>
            <a:off x="5623674" y="1276712"/>
            <a:ext cx="1316201" cy="307409"/>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libri Light" charset="0"/>
              <a:ea typeface="Calibri Light" charset="0"/>
              <a:cs typeface="Calibri Light" charset="0"/>
            </a:endParaRPr>
          </a:p>
        </p:txBody>
      </p:sp>
      <p:grpSp>
        <p:nvGrpSpPr>
          <p:cNvPr id="104" name="Group 103"/>
          <p:cNvGrpSpPr/>
          <p:nvPr/>
        </p:nvGrpSpPr>
        <p:grpSpPr>
          <a:xfrm>
            <a:off x="1776820" y="3330697"/>
            <a:ext cx="372309" cy="186142"/>
            <a:chOff x="7204986" y="3660925"/>
            <a:chExt cx="372309" cy="157634"/>
          </a:xfrm>
        </p:grpSpPr>
        <p:cxnSp>
          <p:nvCxnSpPr>
            <p:cNvPr id="105" name="Straight Arrow Connector 104"/>
            <p:cNvCxnSpPr/>
            <p:nvPr/>
          </p:nvCxnSpPr>
          <p:spPr>
            <a:xfrm flipV="1">
              <a:off x="7204986" y="3660925"/>
              <a:ext cx="0" cy="157634"/>
            </a:xfrm>
            <a:prstGeom prst="straightConnector1">
              <a:avLst/>
            </a:prstGeom>
            <a:ln>
              <a:solidFill>
                <a:schemeClr val="tx1">
                  <a:lumMod val="75000"/>
                  <a:lumOff val="25000"/>
                </a:schemeClr>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106" name="Straight Arrow Connector 105"/>
            <p:cNvCxnSpPr/>
            <p:nvPr/>
          </p:nvCxnSpPr>
          <p:spPr>
            <a:xfrm flipV="1">
              <a:off x="7390966" y="3660925"/>
              <a:ext cx="0" cy="157634"/>
            </a:xfrm>
            <a:prstGeom prst="straightConnector1">
              <a:avLst/>
            </a:prstGeom>
            <a:ln>
              <a:solidFill>
                <a:schemeClr val="tx1">
                  <a:lumMod val="75000"/>
                  <a:lumOff val="25000"/>
                </a:schemeClr>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107" name="Straight Arrow Connector 106"/>
            <p:cNvCxnSpPr/>
            <p:nvPr/>
          </p:nvCxnSpPr>
          <p:spPr>
            <a:xfrm flipV="1">
              <a:off x="7577295" y="3660925"/>
              <a:ext cx="0" cy="157634"/>
            </a:xfrm>
            <a:prstGeom prst="straightConnector1">
              <a:avLst/>
            </a:prstGeom>
            <a:ln>
              <a:solidFill>
                <a:schemeClr val="tx1">
                  <a:lumMod val="75000"/>
                  <a:lumOff val="25000"/>
                </a:schemeClr>
              </a:solidFill>
              <a:tailEnd type="triangle" w="sm" len="med"/>
            </a:ln>
          </p:spPr>
          <p:style>
            <a:lnRef idx="1">
              <a:schemeClr val="accent1"/>
            </a:lnRef>
            <a:fillRef idx="0">
              <a:schemeClr val="accent1"/>
            </a:fillRef>
            <a:effectRef idx="0">
              <a:schemeClr val="accent1"/>
            </a:effectRef>
            <a:fontRef idx="minor">
              <a:schemeClr val="tx1"/>
            </a:fontRef>
          </p:style>
        </p:cxnSp>
      </p:grpSp>
      <p:sp>
        <p:nvSpPr>
          <p:cNvPr id="108" name="TextBox 107"/>
          <p:cNvSpPr txBox="1"/>
          <p:nvPr/>
        </p:nvSpPr>
        <p:spPr>
          <a:xfrm>
            <a:off x="5705462" y="1006847"/>
            <a:ext cx="1152623" cy="307777"/>
          </a:xfrm>
          <a:prstGeom prst="rect">
            <a:avLst/>
          </a:prstGeom>
          <a:noFill/>
        </p:spPr>
        <p:txBody>
          <a:bodyPr wrap="none" rtlCol="0">
            <a:spAutoFit/>
          </a:bodyPr>
          <a:lstStyle/>
          <a:p>
            <a:pPr algn="ctr"/>
            <a:r>
              <a:rPr lang="en-US" sz="1400" dirty="0" smtClean="0">
                <a:ln w="0"/>
                <a:effectLst>
                  <a:outerShdw blurRad="38100" dist="19050" dir="2700000" algn="tl" rotWithShape="0">
                    <a:schemeClr val="dk1">
                      <a:alpha val="40000"/>
                    </a:schemeClr>
                  </a:outerShdw>
                </a:effectLst>
                <a:latin typeface="Calibri Light" charset="0"/>
                <a:ea typeface="Calibri Light" charset="0"/>
                <a:cs typeface="Calibri Light" charset="0"/>
              </a:rPr>
              <a:t>Egress Packet</a:t>
            </a:r>
            <a:endParaRPr lang="en-US" sz="1400" dirty="0">
              <a:ln w="0"/>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grpSp>
        <p:nvGrpSpPr>
          <p:cNvPr id="109" name="Group 108"/>
          <p:cNvGrpSpPr/>
          <p:nvPr/>
        </p:nvGrpSpPr>
        <p:grpSpPr>
          <a:xfrm>
            <a:off x="5663705" y="1541836"/>
            <a:ext cx="372309" cy="191878"/>
            <a:chOff x="7204986" y="3660925"/>
            <a:chExt cx="372309" cy="157634"/>
          </a:xfrm>
        </p:grpSpPr>
        <p:cxnSp>
          <p:nvCxnSpPr>
            <p:cNvPr id="110" name="Straight Arrow Connector 109"/>
            <p:cNvCxnSpPr/>
            <p:nvPr/>
          </p:nvCxnSpPr>
          <p:spPr>
            <a:xfrm flipV="1">
              <a:off x="7204986" y="3660925"/>
              <a:ext cx="0" cy="157634"/>
            </a:xfrm>
            <a:prstGeom prst="straightConnector1">
              <a:avLst/>
            </a:prstGeom>
            <a:ln>
              <a:solidFill>
                <a:schemeClr val="tx1">
                  <a:lumMod val="75000"/>
                  <a:lumOff val="25000"/>
                </a:schemeClr>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111" name="Straight Arrow Connector 110"/>
            <p:cNvCxnSpPr/>
            <p:nvPr/>
          </p:nvCxnSpPr>
          <p:spPr>
            <a:xfrm flipV="1">
              <a:off x="7390966" y="3660925"/>
              <a:ext cx="0" cy="157634"/>
            </a:xfrm>
            <a:prstGeom prst="straightConnector1">
              <a:avLst/>
            </a:prstGeom>
            <a:ln>
              <a:solidFill>
                <a:schemeClr val="tx1">
                  <a:lumMod val="75000"/>
                  <a:lumOff val="25000"/>
                </a:schemeClr>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112" name="Straight Arrow Connector 111"/>
            <p:cNvCxnSpPr/>
            <p:nvPr/>
          </p:nvCxnSpPr>
          <p:spPr>
            <a:xfrm flipV="1">
              <a:off x="7577295" y="3660925"/>
              <a:ext cx="0" cy="157634"/>
            </a:xfrm>
            <a:prstGeom prst="straightConnector1">
              <a:avLst/>
            </a:prstGeom>
            <a:ln>
              <a:solidFill>
                <a:schemeClr val="tx1">
                  <a:lumMod val="75000"/>
                  <a:lumOff val="25000"/>
                </a:schemeClr>
              </a:solidFill>
              <a:tailEnd type="triangle" w="sm" len="med"/>
            </a:ln>
          </p:spPr>
          <p:style>
            <a:lnRef idx="1">
              <a:schemeClr val="accent1"/>
            </a:lnRef>
            <a:fillRef idx="0">
              <a:schemeClr val="accent1"/>
            </a:fillRef>
            <a:effectRef idx="0">
              <a:schemeClr val="accent1"/>
            </a:effectRef>
            <a:fontRef idx="minor">
              <a:schemeClr val="tx1"/>
            </a:fontRef>
          </p:style>
        </p:cxnSp>
      </p:grpSp>
      <p:sp>
        <p:nvSpPr>
          <p:cNvPr id="113" name="TextBox 112"/>
          <p:cNvSpPr txBox="1"/>
          <p:nvPr/>
        </p:nvSpPr>
        <p:spPr>
          <a:xfrm>
            <a:off x="1803506" y="2787219"/>
            <a:ext cx="1200713" cy="307777"/>
          </a:xfrm>
          <a:prstGeom prst="rect">
            <a:avLst/>
          </a:prstGeom>
          <a:noFill/>
        </p:spPr>
        <p:txBody>
          <a:bodyPr wrap="none" rtlCol="0">
            <a:spAutoFit/>
          </a:bodyPr>
          <a:lstStyle/>
          <a:p>
            <a:pPr algn="ctr"/>
            <a:r>
              <a:rPr lang="en-US" sz="1400" dirty="0" smtClean="0">
                <a:ln w="0"/>
                <a:effectLst>
                  <a:outerShdw blurRad="38100" dist="19050" dir="2700000" algn="tl" rotWithShape="0">
                    <a:schemeClr val="dk1">
                      <a:alpha val="40000"/>
                    </a:schemeClr>
                  </a:outerShdw>
                </a:effectLst>
                <a:latin typeface="Calibri Light" charset="0"/>
                <a:ea typeface="Calibri Light" charset="0"/>
                <a:cs typeface="Calibri Light" charset="0"/>
              </a:rPr>
              <a:t>Ingress Packet</a:t>
            </a:r>
            <a:endParaRPr lang="en-US" sz="1400" dirty="0">
              <a:ln w="0"/>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cxnSp>
        <p:nvCxnSpPr>
          <p:cNvPr id="115" name="Straight Arrow Connector 114"/>
          <p:cNvCxnSpPr/>
          <p:nvPr/>
        </p:nvCxnSpPr>
        <p:spPr>
          <a:xfrm>
            <a:off x="5405847" y="2244076"/>
            <a:ext cx="685261" cy="0"/>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116" name="TextBox 115"/>
          <p:cNvSpPr txBox="1"/>
          <p:nvPr/>
        </p:nvSpPr>
        <p:spPr>
          <a:xfrm>
            <a:off x="5543430" y="1905522"/>
            <a:ext cx="643831" cy="307777"/>
          </a:xfrm>
          <a:prstGeom prst="rect">
            <a:avLst/>
          </a:prstGeom>
          <a:noFill/>
        </p:spPr>
        <p:txBody>
          <a:bodyPr wrap="none" rtlCol="0">
            <a:spAutoFit/>
          </a:bodyPr>
          <a:lstStyle/>
          <a:p>
            <a:r>
              <a:rPr lang="en-US" sz="14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Egress</a:t>
            </a:r>
            <a:endParaRPr lang="en-US" sz="1800" dirty="0">
              <a:latin typeface="Calibri Light" charset="0"/>
              <a:ea typeface="Calibri Light" charset="0"/>
              <a:cs typeface="Calibri Light" charset="0"/>
            </a:endParaRPr>
          </a:p>
        </p:txBody>
      </p:sp>
      <p:sp>
        <p:nvSpPr>
          <p:cNvPr id="117" name="TextBox 116"/>
          <p:cNvSpPr txBox="1"/>
          <p:nvPr/>
        </p:nvSpPr>
        <p:spPr>
          <a:xfrm>
            <a:off x="3815417" y="3330697"/>
            <a:ext cx="514885" cy="307777"/>
          </a:xfrm>
          <a:prstGeom prst="rect">
            <a:avLst/>
          </a:prstGeom>
          <a:noFill/>
        </p:spPr>
        <p:txBody>
          <a:bodyPr wrap="none" rtlCol="0">
            <a:spAutoFit/>
          </a:bodyPr>
          <a:lstStyle/>
          <a:p>
            <a:r>
              <a:rPr lang="en-US" sz="14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Miss</a:t>
            </a:r>
            <a:endParaRPr lang="en-US" sz="1800" dirty="0">
              <a:latin typeface="Calibri Light" charset="0"/>
              <a:ea typeface="Calibri Light" charset="0"/>
              <a:cs typeface="Calibri Light" charset="0"/>
            </a:endParaRPr>
          </a:p>
        </p:txBody>
      </p:sp>
      <p:sp>
        <p:nvSpPr>
          <p:cNvPr id="118" name="Rounded Rectangle 117"/>
          <p:cNvSpPr/>
          <p:nvPr/>
        </p:nvSpPr>
        <p:spPr>
          <a:xfrm>
            <a:off x="3558036" y="1527496"/>
            <a:ext cx="1543010" cy="849500"/>
          </a:xfrm>
          <a:prstGeom prst="roundRect">
            <a:avLst>
              <a:gd name="adj" fmla="val 0"/>
            </a:avLst>
          </a:prstGeom>
          <a:solidFill>
            <a:schemeClr val="bg1">
              <a:lumMod val="95000"/>
            </a:schemeClr>
          </a:solidFill>
          <a:ln w="9525">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sp>
        <p:nvSpPr>
          <p:cNvPr id="119" name="Rounded Rectangle 118"/>
          <p:cNvSpPr/>
          <p:nvPr/>
        </p:nvSpPr>
        <p:spPr>
          <a:xfrm>
            <a:off x="3710436" y="1679896"/>
            <a:ext cx="1543010" cy="849500"/>
          </a:xfrm>
          <a:prstGeom prst="roundRect">
            <a:avLst>
              <a:gd name="adj" fmla="val 0"/>
            </a:avLst>
          </a:prstGeom>
          <a:solidFill>
            <a:schemeClr val="bg1">
              <a:lumMod val="95000"/>
            </a:schemeClr>
          </a:solidFill>
          <a:ln w="9525">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sp>
        <p:nvSpPr>
          <p:cNvPr id="120" name="Rounded Rectangle 119"/>
          <p:cNvSpPr/>
          <p:nvPr/>
        </p:nvSpPr>
        <p:spPr>
          <a:xfrm>
            <a:off x="3862836" y="1832296"/>
            <a:ext cx="1543010" cy="849500"/>
          </a:xfrm>
          <a:prstGeom prst="roundRect">
            <a:avLst>
              <a:gd name="adj" fmla="val 0"/>
            </a:avLst>
          </a:prstGeom>
          <a:solidFill>
            <a:schemeClr val="bg1">
              <a:lumMod val="95000"/>
            </a:schemeClr>
          </a:solidFill>
          <a:ln w="9525">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Match-Action</a:t>
            </a:r>
          </a:p>
          <a:p>
            <a:pPr algn="ctr"/>
            <a:r>
              <a:rPr lang="en-US" sz="14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Tables</a:t>
            </a:r>
            <a:endParaRPr lang="en-US" sz="20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cxnSp>
        <p:nvCxnSpPr>
          <p:cNvPr id="121" name="Straight Arrow Connector 120"/>
          <p:cNvCxnSpPr/>
          <p:nvPr/>
        </p:nvCxnSpPr>
        <p:spPr>
          <a:xfrm>
            <a:off x="4714502" y="2847954"/>
            <a:ext cx="0" cy="652558"/>
          </a:xfrm>
          <a:prstGeom prst="straightConnector1">
            <a:avLst/>
          </a:prstGeom>
          <a:ln w="28575">
            <a:solidFill>
              <a:schemeClr val="bg1">
                <a:lumMod val="50000"/>
              </a:schemeClr>
            </a:solidFill>
            <a:prstDash val="sysDash"/>
            <a:tailEnd type="triangle" w="lg" len="med"/>
          </a:ln>
        </p:spPr>
        <p:style>
          <a:lnRef idx="1">
            <a:schemeClr val="accent1"/>
          </a:lnRef>
          <a:fillRef idx="0">
            <a:schemeClr val="accent1"/>
          </a:fillRef>
          <a:effectRef idx="0">
            <a:schemeClr val="accent1"/>
          </a:effectRef>
          <a:fontRef idx="minor">
            <a:schemeClr val="tx1"/>
          </a:fontRef>
        </p:style>
      </p:cxnSp>
      <p:sp>
        <p:nvSpPr>
          <p:cNvPr id="122" name="TextBox 121"/>
          <p:cNvSpPr txBox="1"/>
          <p:nvPr/>
        </p:nvSpPr>
        <p:spPr>
          <a:xfrm>
            <a:off x="4744262" y="3013465"/>
            <a:ext cx="882870" cy="307777"/>
          </a:xfrm>
          <a:prstGeom prst="rect">
            <a:avLst/>
          </a:prstGeom>
          <a:noFill/>
        </p:spPr>
        <p:txBody>
          <a:bodyPr wrap="none" rtlCol="0">
            <a:spAutoFit/>
          </a:bodyPr>
          <a:lstStyle/>
          <a:p>
            <a:r>
              <a:rPr lang="en-US" sz="14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Flow Rule</a:t>
            </a:r>
            <a:endParaRPr lang="en-US" sz="1800" dirty="0">
              <a:latin typeface="Calibri Light" charset="0"/>
              <a:ea typeface="Calibri Light" charset="0"/>
              <a:cs typeface="Calibri Light" charset="0"/>
            </a:endParaRPr>
          </a:p>
        </p:txBody>
      </p:sp>
    </p:spTree>
    <p:custDataLst>
      <p:tags r:id="rId1"/>
    </p:custDataLst>
    <p:extLst>
      <p:ext uri="{BB962C8B-B14F-4D97-AF65-F5344CB8AC3E}">
        <p14:creationId xmlns:p14="http://schemas.microsoft.com/office/powerpoint/2010/main" val="1567481846"/>
      </p:ext>
    </p:extLst>
  </p:cSld>
  <p:clrMapOvr>
    <a:masterClrMapping/>
  </p:clrMapOvr>
  <mc:AlternateContent xmlns:mc="http://schemas.openxmlformats.org/markup-compatibility/2006" xmlns:p14="http://schemas.microsoft.com/office/powerpoint/2010/main">
    <mc:Choice Requires="p14">
      <p:transition spd="slow" p14:dur="2000" advTm="2900"/>
    </mc:Choice>
    <mc:Fallback xmlns="">
      <p:transition spd="slow" advTm="29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4"/>
                                        </p:tgtEl>
                                        <p:attrNameLst>
                                          <p:attrName>style.visibility</p:attrName>
                                        </p:attrNameLst>
                                      </p:cBhvr>
                                      <p:to>
                                        <p:strVal val="visible"/>
                                      </p:to>
                                    </p:set>
                                  </p:childTnLst>
                                </p:cTn>
                              </p:par>
                              <p:par>
                                <p:cTn id="23" presetID="1" presetClass="exit" presetSubtype="0" fill="hold" grpId="1" nodeType="withEffect">
                                  <p:stCondLst>
                                    <p:cond delay="0"/>
                                  </p:stCondLst>
                                  <p:childTnLst>
                                    <p:set>
                                      <p:cBhvr>
                                        <p:cTn id="24" dur="1" fill="hold">
                                          <p:stCondLst>
                                            <p:cond delay="0"/>
                                          </p:stCondLst>
                                        </p:cTn>
                                        <p:tgtEl>
                                          <p:spTgt spid="114"/>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1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20"/>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8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2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2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88"/>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89"/>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90"/>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02"/>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03"/>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08"/>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109"/>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115"/>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86" grpId="0" animBg="1"/>
      <p:bldP spid="114" grpId="0" animBg="1"/>
      <p:bldP spid="114" grpId="1" animBg="1"/>
      <p:bldP spid="81" grpId="0" animBg="1"/>
      <p:bldP spid="87" grpId="0" animBg="1"/>
      <p:bldP spid="88" grpId="0" animBg="1"/>
      <p:bldP spid="89" grpId="0" animBg="1"/>
      <p:bldP spid="90" grpId="0" animBg="1"/>
      <p:bldP spid="102" grpId="0" animBg="1"/>
      <p:bldP spid="103" grpId="0" animBg="1"/>
      <p:bldP spid="108" grpId="0"/>
      <p:bldP spid="113" grpId="0"/>
      <p:bldP spid="116" grpId="0"/>
      <p:bldP spid="117" grpId="0"/>
      <p:bldP spid="118" grpId="0" animBg="1"/>
      <p:bldP spid="119" grpId="0" animBg="1"/>
      <p:bldP spid="120" grpId="0" animBg="1"/>
      <p:bldP spid="12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OVS Forwarding Model</a:t>
            </a:r>
            <a:endParaRPr lang="en-US" dirty="0"/>
          </a:p>
        </p:txBody>
      </p:sp>
      <p:sp>
        <p:nvSpPr>
          <p:cNvPr id="75" name="Rounded Rectangle 74"/>
          <p:cNvSpPr/>
          <p:nvPr/>
        </p:nvSpPr>
        <p:spPr>
          <a:xfrm>
            <a:off x="1916957" y="3767212"/>
            <a:ext cx="946317" cy="620900"/>
          </a:xfrm>
          <a:prstGeom prst="roundRect">
            <a:avLst>
              <a:gd name="adj" fmla="val 0"/>
            </a:avLst>
          </a:prstGeom>
          <a:solidFill>
            <a:schemeClr val="accent3">
              <a:lumMod val="20000"/>
              <a:lumOff val="80000"/>
            </a:schemeClr>
          </a:solidFill>
          <a:ln w="9525">
            <a:solidFill>
              <a:schemeClr val="accent3">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Packet</a:t>
            </a:r>
          </a:p>
          <a:p>
            <a:pPr algn="ctr"/>
            <a:r>
              <a:rPr lang="en-US" sz="14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Parser</a:t>
            </a:r>
            <a:endParaRPr lang="en-US" sz="20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cxnSp>
        <p:nvCxnSpPr>
          <p:cNvPr id="76" name="Straight Arrow Connector 75"/>
          <p:cNvCxnSpPr/>
          <p:nvPr/>
        </p:nvCxnSpPr>
        <p:spPr>
          <a:xfrm>
            <a:off x="2863274" y="4077662"/>
            <a:ext cx="685261" cy="0"/>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a:off x="824076" y="4085976"/>
            <a:ext cx="1095644" cy="0"/>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78" name="TextBox 77"/>
          <p:cNvSpPr txBox="1"/>
          <p:nvPr/>
        </p:nvSpPr>
        <p:spPr>
          <a:xfrm>
            <a:off x="823102" y="3751348"/>
            <a:ext cx="691921" cy="307777"/>
          </a:xfrm>
          <a:prstGeom prst="rect">
            <a:avLst/>
          </a:prstGeom>
          <a:noFill/>
        </p:spPr>
        <p:txBody>
          <a:bodyPr wrap="none" rtlCol="0">
            <a:spAutoFit/>
          </a:bodyPr>
          <a:lstStyle/>
          <a:p>
            <a:r>
              <a:rPr lang="en-US" sz="14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Ingress</a:t>
            </a:r>
            <a:endParaRPr lang="en-US" sz="1400" dirty="0">
              <a:latin typeface="Calibri Light" charset="0"/>
              <a:ea typeface="Calibri Light" charset="0"/>
              <a:cs typeface="Calibri Light" charset="0"/>
            </a:endParaRPr>
          </a:p>
        </p:txBody>
      </p:sp>
      <p:sp>
        <p:nvSpPr>
          <p:cNvPr id="81" name="Rounded Rectangle 80"/>
          <p:cNvSpPr/>
          <p:nvPr/>
        </p:nvSpPr>
        <p:spPr>
          <a:xfrm>
            <a:off x="3567648" y="3652912"/>
            <a:ext cx="1838197" cy="849500"/>
          </a:xfrm>
          <a:prstGeom prst="roundRect">
            <a:avLst>
              <a:gd name="adj" fmla="val 0"/>
            </a:avLst>
          </a:prstGeom>
          <a:solidFill>
            <a:schemeClr val="bg1">
              <a:lumMod val="95000"/>
            </a:schemeClr>
          </a:solidFill>
          <a:ln w="9525">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Match-Action</a:t>
            </a:r>
          </a:p>
          <a:p>
            <a:pPr algn="ctr"/>
            <a:r>
              <a:rPr lang="en-US" sz="14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Cache</a:t>
            </a:r>
            <a:endParaRPr lang="en-US" sz="20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cxnSp>
        <p:nvCxnSpPr>
          <p:cNvPr id="82" name="Straight Arrow Connector 81"/>
          <p:cNvCxnSpPr/>
          <p:nvPr/>
        </p:nvCxnSpPr>
        <p:spPr>
          <a:xfrm flipH="1">
            <a:off x="4477870" y="2681796"/>
            <a:ext cx="0" cy="971116"/>
          </a:xfrm>
          <a:prstGeom prst="straightConnector1">
            <a:avLst/>
          </a:prstGeom>
          <a:ln w="28575">
            <a:solidFill>
              <a:schemeClr val="bg1">
                <a:lumMod val="50000"/>
              </a:schemeClr>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a:off x="5405847" y="2244076"/>
            <a:ext cx="685261" cy="0"/>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116" name="TextBox 115"/>
          <p:cNvSpPr txBox="1"/>
          <p:nvPr/>
        </p:nvSpPr>
        <p:spPr>
          <a:xfrm>
            <a:off x="5543430" y="1905522"/>
            <a:ext cx="643831" cy="307777"/>
          </a:xfrm>
          <a:prstGeom prst="rect">
            <a:avLst/>
          </a:prstGeom>
          <a:noFill/>
        </p:spPr>
        <p:txBody>
          <a:bodyPr wrap="none" rtlCol="0">
            <a:spAutoFit/>
          </a:bodyPr>
          <a:lstStyle/>
          <a:p>
            <a:r>
              <a:rPr lang="en-US" sz="14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Egress</a:t>
            </a:r>
            <a:endParaRPr lang="en-US" sz="1800" dirty="0">
              <a:latin typeface="Calibri Light" charset="0"/>
              <a:ea typeface="Calibri Light" charset="0"/>
              <a:cs typeface="Calibri Light" charset="0"/>
            </a:endParaRPr>
          </a:p>
        </p:txBody>
      </p:sp>
      <p:sp>
        <p:nvSpPr>
          <p:cNvPr id="118" name="Rounded Rectangle 117"/>
          <p:cNvSpPr/>
          <p:nvPr/>
        </p:nvSpPr>
        <p:spPr>
          <a:xfrm>
            <a:off x="3558036" y="1527496"/>
            <a:ext cx="1543010" cy="849500"/>
          </a:xfrm>
          <a:prstGeom prst="roundRect">
            <a:avLst>
              <a:gd name="adj" fmla="val 0"/>
            </a:avLst>
          </a:prstGeom>
          <a:solidFill>
            <a:schemeClr val="bg1">
              <a:lumMod val="95000"/>
            </a:schemeClr>
          </a:solidFill>
          <a:ln w="9525">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sp>
        <p:nvSpPr>
          <p:cNvPr id="119" name="Rounded Rectangle 118"/>
          <p:cNvSpPr/>
          <p:nvPr/>
        </p:nvSpPr>
        <p:spPr>
          <a:xfrm>
            <a:off x="3710436" y="1679896"/>
            <a:ext cx="1543010" cy="849500"/>
          </a:xfrm>
          <a:prstGeom prst="roundRect">
            <a:avLst>
              <a:gd name="adj" fmla="val 0"/>
            </a:avLst>
          </a:prstGeom>
          <a:solidFill>
            <a:schemeClr val="bg1">
              <a:lumMod val="95000"/>
            </a:schemeClr>
          </a:solidFill>
          <a:ln w="9525">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sp>
        <p:nvSpPr>
          <p:cNvPr id="120" name="Rounded Rectangle 119"/>
          <p:cNvSpPr/>
          <p:nvPr/>
        </p:nvSpPr>
        <p:spPr>
          <a:xfrm>
            <a:off x="3862836" y="1832296"/>
            <a:ext cx="1543010" cy="849500"/>
          </a:xfrm>
          <a:prstGeom prst="roundRect">
            <a:avLst>
              <a:gd name="adj" fmla="val 0"/>
            </a:avLst>
          </a:prstGeom>
          <a:solidFill>
            <a:schemeClr val="bg1">
              <a:lumMod val="95000"/>
            </a:schemeClr>
          </a:solidFill>
          <a:ln w="9525">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Match-Action</a:t>
            </a:r>
          </a:p>
          <a:p>
            <a:pPr algn="ctr"/>
            <a:r>
              <a:rPr lang="en-US" sz="14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Tables</a:t>
            </a:r>
            <a:endParaRPr lang="en-US" sz="20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sp>
        <p:nvSpPr>
          <p:cNvPr id="38" name="Rounded Rectangle 37"/>
          <p:cNvSpPr/>
          <p:nvPr/>
        </p:nvSpPr>
        <p:spPr>
          <a:xfrm>
            <a:off x="3052640" y="1117600"/>
            <a:ext cx="3348159" cy="2535311"/>
          </a:xfrm>
          <a:prstGeom prst="roundRect">
            <a:avLst>
              <a:gd name="adj" fmla="val 50000"/>
            </a:avLst>
          </a:prstGeom>
          <a:solidFill>
            <a:schemeClr val="bg1">
              <a:alpha val="65000"/>
            </a:schemeClr>
          </a:solidFill>
          <a:ln w="952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p:cNvSpPr txBox="1"/>
          <p:nvPr/>
        </p:nvSpPr>
        <p:spPr>
          <a:xfrm>
            <a:off x="3815417" y="3330697"/>
            <a:ext cx="394660" cy="307777"/>
          </a:xfrm>
          <a:prstGeom prst="rect">
            <a:avLst/>
          </a:prstGeom>
          <a:noFill/>
        </p:spPr>
        <p:txBody>
          <a:bodyPr wrap="none" rtlCol="0">
            <a:spAutoFit/>
          </a:bodyPr>
          <a:lstStyle/>
          <a:p>
            <a:r>
              <a:rPr lang="en-US" sz="14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Hit</a:t>
            </a:r>
            <a:endParaRPr lang="en-US" sz="1800" dirty="0">
              <a:latin typeface="Calibri Light" charset="0"/>
              <a:ea typeface="Calibri Light" charset="0"/>
              <a:cs typeface="Calibri Light" charset="0"/>
            </a:endParaRPr>
          </a:p>
        </p:txBody>
      </p:sp>
      <p:cxnSp>
        <p:nvCxnSpPr>
          <p:cNvPr id="39" name="Straight Arrow Connector 38"/>
          <p:cNvCxnSpPr/>
          <p:nvPr/>
        </p:nvCxnSpPr>
        <p:spPr>
          <a:xfrm>
            <a:off x="5405847" y="4087950"/>
            <a:ext cx="685261" cy="0"/>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5543430" y="3749396"/>
            <a:ext cx="643831" cy="307777"/>
          </a:xfrm>
          <a:prstGeom prst="rect">
            <a:avLst/>
          </a:prstGeom>
          <a:noFill/>
        </p:spPr>
        <p:txBody>
          <a:bodyPr wrap="none" rtlCol="0">
            <a:spAutoFit/>
          </a:bodyPr>
          <a:lstStyle/>
          <a:p>
            <a:r>
              <a:rPr lang="en-US" sz="1400" dirty="0" smtClean="0">
                <a:ln w="0"/>
                <a:effectLst>
                  <a:outerShdw blurRad="38100" dist="19050" dir="2700000" algn="tl" rotWithShape="0">
                    <a:schemeClr val="dk1">
                      <a:alpha val="40000"/>
                    </a:schemeClr>
                  </a:outerShdw>
                </a:effectLst>
                <a:latin typeface="Calibri Light" charset="0"/>
                <a:ea typeface="Calibri Light" charset="0"/>
                <a:cs typeface="Calibri Light" charset="0"/>
              </a:rPr>
              <a:t>Egress</a:t>
            </a:r>
            <a:endParaRPr lang="en-US" sz="1800" dirty="0">
              <a:latin typeface="Calibri Light" charset="0"/>
              <a:ea typeface="Calibri Light" charset="0"/>
              <a:cs typeface="Calibri Light" charset="0"/>
            </a:endParaRPr>
          </a:p>
        </p:txBody>
      </p:sp>
      <p:sp>
        <p:nvSpPr>
          <p:cNvPr id="41" name="Rectangle 40"/>
          <p:cNvSpPr/>
          <p:nvPr/>
        </p:nvSpPr>
        <p:spPr>
          <a:xfrm>
            <a:off x="6225826" y="3256951"/>
            <a:ext cx="674051" cy="233960"/>
          </a:xfrm>
          <a:prstGeom prst="rect">
            <a:avLst/>
          </a:prstGeom>
          <a:solidFill>
            <a:schemeClr val="accent2">
              <a:lumMod val="75000"/>
            </a:schemeClr>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libri Light" charset="0"/>
              <a:ea typeface="Calibri Light" charset="0"/>
              <a:cs typeface="Calibri Light" charset="0"/>
            </a:endParaRPr>
          </a:p>
        </p:txBody>
      </p:sp>
      <p:sp>
        <p:nvSpPr>
          <p:cNvPr id="42" name="Rectangle 41"/>
          <p:cNvSpPr/>
          <p:nvPr/>
        </p:nvSpPr>
        <p:spPr>
          <a:xfrm>
            <a:off x="6039497" y="3256951"/>
            <a:ext cx="185980" cy="233960"/>
          </a:xfrm>
          <a:prstGeom prst="rect">
            <a:avLst/>
          </a:prstGeom>
          <a:pattFill prst="ltUpDiag">
            <a:fgClr>
              <a:schemeClr val="accent3">
                <a:lumMod val="60000"/>
                <a:lumOff val="40000"/>
              </a:schemeClr>
            </a:fgClr>
            <a:bgClr>
              <a:schemeClr val="bg1"/>
            </a:bgClr>
          </a:patt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libri Light" charset="0"/>
              <a:ea typeface="Calibri Light" charset="0"/>
              <a:cs typeface="Calibri Light" charset="0"/>
            </a:endParaRPr>
          </a:p>
        </p:txBody>
      </p:sp>
      <p:sp>
        <p:nvSpPr>
          <p:cNvPr id="43" name="Rectangle 42"/>
          <p:cNvSpPr/>
          <p:nvPr/>
        </p:nvSpPr>
        <p:spPr>
          <a:xfrm>
            <a:off x="5851364" y="3256951"/>
            <a:ext cx="185980" cy="233960"/>
          </a:xfrm>
          <a:prstGeom prst="rect">
            <a:avLst/>
          </a:prstGeom>
          <a:pattFill prst="ltUpDiag">
            <a:fgClr>
              <a:schemeClr val="accent2">
                <a:lumMod val="60000"/>
                <a:lumOff val="40000"/>
              </a:schemeClr>
            </a:fgClr>
            <a:bgClr>
              <a:schemeClr val="bg1"/>
            </a:bgClr>
          </a:patt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libri Light" charset="0"/>
              <a:ea typeface="Calibri Light" charset="0"/>
              <a:cs typeface="Calibri Light" charset="0"/>
            </a:endParaRPr>
          </a:p>
        </p:txBody>
      </p:sp>
      <p:sp>
        <p:nvSpPr>
          <p:cNvPr id="44" name="Rectangle 43"/>
          <p:cNvSpPr/>
          <p:nvPr/>
        </p:nvSpPr>
        <p:spPr>
          <a:xfrm>
            <a:off x="5665035" y="3256951"/>
            <a:ext cx="185980" cy="233960"/>
          </a:xfrm>
          <a:prstGeom prst="rect">
            <a:avLst/>
          </a:prstGeom>
          <a:pattFill prst="ltUpDiag">
            <a:fgClr>
              <a:schemeClr val="accent1">
                <a:lumMod val="60000"/>
                <a:lumOff val="40000"/>
              </a:schemeClr>
            </a:fgClr>
            <a:bgClr>
              <a:schemeClr val="bg1"/>
            </a:bgClr>
          </a:patt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libri Light" charset="0"/>
              <a:ea typeface="Calibri Light" charset="0"/>
              <a:cs typeface="Calibri Light" charset="0"/>
            </a:endParaRPr>
          </a:p>
        </p:txBody>
      </p:sp>
      <p:sp>
        <p:nvSpPr>
          <p:cNvPr id="45" name="Rectangle 44"/>
          <p:cNvSpPr/>
          <p:nvPr/>
        </p:nvSpPr>
        <p:spPr>
          <a:xfrm>
            <a:off x="5625004" y="3220051"/>
            <a:ext cx="1316201" cy="307409"/>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libri Light" charset="0"/>
              <a:ea typeface="Calibri Light" charset="0"/>
              <a:cs typeface="Calibri Light" charset="0"/>
            </a:endParaRPr>
          </a:p>
        </p:txBody>
      </p:sp>
      <p:sp>
        <p:nvSpPr>
          <p:cNvPr id="46" name="TextBox 45"/>
          <p:cNvSpPr txBox="1"/>
          <p:nvPr/>
        </p:nvSpPr>
        <p:spPr>
          <a:xfrm>
            <a:off x="5706792" y="2950186"/>
            <a:ext cx="1152623" cy="307777"/>
          </a:xfrm>
          <a:prstGeom prst="rect">
            <a:avLst/>
          </a:prstGeom>
          <a:noFill/>
        </p:spPr>
        <p:txBody>
          <a:bodyPr wrap="none" rtlCol="0">
            <a:spAutoFit/>
          </a:bodyPr>
          <a:lstStyle/>
          <a:p>
            <a:pPr algn="ctr"/>
            <a:r>
              <a:rPr lang="en-US" sz="1400" dirty="0" smtClean="0">
                <a:latin typeface="Calibri Light" charset="0"/>
                <a:ea typeface="Calibri Light" charset="0"/>
                <a:cs typeface="Calibri Light" charset="0"/>
              </a:rPr>
              <a:t>Egress Packet</a:t>
            </a:r>
            <a:endParaRPr lang="en-US" sz="1400" dirty="0">
              <a:latin typeface="Calibri Light" charset="0"/>
              <a:ea typeface="Calibri Light" charset="0"/>
              <a:cs typeface="Calibri Light" charset="0"/>
            </a:endParaRPr>
          </a:p>
        </p:txBody>
      </p:sp>
      <p:grpSp>
        <p:nvGrpSpPr>
          <p:cNvPr id="47" name="Group 46"/>
          <p:cNvGrpSpPr/>
          <p:nvPr/>
        </p:nvGrpSpPr>
        <p:grpSpPr>
          <a:xfrm>
            <a:off x="5665035" y="3485175"/>
            <a:ext cx="372309" cy="191878"/>
            <a:chOff x="7204986" y="3660925"/>
            <a:chExt cx="372309" cy="157634"/>
          </a:xfrm>
        </p:grpSpPr>
        <p:cxnSp>
          <p:nvCxnSpPr>
            <p:cNvPr id="48" name="Straight Arrow Connector 47"/>
            <p:cNvCxnSpPr/>
            <p:nvPr/>
          </p:nvCxnSpPr>
          <p:spPr>
            <a:xfrm flipV="1">
              <a:off x="7204986" y="3660925"/>
              <a:ext cx="0" cy="157634"/>
            </a:xfrm>
            <a:prstGeom prst="straightConnector1">
              <a:avLst/>
            </a:prstGeom>
            <a:ln>
              <a:solidFill>
                <a:schemeClr val="tx1">
                  <a:lumMod val="75000"/>
                  <a:lumOff val="25000"/>
                </a:schemeClr>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flipV="1">
              <a:off x="7390966" y="3660925"/>
              <a:ext cx="0" cy="157634"/>
            </a:xfrm>
            <a:prstGeom prst="straightConnector1">
              <a:avLst/>
            </a:prstGeom>
            <a:ln>
              <a:solidFill>
                <a:schemeClr val="tx1">
                  <a:lumMod val="75000"/>
                  <a:lumOff val="25000"/>
                </a:schemeClr>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flipV="1">
              <a:off x="7577295" y="3660925"/>
              <a:ext cx="0" cy="157634"/>
            </a:xfrm>
            <a:prstGeom prst="straightConnector1">
              <a:avLst/>
            </a:prstGeom>
            <a:ln>
              <a:solidFill>
                <a:schemeClr val="tx1">
                  <a:lumMod val="75000"/>
                  <a:lumOff val="25000"/>
                </a:schemeClr>
              </a:solidFill>
              <a:tailEnd type="triangle" w="sm" len="med"/>
            </a:ln>
          </p:spPr>
          <p:style>
            <a:lnRef idx="1">
              <a:schemeClr val="accent1"/>
            </a:lnRef>
            <a:fillRef idx="0">
              <a:schemeClr val="accent1"/>
            </a:fillRef>
            <a:effectRef idx="0">
              <a:schemeClr val="accent1"/>
            </a:effectRef>
            <a:fontRef idx="minor">
              <a:schemeClr val="tx1"/>
            </a:fontRef>
          </p:style>
        </p:cxnSp>
      </p:grpSp>
      <p:sp>
        <p:nvSpPr>
          <p:cNvPr id="52" name="Rectangle 51"/>
          <p:cNvSpPr/>
          <p:nvPr/>
        </p:nvSpPr>
        <p:spPr>
          <a:xfrm>
            <a:off x="2332836" y="3097004"/>
            <a:ext cx="674051" cy="233960"/>
          </a:xfrm>
          <a:prstGeom prst="rect">
            <a:avLst/>
          </a:prstGeom>
          <a:solidFill>
            <a:schemeClr val="accent2">
              <a:lumMod val="75000"/>
            </a:schemeClr>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libri Light" charset="0"/>
              <a:ea typeface="Calibri Light" charset="0"/>
              <a:cs typeface="Calibri Light" charset="0"/>
            </a:endParaRPr>
          </a:p>
        </p:txBody>
      </p:sp>
      <p:sp>
        <p:nvSpPr>
          <p:cNvPr id="53" name="Rectangle 52"/>
          <p:cNvSpPr/>
          <p:nvPr/>
        </p:nvSpPr>
        <p:spPr>
          <a:xfrm>
            <a:off x="2146507" y="3097004"/>
            <a:ext cx="185980" cy="233960"/>
          </a:xfrm>
          <a:prstGeom prst="rect">
            <a:avLst/>
          </a:prstGeom>
          <a:solidFill>
            <a:schemeClr val="accent3">
              <a:lumMod val="60000"/>
              <a:lumOff val="40000"/>
            </a:schemeClr>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libri Light" charset="0"/>
              <a:ea typeface="Calibri Light" charset="0"/>
              <a:cs typeface="Calibri Light" charset="0"/>
            </a:endParaRPr>
          </a:p>
        </p:txBody>
      </p:sp>
      <p:sp>
        <p:nvSpPr>
          <p:cNvPr id="54" name="Rectangle 53"/>
          <p:cNvSpPr/>
          <p:nvPr/>
        </p:nvSpPr>
        <p:spPr>
          <a:xfrm>
            <a:off x="1958374" y="3097004"/>
            <a:ext cx="185980" cy="233960"/>
          </a:xfrm>
          <a:prstGeom prst="rect">
            <a:avLst/>
          </a:prstGeom>
          <a:solidFill>
            <a:schemeClr val="accent2">
              <a:lumMod val="60000"/>
              <a:lumOff val="40000"/>
            </a:schemeClr>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libri Light" charset="0"/>
              <a:ea typeface="Calibri Light" charset="0"/>
              <a:cs typeface="Calibri Light" charset="0"/>
            </a:endParaRPr>
          </a:p>
        </p:txBody>
      </p:sp>
      <p:sp>
        <p:nvSpPr>
          <p:cNvPr id="55" name="Rectangle 54"/>
          <p:cNvSpPr/>
          <p:nvPr/>
        </p:nvSpPr>
        <p:spPr>
          <a:xfrm>
            <a:off x="1772045" y="3097004"/>
            <a:ext cx="185980" cy="233960"/>
          </a:xfrm>
          <a:prstGeom prst="rect">
            <a:avLst/>
          </a:prstGeom>
          <a:solidFill>
            <a:schemeClr val="accent1">
              <a:lumMod val="60000"/>
              <a:lumOff val="40000"/>
            </a:schemeClr>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libri Light" charset="0"/>
              <a:ea typeface="Calibri Light" charset="0"/>
              <a:cs typeface="Calibri Light" charset="0"/>
            </a:endParaRPr>
          </a:p>
        </p:txBody>
      </p:sp>
      <p:sp>
        <p:nvSpPr>
          <p:cNvPr id="56" name="Rectangle 55"/>
          <p:cNvSpPr/>
          <p:nvPr/>
        </p:nvSpPr>
        <p:spPr>
          <a:xfrm>
            <a:off x="1773460" y="3096587"/>
            <a:ext cx="1234842" cy="239232"/>
          </a:xfrm>
          <a:prstGeom prst="rect">
            <a:avLst/>
          </a:prstGeom>
          <a:solidFill>
            <a:schemeClr val="accent2">
              <a:lumMod val="75000"/>
            </a:schemeClr>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libri Light" charset="0"/>
              <a:ea typeface="Calibri Light" charset="0"/>
              <a:cs typeface="Calibri Light" charset="0"/>
            </a:endParaRPr>
          </a:p>
        </p:txBody>
      </p:sp>
      <p:sp>
        <p:nvSpPr>
          <p:cNvPr id="57" name="Rectangle 56"/>
          <p:cNvSpPr/>
          <p:nvPr/>
        </p:nvSpPr>
        <p:spPr>
          <a:xfrm>
            <a:off x="1732014" y="3060104"/>
            <a:ext cx="1316201" cy="307409"/>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libri Light" charset="0"/>
              <a:ea typeface="Calibri Light" charset="0"/>
              <a:cs typeface="Calibri Light" charset="0"/>
            </a:endParaRPr>
          </a:p>
        </p:txBody>
      </p:sp>
      <p:grpSp>
        <p:nvGrpSpPr>
          <p:cNvPr id="58" name="Group 57"/>
          <p:cNvGrpSpPr/>
          <p:nvPr/>
        </p:nvGrpSpPr>
        <p:grpSpPr>
          <a:xfrm>
            <a:off x="1776820" y="3330697"/>
            <a:ext cx="372309" cy="186142"/>
            <a:chOff x="7204986" y="3660925"/>
            <a:chExt cx="372309" cy="157634"/>
          </a:xfrm>
        </p:grpSpPr>
        <p:cxnSp>
          <p:nvCxnSpPr>
            <p:cNvPr id="59" name="Straight Arrow Connector 58"/>
            <p:cNvCxnSpPr/>
            <p:nvPr/>
          </p:nvCxnSpPr>
          <p:spPr>
            <a:xfrm flipV="1">
              <a:off x="7204986" y="3660925"/>
              <a:ext cx="0" cy="157634"/>
            </a:xfrm>
            <a:prstGeom prst="straightConnector1">
              <a:avLst/>
            </a:prstGeom>
            <a:ln>
              <a:solidFill>
                <a:schemeClr val="tx1">
                  <a:lumMod val="75000"/>
                  <a:lumOff val="25000"/>
                </a:schemeClr>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flipV="1">
              <a:off x="7390966" y="3660925"/>
              <a:ext cx="0" cy="157634"/>
            </a:xfrm>
            <a:prstGeom prst="straightConnector1">
              <a:avLst/>
            </a:prstGeom>
            <a:ln>
              <a:solidFill>
                <a:schemeClr val="tx1">
                  <a:lumMod val="75000"/>
                  <a:lumOff val="25000"/>
                </a:schemeClr>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flipV="1">
              <a:off x="7577295" y="3660925"/>
              <a:ext cx="0" cy="157634"/>
            </a:xfrm>
            <a:prstGeom prst="straightConnector1">
              <a:avLst/>
            </a:prstGeom>
            <a:ln>
              <a:solidFill>
                <a:schemeClr val="tx1">
                  <a:lumMod val="75000"/>
                  <a:lumOff val="25000"/>
                </a:schemeClr>
              </a:solidFill>
              <a:tailEnd type="triangle" w="sm" len="med"/>
            </a:ln>
          </p:spPr>
          <p:style>
            <a:lnRef idx="1">
              <a:schemeClr val="accent1"/>
            </a:lnRef>
            <a:fillRef idx="0">
              <a:schemeClr val="accent1"/>
            </a:fillRef>
            <a:effectRef idx="0">
              <a:schemeClr val="accent1"/>
            </a:effectRef>
            <a:fontRef idx="minor">
              <a:schemeClr val="tx1"/>
            </a:fontRef>
          </p:style>
        </p:cxnSp>
      </p:grpSp>
      <p:sp>
        <p:nvSpPr>
          <p:cNvPr id="62" name="TextBox 61"/>
          <p:cNvSpPr txBox="1"/>
          <p:nvPr/>
        </p:nvSpPr>
        <p:spPr>
          <a:xfrm>
            <a:off x="1803506" y="2787219"/>
            <a:ext cx="1200713" cy="307777"/>
          </a:xfrm>
          <a:prstGeom prst="rect">
            <a:avLst/>
          </a:prstGeom>
          <a:noFill/>
        </p:spPr>
        <p:txBody>
          <a:bodyPr wrap="none" rtlCol="0">
            <a:spAutoFit/>
          </a:bodyPr>
          <a:lstStyle/>
          <a:p>
            <a:pPr algn="ctr"/>
            <a:r>
              <a:rPr lang="en-US" sz="1400" dirty="0" smtClean="0">
                <a:ln w="0"/>
                <a:effectLst>
                  <a:outerShdw blurRad="38100" dist="19050" dir="2700000" algn="tl" rotWithShape="0">
                    <a:schemeClr val="dk1">
                      <a:alpha val="40000"/>
                    </a:schemeClr>
                  </a:outerShdw>
                </a:effectLst>
                <a:latin typeface="Calibri Light" charset="0"/>
                <a:ea typeface="Calibri Light" charset="0"/>
                <a:cs typeface="Calibri Light" charset="0"/>
              </a:rPr>
              <a:t>Ingress Packet</a:t>
            </a:r>
            <a:endParaRPr lang="en-US" sz="1400" dirty="0">
              <a:ln w="0"/>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spTree>
    <p:custDataLst>
      <p:tags r:id="rId1"/>
    </p:custDataLst>
    <p:extLst>
      <p:ext uri="{BB962C8B-B14F-4D97-AF65-F5344CB8AC3E}">
        <p14:creationId xmlns:p14="http://schemas.microsoft.com/office/powerpoint/2010/main" val="1601173328"/>
      </p:ext>
    </p:extLst>
  </p:cSld>
  <p:clrMapOvr>
    <a:masterClrMapping/>
  </p:clrMapOvr>
  <mc:AlternateContent xmlns:mc="http://schemas.openxmlformats.org/markup-compatibility/2006" xmlns:p14="http://schemas.microsoft.com/office/powerpoint/2010/main">
    <mc:Choice Requires="p14">
      <p:transition spd="slow" p14:dur="2000" advTm="2113"/>
    </mc:Choice>
    <mc:Fallback xmlns="">
      <p:transition spd="slow" advTm="211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8"/>
                                        </p:tgtEl>
                                        <p:attrNameLst>
                                          <p:attrName>style.visibility</p:attrName>
                                        </p:attrNameLst>
                                      </p:cBhvr>
                                      <p:to>
                                        <p:strVal val="visible"/>
                                      </p:to>
                                    </p:set>
                                  </p:childTnLst>
                                </p:cTn>
                              </p:par>
                              <p:par>
                                <p:cTn id="23" presetID="1" presetClass="exit" presetSubtype="0" fill="hold" grpId="1" nodeType="withEffect">
                                  <p:stCondLst>
                                    <p:cond delay="0"/>
                                  </p:stCondLst>
                                  <p:childTnLst>
                                    <p:set>
                                      <p:cBhvr>
                                        <p:cTn id="24" dur="1" fill="hold">
                                          <p:stCondLst>
                                            <p:cond delay="0"/>
                                          </p:stCondLst>
                                        </p:cTn>
                                        <p:tgtEl>
                                          <p:spTgt spid="56"/>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7"/>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40" grpId="0"/>
      <p:bldP spid="41" grpId="0" animBg="1"/>
      <p:bldP spid="42" grpId="0" animBg="1"/>
      <p:bldP spid="43" grpId="0" animBg="1"/>
      <p:bldP spid="44" grpId="0" animBg="1"/>
      <p:bldP spid="45" grpId="0" animBg="1"/>
      <p:bldP spid="46" grpId="0"/>
      <p:bldP spid="52" grpId="0" animBg="1"/>
      <p:bldP spid="53" grpId="0" animBg="1"/>
      <p:bldP spid="54" grpId="0" animBg="1"/>
      <p:bldP spid="55" grpId="0" animBg="1"/>
      <p:bldP spid="56" grpId="0" animBg="1"/>
      <p:bldP spid="56" grpId="1" animBg="1"/>
      <p:bldP spid="57" grpId="0" animBg="1"/>
      <p:bldP spid="6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OVS Forwarding Model</a:t>
            </a:r>
            <a:endParaRPr lang="en-US" dirty="0"/>
          </a:p>
        </p:txBody>
      </p:sp>
      <p:sp>
        <p:nvSpPr>
          <p:cNvPr id="75" name="Rounded Rectangle 74"/>
          <p:cNvSpPr/>
          <p:nvPr/>
        </p:nvSpPr>
        <p:spPr>
          <a:xfrm>
            <a:off x="1916957" y="3767212"/>
            <a:ext cx="946317" cy="620900"/>
          </a:xfrm>
          <a:prstGeom prst="roundRect">
            <a:avLst>
              <a:gd name="adj" fmla="val 0"/>
            </a:avLst>
          </a:prstGeom>
          <a:solidFill>
            <a:schemeClr val="accent3">
              <a:lumMod val="20000"/>
              <a:lumOff val="80000"/>
            </a:schemeClr>
          </a:solidFill>
          <a:ln w="9525">
            <a:solidFill>
              <a:schemeClr val="accent3">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Packet</a:t>
            </a:r>
          </a:p>
          <a:p>
            <a:pPr algn="ctr"/>
            <a:r>
              <a:rPr lang="en-US" sz="14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Parser</a:t>
            </a:r>
            <a:endParaRPr lang="en-US" sz="20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cxnSp>
        <p:nvCxnSpPr>
          <p:cNvPr id="76" name="Straight Arrow Connector 75"/>
          <p:cNvCxnSpPr/>
          <p:nvPr/>
        </p:nvCxnSpPr>
        <p:spPr>
          <a:xfrm>
            <a:off x="2863274" y="4077662"/>
            <a:ext cx="685261" cy="0"/>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a:off x="824076" y="4085976"/>
            <a:ext cx="1095644" cy="0"/>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78" name="TextBox 77"/>
          <p:cNvSpPr txBox="1"/>
          <p:nvPr/>
        </p:nvSpPr>
        <p:spPr>
          <a:xfrm>
            <a:off x="823102" y="3751348"/>
            <a:ext cx="691921" cy="307777"/>
          </a:xfrm>
          <a:prstGeom prst="rect">
            <a:avLst/>
          </a:prstGeom>
          <a:noFill/>
        </p:spPr>
        <p:txBody>
          <a:bodyPr wrap="none" rtlCol="0">
            <a:spAutoFit/>
          </a:bodyPr>
          <a:lstStyle/>
          <a:p>
            <a:r>
              <a:rPr lang="en-US" sz="14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Ingress</a:t>
            </a:r>
            <a:endParaRPr lang="en-US" sz="1400" dirty="0">
              <a:latin typeface="Calibri Light" charset="0"/>
              <a:ea typeface="Calibri Light" charset="0"/>
              <a:cs typeface="Calibri Light" charset="0"/>
            </a:endParaRPr>
          </a:p>
        </p:txBody>
      </p:sp>
      <p:sp>
        <p:nvSpPr>
          <p:cNvPr id="81" name="Rounded Rectangle 80"/>
          <p:cNvSpPr/>
          <p:nvPr/>
        </p:nvSpPr>
        <p:spPr>
          <a:xfrm>
            <a:off x="3567648" y="3652912"/>
            <a:ext cx="1838197" cy="849500"/>
          </a:xfrm>
          <a:prstGeom prst="roundRect">
            <a:avLst>
              <a:gd name="adj" fmla="val 0"/>
            </a:avLst>
          </a:prstGeom>
          <a:solidFill>
            <a:schemeClr val="bg1">
              <a:lumMod val="95000"/>
            </a:schemeClr>
          </a:solidFill>
          <a:ln w="9525">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Match-Action</a:t>
            </a:r>
          </a:p>
          <a:p>
            <a:pPr algn="ctr"/>
            <a:r>
              <a:rPr lang="en-US" sz="14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Cache</a:t>
            </a:r>
            <a:endParaRPr lang="en-US" sz="20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cxnSp>
        <p:nvCxnSpPr>
          <p:cNvPr id="82" name="Straight Arrow Connector 81"/>
          <p:cNvCxnSpPr/>
          <p:nvPr/>
        </p:nvCxnSpPr>
        <p:spPr>
          <a:xfrm flipH="1">
            <a:off x="4477870" y="2681796"/>
            <a:ext cx="0" cy="971116"/>
          </a:xfrm>
          <a:prstGeom prst="straightConnector1">
            <a:avLst/>
          </a:prstGeom>
          <a:ln w="28575">
            <a:solidFill>
              <a:schemeClr val="bg1">
                <a:lumMod val="50000"/>
              </a:schemeClr>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a:off x="5405847" y="2244076"/>
            <a:ext cx="685261" cy="0"/>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116" name="TextBox 115"/>
          <p:cNvSpPr txBox="1"/>
          <p:nvPr/>
        </p:nvSpPr>
        <p:spPr>
          <a:xfrm>
            <a:off x="5543430" y="1905522"/>
            <a:ext cx="643831" cy="307777"/>
          </a:xfrm>
          <a:prstGeom prst="rect">
            <a:avLst/>
          </a:prstGeom>
          <a:noFill/>
        </p:spPr>
        <p:txBody>
          <a:bodyPr wrap="none" rtlCol="0">
            <a:spAutoFit/>
          </a:bodyPr>
          <a:lstStyle/>
          <a:p>
            <a:r>
              <a:rPr lang="en-US" sz="14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Egress</a:t>
            </a:r>
            <a:endParaRPr lang="en-US" sz="1800" dirty="0">
              <a:latin typeface="Calibri Light" charset="0"/>
              <a:ea typeface="Calibri Light" charset="0"/>
              <a:cs typeface="Calibri Light" charset="0"/>
            </a:endParaRPr>
          </a:p>
        </p:txBody>
      </p:sp>
      <p:sp>
        <p:nvSpPr>
          <p:cNvPr id="118" name="Rounded Rectangle 117"/>
          <p:cNvSpPr/>
          <p:nvPr/>
        </p:nvSpPr>
        <p:spPr>
          <a:xfrm>
            <a:off x="3558036" y="1527496"/>
            <a:ext cx="1543010" cy="849500"/>
          </a:xfrm>
          <a:prstGeom prst="roundRect">
            <a:avLst>
              <a:gd name="adj" fmla="val 0"/>
            </a:avLst>
          </a:prstGeom>
          <a:solidFill>
            <a:schemeClr val="bg1">
              <a:lumMod val="95000"/>
            </a:schemeClr>
          </a:solidFill>
          <a:ln w="9525">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sp>
        <p:nvSpPr>
          <p:cNvPr id="119" name="Rounded Rectangle 118"/>
          <p:cNvSpPr/>
          <p:nvPr/>
        </p:nvSpPr>
        <p:spPr>
          <a:xfrm>
            <a:off x="3710436" y="1679896"/>
            <a:ext cx="1543010" cy="849500"/>
          </a:xfrm>
          <a:prstGeom prst="roundRect">
            <a:avLst>
              <a:gd name="adj" fmla="val 0"/>
            </a:avLst>
          </a:prstGeom>
          <a:solidFill>
            <a:schemeClr val="bg1">
              <a:lumMod val="95000"/>
            </a:schemeClr>
          </a:solidFill>
          <a:ln w="9525">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sp>
        <p:nvSpPr>
          <p:cNvPr id="120" name="Rounded Rectangle 119"/>
          <p:cNvSpPr/>
          <p:nvPr/>
        </p:nvSpPr>
        <p:spPr>
          <a:xfrm>
            <a:off x="3862836" y="1832296"/>
            <a:ext cx="1543010" cy="849500"/>
          </a:xfrm>
          <a:prstGeom prst="roundRect">
            <a:avLst>
              <a:gd name="adj" fmla="val 0"/>
            </a:avLst>
          </a:prstGeom>
          <a:solidFill>
            <a:schemeClr val="bg1">
              <a:lumMod val="95000"/>
            </a:schemeClr>
          </a:solidFill>
          <a:ln w="9525">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Match-Action</a:t>
            </a:r>
          </a:p>
          <a:p>
            <a:pPr algn="ctr"/>
            <a:r>
              <a:rPr lang="en-US" sz="14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Tables</a:t>
            </a:r>
            <a:endParaRPr lang="en-US" sz="20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cxnSp>
        <p:nvCxnSpPr>
          <p:cNvPr id="38" name="Straight Arrow Connector 37"/>
          <p:cNvCxnSpPr/>
          <p:nvPr/>
        </p:nvCxnSpPr>
        <p:spPr>
          <a:xfrm>
            <a:off x="5405847" y="4087950"/>
            <a:ext cx="685261" cy="0"/>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5543430" y="3749396"/>
            <a:ext cx="643831" cy="307777"/>
          </a:xfrm>
          <a:prstGeom prst="rect">
            <a:avLst/>
          </a:prstGeom>
          <a:noFill/>
        </p:spPr>
        <p:txBody>
          <a:bodyPr wrap="none" rtlCol="0">
            <a:spAutoFit/>
          </a:bodyPr>
          <a:lstStyle/>
          <a:p>
            <a:r>
              <a:rPr lang="en-US" sz="1400" dirty="0" smtClean="0">
                <a:ln w="0"/>
                <a:effectLst>
                  <a:outerShdw blurRad="38100" dist="19050" dir="2700000" algn="tl" rotWithShape="0">
                    <a:schemeClr val="dk1">
                      <a:alpha val="40000"/>
                    </a:schemeClr>
                  </a:outerShdw>
                </a:effectLst>
                <a:latin typeface="Calibri Light" charset="0"/>
                <a:ea typeface="Calibri Light" charset="0"/>
                <a:cs typeface="Calibri Light" charset="0"/>
              </a:rPr>
              <a:t>Egress</a:t>
            </a:r>
            <a:endParaRPr lang="en-US" sz="1800" dirty="0">
              <a:latin typeface="Calibri Light" charset="0"/>
              <a:ea typeface="Calibri Light" charset="0"/>
              <a:cs typeface="Calibri Light" charset="0"/>
            </a:endParaRPr>
          </a:p>
        </p:txBody>
      </p:sp>
      <p:sp>
        <p:nvSpPr>
          <p:cNvPr id="57" name="Title 1"/>
          <p:cNvSpPr txBox="1">
            <a:spLocks/>
          </p:cNvSpPr>
          <p:nvPr/>
        </p:nvSpPr>
        <p:spPr>
          <a:xfrm>
            <a:off x="4704110" y="277751"/>
            <a:ext cx="2628023" cy="99417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dirty="0" smtClean="0">
                <a:solidFill>
                  <a:schemeClr val="accent1">
                    <a:lumMod val="75000"/>
                  </a:schemeClr>
                </a:solidFill>
              </a:rPr>
              <a:t>(</a:t>
            </a:r>
            <a:r>
              <a:rPr lang="en-US" b="1" dirty="0" smtClean="0">
                <a:solidFill>
                  <a:schemeClr val="accent1">
                    <a:lumMod val="75000"/>
                  </a:schemeClr>
                </a:solidFill>
              </a:rPr>
              <a:t>Inline Editing</a:t>
            </a:r>
            <a:r>
              <a:rPr lang="en-US" dirty="0" smtClean="0">
                <a:solidFill>
                  <a:schemeClr val="accent1">
                    <a:lumMod val="75000"/>
                  </a:schemeClr>
                </a:solidFill>
              </a:rPr>
              <a:t>)</a:t>
            </a:r>
            <a:endParaRPr lang="en-US" dirty="0">
              <a:solidFill>
                <a:schemeClr val="accent1">
                  <a:lumMod val="75000"/>
                </a:schemeClr>
              </a:solidFill>
            </a:endParaRPr>
          </a:p>
        </p:txBody>
      </p:sp>
      <p:sp>
        <p:nvSpPr>
          <p:cNvPr id="27" name="Rectangle 26"/>
          <p:cNvSpPr/>
          <p:nvPr/>
        </p:nvSpPr>
        <p:spPr>
          <a:xfrm>
            <a:off x="6225826" y="3256951"/>
            <a:ext cx="674051" cy="233960"/>
          </a:xfrm>
          <a:prstGeom prst="rect">
            <a:avLst/>
          </a:prstGeom>
          <a:solidFill>
            <a:schemeClr val="accent2">
              <a:lumMod val="75000"/>
            </a:schemeClr>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libri Light" charset="0"/>
              <a:ea typeface="Calibri Light" charset="0"/>
              <a:cs typeface="Calibri Light" charset="0"/>
            </a:endParaRPr>
          </a:p>
        </p:txBody>
      </p:sp>
      <p:sp>
        <p:nvSpPr>
          <p:cNvPr id="28" name="Rectangle 27"/>
          <p:cNvSpPr/>
          <p:nvPr/>
        </p:nvSpPr>
        <p:spPr>
          <a:xfrm>
            <a:off x="6039497" y="3256951"/>
            <a:ext cx="185980" cy="233960"/>
          </a:xfrm>
          <a:prstGeom prst="rect">
            <a:avLst/>
          </a:prstGeom>
          <a:pattFill prst="ltUpDiag">
            <a:fgClr>
              <a:schemeClr val="accent3">
                <a:lumMod val="60000"/>
                <a:lumOff val="40000"/>
              </a:schemeClr>
            </a:fgClr>
            <a:bgClr>
              <a:schemeClr val="bg1"/>
            </a:bgClr>
          </a:patt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libri Light" charset="0"/>
              <a:ea typeface="Calibri Light" charset="0"/>
              <a:cs typeface="Calibri Light" charset="0"/>
            </a:endParaRPr>
          </a:p>
        </p:txBody>
      </p:sp>
      <p:sp>
        <p:nvSpPr>
          <p:cNvPr id="29" name="Rectangle 28"/>
          <p:cNvSpPr/>
          <p:nvPr/>
        </p:nvSpPr>
        <p:spPr>
          <a:xfrm>
            <a:off x="5851364" y="3256951"/>
            <a:ext cx="185980" cy="233960"/>
          </a:xfrm>
          <a:prstGeom prst="rect">
            <a:avLst/>
          </a:prstGeom>
          <a:pattFill prst="ltUpDiag">
            <a:fgClr>
              <a:schemeClr val="accent2">
                <a:lumMod val="60000"/>
                <a:lumOff val="40000"/>
              </a:schemeClr>
            </a:fgClr>
            <a:bgClr>
              <a:schemeClr val="bg1"/>
            </a:bgClr>
          </a:patt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libri Light" charset="0"/>
              <a:ea typeface="Calibri Light" charset="0"/>
              <a:cs typeface="Calibri Light" charset="0"/>
            </a:endParaRPr>
          </a:p>
        </p:txBody>
      </p:sp>
      <p:sp>
        <p:nvSpPr>
          <p:cNvPr id="30" name="Rectangle 29"/>
          <p:cNvSpPr/>
          <p:nvPr/>
        </p:nvSpPr>
        <p:spPr>
          <a:xfrm>
            <a:off x="5665035" y="3256951"/>
            <a:ext cx="185980" cy="233960"/>
          </a:xfrm>
          <a:prstGeom prst="rect">
            <a:avLst/>
          </a:prstGeom>
          <a:pattFill prst="ltUpDiag">
            <a:fgClr>
              <a:schemeClr val="accent1">
                <a:lumMod val="60000"/>
                <a:lumOff val="40000"/>
              </a:schemeClr>
            </a:fgClr>
            <a:bgClr>
              <a:schemeClr val="bg1"/>
            </a:bgClr>
          </a:patt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libri Light" charset="0"/>
              <a:ea typeface="Calibri Light" charset="0"/>
              <a:cs typeface="Calibri Light" charset="0"/>
            </a:endParaRPr>
          </a:p>
        </p:txBody>
      </p:sp>
      <p:sp>
        <p:nvSpPr>
          <p:cNvPr id="31" name="Rectangle 30"/>
          <p:cNvSpPr/>
          <p:nvPr/>
        </p:nvSpPr>
        <p:spPr>
          <a:xfrm>
            <a:off x="5625004" y="3220051"/>
            <a:ext cx="1316201" cy="307409"/>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libri Light" charset="0"/>
              <a:ea typeface="Calibri Light" charset="0"/>
              <a:cs typeface="Calibri Light" charset="0"/>
            </a:endParaRPr>
          </a:p>
        </p:txBody>
      </p:sp>
      <p:sp>
        <p:nvSpPr>
          <p:cNvPr id="32" name="TextBox 31"/>
          <p:cNvSpPr txBox="1"/>
          <p:nvPr/>
        </p:nvSpPr>
        <p:spPr>
          <a:xfrm>
            <a:off x="5706792" y="2950186"/>
            <a:ext cx="1152623" cy="307777"/>
          </a:xfrm>
          <a:prstGeom prst="rect">
            <a:avLst/>
          </a:prstGeom>
          <a:noFill/>
        </p:spPr>
        <p:txBody>
          <a:bodyPr wrap="none" rtlCol="0">
            <a:spAutoFit/>
          </a:bodyPr>
          <a:lstStyle/>
          <a:p>
            <a:pPr algn="ctr"/>
            <a:r>
              <a:rPr lang="en-US" sz="1400" dirty="0" smtClean="0">
                <a:latin typeface="Calibri Light" charset="0"/>
                <a:ea typeface="Calibri Light" charset="0"/>
                <a:cs typeface="Calibri Light" charset="0"/>
              </a:rPr>
              <a:t>Egress Packet</a:t>
            </a:r>
            <a:endParaRPr lang="en-US" sz="1400" dirty="0">
              <a:latin typeface="Calibri Light" charset="0"/>
              <a:ea typeface="Calibri Light" charset="0"/>
              <a:cs typeface="Calibri Light" charset="0"/>
            </a:endParaRPr>
          </a:p>
        </p:txBody>
      </p:sp>
      <p:grpSp>
        <p:nvGrpSpPr>
          <p:cNvPr id="33" name="Group 32"/>
          <p:cNvGrpSpPr/>
          <p:nvPr/>
        </p:nvGrpSpPr>
        <p:grpSpPr>
          <a:xfrm>
            <a:off x="5665035" y="3485175"/>
            <a:ext cx="372309" cy="191878"/>
            <a:chOff x="7204986" y="3660925"/>
            <a:chExt cx="372309" cy="157634"/>
          </a:xfrm>
        </p:grpSpPr>
        <p:cxnSp>
          <p:nvCxnSpPr>
            <p:cNvPr id="34" name="Straight Arrow Connector 33"/>
            <p:cNvCxnSpPr/>
            <p:nvPr/>
          </p:nvCxnSpPr>
          <p:spPr>
            <a:xfrm flipV="1">
              <a:off x="7204986" y="3660925"/>
              <a:ext cx="0" cy="157634"/>
            </a:xfrm>
            <a:prstGeom prst="straightConnector1">
              <a:avLst/>
            </a:prstGeom>
            <a:ln>
              <a:solidFill>
                <a:schemeClr val="tx1">
                  <a:lumMod val="75000"/>
                  <a:lumOff val="25000"/>
                </a:schemeClr>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V="1">
              <a:off x="7390966" y="3660925"/>
              <a:ext cx="0" cy="157634"/>
            </a:xfrm>
            <a:prstGeom prst="straightConnector1">
              <a:avLst/>
            </a:prstGeom>
            <a:ln>
              <a:solidFill>
                <a:schemeClr val="tx1">
                  <a:lumMod val="75000"/>
                  <a:lumOff val="25000"/>
                </a:schemeClr>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V="1">
              <a:off x="7577295" y="3660925"/>
              <a:ext cx="0" cy="157634"/>
            </a:xfrm>
            <a:prstGeom prst="straightConnector1">
              <a:avLst/>
            </a:prstGeom>
            <a:ln>
              <a:solidFill>
                <a:schemeClr val="tx1">
                  <a:lumMod val="75000"/>
                  <a:lumOff val="25000"/>
                </a:schemeClr>
              </a:solidFill>
              <a:tailEnd type="triangle" w="sm" len="med"/>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1809303824"/>
      </p:ext>
    </p:extLst>
  </p:cSld>
  <p:clrMapOvr>
    <a:masterClrMapping/>
  </p:clrMapOvr>
  <mc:AlternateContent xmlns:mc="http://schemas.openxmlformats.org/markup-compatibility/2006" xmlns:p14="http://schemas.microsoft.com/office/powerpoint/2010/main">
    <mc:Choice Requires="p14">
      <p:transition spd="slow" p14:dur="2000" advTm="1491"/>
    </mc:Choice>
    <mc:Fallback xmlns="">
      <p:transition spd="slow" advTm="149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PISCES Forwarding Model (Modified OVS)</a:t>
            </a:r>
            <a:endParaRPr lang="en-US" dirty="0"/>
          </a:p>
        </p:txBody>
      </p:sp>
      <p:sp>
        <p:nvSpPr>
          <p:cNvPr id="5" name="Rounded Rectangle 4"/>
          <p:cNvSpPr/>
          <p:nvPr/>
        </p:nvSpPr>
        <p:spPr>
          <a:xfrm>
            <a:off x="1070142" y="3793556"/>
            <a:ext cx="946317" cy="620900"/>
          </a:xfrm>
          <a:prstGeom prst="roundRect">
            <a:avLst>
              <a:gd name="adj" fmla="val 0"/>
            </a:avLst>
          </a:prstGeom>
          <a:solidFill>
            <a:schemeClr val="accent3">
              <a:lumMod val="20000"/>
              <a:lumOff val="80000"/>
            </a:schemeClr>
          </a:solidFill>
          <a:ln w="9525">
            <a:solidFill>
              <a:schemeClr val="accent3">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Packet</a:t>
            </a:r>
          </a:p>
          <a:p>
            <a:pPr algn="ctr"/>
            <a:r>
              <a:rPr lang="en-US" sz="14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Parser</a:t>
            </a:r>
            <a:endParaRPr lang="en-US" sz="20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sp>
        <p:nvSpPr>
          <p:cNvPr id="8" name="TextBox 7"/>
          <p:cNvSpPr txBox="1"/>
          <p:nvPr/>
        </p:nvSpPr>
        <p:spPr>
          <a:xfrm>
            <a:off x="217587" y="3777692"/>
            <a:ext cx="691921" cy="307777"/>
          </a:xfrm>
          <a:prstGeom prst="rect">
            <a:avLst/>
          </a:prstGeom>
          <a:noFill/>
        </p:spPr>
        <p:txBody>
          <a:bodyPr wrap="none" rtlCol="0">
            <a:spAutoFit/>
          </a:bodyPr>
          <a:lstStyle/>
          <a:p>
            <a:r>
              <a:rPr lang="en-US" sz="14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Ingress</a:t>
            </a:r>
            <a:endParaRPr lang="en-US" sz="1400" dirty="0">
              <a:latin typeface="Calibri Light" charset="0"/>
              <a:ea typeface="Calibri Light" charset="0"/>
              <a:cs typeface="Calibri Light" charset="0"/>
            </a:endParaRPr>
          </a:p>
        </p:txBody>
      </p:sp>
      <p:sp>
        <p:nvSpPr>
          <p:cNvPr id="9" name="Rounded Rectangle 8"/>
          <p:cNvSpPr/>
          <p:nvPr/>
        </p:nvSpPr>
        <p:spPr>
          <a:xfrm>
            <a:off x="3567648" y="3652912"/>
            <a:ext cx="1838197" cy="849500"/>
          </a:xfrm>
          <a:prstGeom prst="roundRect">
            <a:avLst>
              <a:gd name="adj" fmla="val 0"/>
            </a:avLst>
          </a:prstGeom>
          <a:solidFill>
            <a:schemeClr val="bg1">
              <a:lumMod val="95000"/>
            </a:schemeClr>
          </a:solidFill>
          <a:ln w="9525">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Match-Action</a:t>
            </a:r>
          </a:p>
          <a:p>
            <a:pPr algn="ctr"/>
            <a:r>
              <a:rPr lang="en-US" sz="14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Cache</a:t>
            </a:r>
            <a:endParaRPr lang="en-US" sz="20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cxnSp>
        <p:nvCxnSpPr>
          <p:cNvPr id="10" name="Straight Arrow Connector 9"/>
          <p:cNvCxnSpPr/>
          <p:nvPr/>
        </p:nvCxnSpPr>
        <p:spPr>
          <a:xfrm flipH="1">
            <a:off x="4477870" y="2681796"/>
            <a:ext cx="0" cy="971116"/>
          </a:xfrm>
          <a:prstGeom prst="straightConnector1">
            <a:avLst/>
          </a:prstGeom>
          <a:ln w="28575">
            <a:solidFill>
              <a:schemeClr val="bg1">
                <a:lumMod val="50000"/>
              </a:schemeClr>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sp>
        <p:nvSpPr>
          <p:cNvPr id="11" name="Rounded Rectangle 10"/>
          <p:cNvSpPr/>
          <p:nvPr/>
        </p:nvSpPr>
        <p:spPr>
          <a:xfrm>
            <a:off x="3558036" y="1527496"/>
            <a:ext cx="1543010" cy="849500"/>
          </a:xfrm>
          <a:prstGeom prst="roundRect">
            <a:avLst>
              <a:gd name="adj" fmla="val 0"/>
            </a:avLst>
          </a:prstGeom>
          <a:solidFill>
            <a:schemeClr val="bg1">
              <a:lumMod val="95000"/>
            </a:schemeClr>
          </a:solidFill>
          <a:ln w="9525">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sp>
        <p:nvSpPr>
          <p:cNvPr id="12" name="Rounded Rectangle 11"/>
          <p:cNvSpPr/>
          <p:nvPr/>
        </p:nvSpPr>
        <p:spPr>
          <a:xfrm>
            <a:off x="3710436" y="1679896"/>
            <a:ext cx="1543010" cy="849500"/>
          </a:xfrm>
          <a:prstGeom prst="roundRect">
            <a:avLst>
              <a:gd name="adj" fmla="val 0"/>
            </a:avLst>
          </a:prstGeom>
          <a:solidFill>
            <a:schemeClr val="bg1">
              <a:lumMod val="95000"/>
            </a:schemeClr>
          </a:solidFill>
          <a:ln w="9525">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sp>
        <p:nvSpPr>
          <p:cNvPr id="13" name="Rounded Rectangle 12"/>
          <p:cNvSpPr/>
          <p:nvPr/>
        </p:nvSpPr>
        <p:spPr>
          <a:xfrm>
            <a:off x="3862836" y="1832296"/>
            <a:ext cx="1543010" cy="849500"/>
          </a:xfrm>
          <a:prstGeom prst="roundRect">
            <a:avLst>
              <a:gd name="adj" fmla="val 0"/>
            </a:avLst>
          </a:prstGeom>
          <a:solidFill>
            <a:schemeClr val="bg1">
              <a:lumMod val="95000"/>
            </a:schemeClr>
          </a:solidFill>
          <a:ln w="9525">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Match-Action</a:t>
            </a:r>
          </a:p>
          <a:p>
            <a:pPr algn="ctr"/>
            <a:r>
              <a:rPr lang="en-US" sz="14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Tables</a:t>
            </a:r>
            <a:endParaRPr lang="en-US" sz="20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sp>
        <p:nvSpPr>
          <p:cNvPr id="15" name="Rounded Rectangle 14"/>
          <p:cNvSpPr/>
          <p:nvPr/>
        </p:nvSpPr>
        <p:spPr>
          <a:xfrm>
            <a:off x="7123210" y="3796488"/>
            <a:ext cx="1088407" cy="620900"/>
          </a:xfrm>
          <a:prstGeom prst="roundRect">
            <a:avLst>
              <a:gd name="adj" fmla="val 0"/>
            </a:avLst>
          </a:prstGeom>
          <a:solidFill>
            <a:schemeClr val="accent1">
              <a:lumMod val="20000"/>
              <a:lumOff val="80000"/>
            </a:schemeClr>
          </a:solidFill>
          <a:ln w="9525">
            <a:solidFill>
              <a:schemeClr val="accent3">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Packet</a:t>
            </a:r>
          </a:p>
          <a:p>
            <a:pPr algn="ctr"/>
            <a:r>
              <a:rPr lang="en-US" sz="1400" dirty="0" err="1"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Deparser</a:t>
            </a:r>
            <a:endParaRPr lang="en-US" sz="2000" baseline="300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sp>
        <p:nvSpPr>
          <p:cNvPr id="18" name="TextBox 17"/>
          <p:cNvSpPr txBox="1"/>
          <p:nvPr/>
        </p:nvSpPr>
        <p:spPr>
          <a:xfrm>
            <a:off x="8322360" y="3671404"/>
            <a:ext cx="643831" cy="307777"/>
          </a:xfrm>
          <a:prstGeom prst="rect">
            <a:avLst/>
          </a:prstGeom>
          <a:noFill/>
        </p:spPr>
        <p:txBody>
          <a:bodyPr wrap="none" rtlCol="0">
            <a:spAutoFit/>
          </a:bodyPr>
          <a:lstStyle/>
          <a:p>
            <a:r>
              <a:rPr lang="en-US" sz="14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Egress</a:t>
            </a:r>
            <a:endParaRPr lang="en-US" sz="1800" dirty="0">
              <a:latin typeface="Calibri Light" charset="0"/>
              <a:ea typeface="Calibri Light" charset="0"/>
              <a:cs typeface="Calibri Light" charset="0"/>
            </a:endParaRPr>
          </a:p>
        </p:txBody>
      </p:sp>
      <p:cxnSp>
        <p:nvCxnSpPr>
          <p:cNvPr id="19" name="Elbow Connector 18"/>
          <p:cNvCxnSpPr>
            <a:endCxn id="32" idx="0"/>
          </p:cNvCxnSpPr>
          <p:nvPr/>
        </p:nvCxnSpPr>
        <p:spPr>
          <a:xfrm rot="16200000" flipH="1">
            <a:off x="5065466" y="2597426"/>
            <a:ext cx="1539442" cy="858682"/>
          </a:xfrm>
          <a:prstGeom prst="bentConnector3">
            <a:avLst>
              <a:gd name="adj1" fmla="val -323"/>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1807" y="1805768"/>
            <a:ext cx="3589970" cy="1015663"/>
          </a:xfrm>
          <a:prstGeom prst="rect">
            <a:avLst/>
          </a:prstGeom>
          <a:noFill/>
        </p:spPr>
        <p:txBody>
          <a:bodyPr wrap="square" rtlCol="0">
            <a:spAutoFit/>
          </a:bodyPr>
          <a:lstStyle/>
          <a:p>
            <a:pPr marL="342900" lvl="0" indent="-342900">
              <a:buFont typeface="Arial" charset="0"/>
              <a:buChar char="•"/>
            </a:pPr>
            <a:r>
              <a:rPr lang="en-US" sz="2000" dirty="0">
                <a:solidFill>
                  <a:schemeClr val="tx1"/>
                </a:solidFill>
                <a:latin typeface="Calibri Light" charset="0"/>
                <a:ea typeface="Calibri Light" charset="0"/>
                <a:cs typeface="Calibri Light" charset="0"/>
              </a:rPr>
              <a:t>Supports both editing </a:t>
            </a:r>
            <a:r>
              <a:rPr lang="en-US" sz="2000" dirty="0" smtClean="0">
                <a:solidFill>
                  <a:schemeClr val="tx1"/>
                </a:solidFill>
                <a:latin typeface="Calibri Light" charset="0"/>
                <a:ea typeface="Calibri Light" charset="0"/>
                <a:cs typeface="Calibri Light" charset="0"/>
              </a:rPr>
              <a:t>modes:</a:t>
            </a:r>
          </a:p>
          <a:p>
            <a:pPr marL="685800" lvl="1" indent="-342900">
              <a:buFontTx/>
              <a:buChar char="-"/>
            </a:pPr>
            <a:r>
              <a:rPr lang="en-US" sz="2000" b="1" dirty="0" smtClean="0">
                <a:solidFill>
                  <a:schemeClr val="tx1"/>
                </a:solidFill>
                <a:latin typeface="Calibri Light" charset="0"/>
                <a:ea typeface="Calibri Light" charset="0"/>
                <a:cs typeface="Calibri Light" charset="0"/>
              </a:rPr>
              <a:t>Inline Editing</a:t>
            </a:r>
          </a:p>
          <a:p>
            <a:pPr marL="685800" lvl="1" indent="-342900">
              <a:buFontTx/>
              <a:buChar char="-"/>
            </a:pPr>
            <a:r>
              <a:rPr lang="en-US" sz="2000" b="1" dirty="0" smtClean="0">
                <a:solidFill>
                  <a:schemeClr val="tx1"/>
                </a:solidFill>
                <a:latin typeface="Calibri Light" charset="0"/>
                <a:ea typeface="Calibri Light" charset="0"/>
                <a:cs typeface="Calibri Light" charset="0"/>
              </a:rPr>
              <a:t>Post-pipeline Editing</a:t>
            </a:r>
          </a:p>
        </p:txBody>
      </p:sp>
      <p:sp>
        <p:nvSpPr>
          <p:cNvPr id="23" name="Rounded Rectangle 22"/>
          <p:cNvSpPr/>
          <p:nvPr/>
        </p:nvSpPr>
        <p:spPr>
          <a:xfrm>
            <a:off x="2327392" y="3787709"/>
            <a:ext cx="946317" cy="620900"/>
          </a:xfrm>
          <a:prstGeom prst="roundRect">
            <a:avLst>
              <a:gd name="adj" fmla="val 0"/>
            </a:avLst>
          </a:prstGeom>
          <a:solidFill>
            <a:schemeClr val="accent1">
              <a:lumMod val="20000"/>
              <a:lumOff val="80000"/>
            </a:schemeClr>
          </a:solidFill>
          <a:ln w="9525">
            <a:solidFill>
              <a:schemeClr val="accent3">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Checksum</a:t>
            </a:r>
          </a:p>
          <a:p>
            <a:pPr algn="ctr"/>
            <a:r>
              <a:rPr lang="en-US" sz="14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Verify</a:t>
            </a:r>
            <a:endParaRPr lang="en-US" sz="20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cxnSp>
        <p:nvCxnSpPr>
          <p:cNvPr id="27" name="Straight Arrow Connector 26"/>
          <p:cNvCxnSpPr/>
          <p:nvPr/>
        </p:nvCxnSpPr>
        <p:spPr>
          <a:xfrm>
            <a:off x="3273364" y="4098169"/>
            <a:ext cx="304799" cy="0"/>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2016459" y="4098169"/>
            <a:ext cx="304799" cy="0"/>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384881" y="4106938"/>
            <a:ext cx="685261" cy="0"/>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32" name="Rounded Rectangle 31"/>
          <p:cNvSpPr/>
          <p:nvPr/>
        </p:nvSpPr>
        <p:spPr>
          <a:xfrm>
            <a:off x="5720324" y="3796488"/>
            <a:ext cx="1088407" cy="620900"/>
          </a:xfrm>
          <a:prstGeom prst="roundRect">
            <a:avLst>
              <a:gd name="adj" fmla="val 0"/>
            </a:avLst>
          </a:prstGeom>
          <a:solidFill>
            <a:schemeClr val="accent1">
              <a:lumMod val="20000"/>
              <a:lumOff val="80000"/>
            </a:schemeClr>
          </a:solidFill>
          <a:ln w="9525">
            <a:solidFill>
              <a:schemeClr val="accent3">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Checksum Update</a:t>
            </a:r>
          </a:p>
        </p:txBody>
      </p:sp>
      <p:cxnSp>
        <p:nvCxnSpPr>
          <p:cNvPr id="33" name="Straight Arrow Connector 32"/>
          <p:cNvCxnSpPr/>
          <p:nvPr/>
        </p:nvCxnSpPr>
        <p:spPr>
          <a:xfrm>
            <a:off x="5415525" y="4106938"/>
            <a:ext cx="304799" cy="0"/>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6821431" y="4106938"/>
            <a:ext cx="304799" cy="0"/>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8214431" y="4085469"/>
            <a:ext cx="685261" cy="0"/>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303814863"/>
      </p:ext>
    </p:extLst>
  </p:cSld>
  <p:clrMapOvr>
    <a:masterClrMapping/>
  </p:clrMapOvr>
  <mc:AlternateContent xmlns:mc="http://schemas.openxmlformats.org/markup-compatibility/2006" xmlns:p14="http://schemas.microsoft.com/office/powerpoint/2010/main">
    <mc:Choice Requires="p14">
      <p:transition spd="slow" p14:dur="2000" advTm="2652"/>
    </mc:Choice>
    <mc:Fallback xmlns="">
      <p:transition spd="slow" advTm="265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Importance </a:t>
            </a:r>
            <a:r>
              <a:rPr lang="en-US" dirty="0"/>
              <a:t>of Software Switches</a:t>
            </a:r>
          </a:p>
        </p:txBody>
      </p:sp>
      <p:sp>
        <p:nvSpPr>
          <p:cNvPr id="49" name="Rounded Rectangle 48"/>
          <p:cNvSpPr/>
          <p:nvPr/>
        </p:nvSpPr>
        <p:spPr>
          <a:xfrm>
            <a:off x="1351822" y="2295303"/>
            <a:ext cx="1450731" cy="334616"/>
          </a:xfrm>
          <a:prstGeom prst="roundRect">
            <a:avLst>
              <a:gd name="adj" fmla="val 0"/>
            </a:avLst>
          </a:prstGeom>
          <a:solidFill>
            <a:schemeClr val="tx1">
              <a:lumMod val="75000"/>
              <a:lumOff val="25000"/>
            </a:schemeClr>
          </a:solidFill>
          <a:ln w="28575">
            <a:solidFill>
              <a:schemeClr val="tx1">
                <a:lumMod val="75000"/>
                <a:lumOff val="2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n w="0"/>
                <a:solidFill>
                  <a:schemeClr val="bg1"/>
                </a:solidFill>
                <a:effectLst>
                  <a:outerShdw blurRad="38100" dist="19050" dir="2700000" algn="tl" rotWithShape="0">
                    <a:schemeClr val="dk1">
                      <a:alpha val="40000"/>
                    </a:schemeClr>
                  </a:outerShdw>
                </a:effectLst>
                <a:latin typeface="Calibri Light" charset="0"/>
                <a:ea typeface="Calibri Light" charset="0"/>
                <a:cs typeface="Calibri Light" charset="0"/>
              </a:rPr>
              <a:t>OVS</a:t>
            </a:r>
            <a:endParaRPr lang="en-US" sz="1351" b="1" dirty="0">
              <a:ln w="0"/>
              <a:solidFill>
                <a:schemeClr val="bg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sp>
        <p:nvSpPr>
          <p:cNvPr id="84" name="TextBox 83"/>
          <p:cNvSpPr txBox="1"/>
          <p:nvPr/>
        </p:nvSpPr>
        <p:spPr>
          <a:xfrm>
            <a:off x="3682028" y="1360353"/>
            <a:ext cx="4536686" cy="3108543"/>
          </a:xfrm>
          <a:prstGeom prst="rect">
            <a:avLst/>
          </a:prstGeom>
          <a:noFill/>
        </p:spPr>
        <p:txBody>
          <a:bodyPr wrap="square" rtlCol="0">
            <a:spAutoFit/>
          </a:bodyPr>
          <a:lstStyle/>
          <a:p>
            <a:pPr marL="342900" indent="-342900">
              <a:buFont typeface="Arial" charset="0"/>
              <a:buChar char="•"/>
            </a:pPr>
            <a:r>
              <a:rPr lang="en-US" sz="2000" dirty="0">
                <a:latin typeface="Calibri Light" charset="0"/>
                <a:ea typeface="Calibri Light" charset="0"/>
                <a:cs typeface="Calibri Light" charset="0"/>
              </a:rPr>
              <a:t>Adding new </a:t>
            </a:r>
            <a:r>
              <a:rPr lang="en-US" sz="2000" b="1" dirty="0" smtClean="0">
                <a:latin typeface="Calibri Light" charset="0"/>
                <a:ea typeface="Calibri Light" charset="0"/>
                <a:cs typeface="Calibri Light" charset="0"/>
              </a:rPr>
              <a:t>protocol headers</a:t>
            </a:r>
          </a:p>
          <a:p>
            <a:pPr marL="685791" lvl="1" indent="-342891">
              <a:buFontTx/>
              <a:buChar char="-"/>
            </a:pPr>
            <a:r>
              <a:rPr lang="en-US" sz="1800" dirty="0" smtClean="0">
                <a:latin typeface="Calibri Light" charset="0"/>
                <a:ea typeface="Calibri Light" charset="0"/>
                <a:cs typeface="Calibri Light" charset="0"/>
              </a:rPr>
              <a:t>STT, </a:t>
            </a:r>
            <a:r>
              <a:rPr lang="en-US" sz="1800" dirty="0" err="1" smtClean="0">
                <a:latin typeface="Calibri Light" charset="0"/>
                <a:ea typeface="Calibri Light" charset="0"/>
                <a:cs typeface="Calibri Light" charset="0"/>
              </a:rPr>
              <a:t>Geneve</a:t>
            </a:r>
            <a:r>
              <a:rPr lang="en-US" sz="1800" dirty="0" smtClean="0">
                <a:latin typeface="Calibri Light" charset="0"/>
                <a:ea typeface="Calibri Light" charset="0"/>
                <a:cs typeface="Calibri Light" charset="0"/>
              </a:rPr>
              <a:t>, NVGRE, NSH, and more</a:t>
            </a:r>
            <a:endParaRPr lang="en-US" sz="2000" dirty="0">
              <a:latin typeface="Calibri Light" charset="0"/>
              <a:ea typeface="Calibri Light" charset="0"/>
              <a:cs typeface="Calibri Light" charset="0"/>
            </a:endParaRPr>
          </a:p>
          <a:p>
            <a:pPr marL="342891" indent="-342891">
              <a:buFontTx/>
              <a:buChar char="-"/>
            </a:pPr>
            <a:endParaRPr lang="en-US" sz="2000" b="1" dirty="0">
              <a:latin typeface="Calibri Light" charset="0"/>
              <a:ea typeface="Calibri Light" charset="0"/>
              <a:cs typeface="Calibri Light" charset="0"/>
            </a:endParaRPr>
          </a:p>
          <a:p>
            <a:pPr marL="342900" indent="-342900">
              <a:buFont typeface="Arial" charset="0"/>
              <a:buChar char="•"/>
            </a:pPr>
            <a:r>
              <a:rPr lang="en-US" sz="2000" dirty="0">
                <a:latin typeface="Calibri Light" charset="0"/>
                <a:ea typeface="Calibri Light" charset="0"/>
                <a:cs typeface="Calibri Light" charset="0"/>
              </a:rPr>
              <a:t>Removing </a:t>
            </a:r>
            <a:r>
              <a:rPr lang="en-US" sz="2000" b="1" dirty="0">
                <a:latin typeface="Calibri Light" charset="0"/>
                <a:ea typeface="Calibri Light" charset="0"/>
                <a:cs typeface="Calibri Light" charset="0"/>
              </a:rPr>
              <a:t>existing protocol </a:t>
            </a:r>
            <a:r>
              <a:rPr lang="en-US" sz="2000" b="1" dirty="0" smtClean="0">
                <a:latin typeface="Calibri Light" charset="0"/>
                <a:ea typeface="Calibri Light" charset="0"/>
                <a:cs typeface="Calibri Light" charset="0"/>
              </a:rPr>
              <a:t>headers</a:t>
            </a:r>
            <a:endParaRPr lang="en-US" sz="2000" b="1" dirty="0">
              <a:latin typeface="Calibri Light" charset="0"/>
              <a:ea typeface="Calibri Light" charset="0"/>
              <a:cs typeface="Calibri Light" charset="0"/>
            </a:endParaRPr>
          </a:p>
          <a:p>
            <a:pPr marL="342891" indent="-342891">
              <a:buFontTx/>
              <a:buChar char="-"/>
            </a:pPr>
            <a:endParaRPr lang="en-US" sz="2000" b="1" dirty="0">
              <a:latin typeface="Calibri Light" charset="0"/>
              <a:ea typeface="Calibri Light" charset="0"/>
              <a:cs typeface="Calibri Light" charset="0"/>
            </a:endParaRPr>
          </a:p>
          <a:p>
            <a:pPr marL="342900" indent="-342900">
              <a:buFont typeface="Arial" charset="0"/>
              <a:buChar char="•"/>
            </a:pPr>
            <a:r>
              <a:rPr lang="en-US" sz="2000" dirty="0">
                <a:latin typeface="Calibri Light" charset="0"/>
                <a:ea typeface="Calibri Light" charset="0"/>
                <a:cs typeface="Calibri Light" charset="0"/>
              </a:rPr>
              <a:t>Adding </a:t>
            </a:r>
            <a:r>
              <a:rPr lang="en-US" sz="2000" b="1" dirty="0">
                <a:latin typeface="Calibri Light" charset="0"/>
                <a:ea typeface="Calibri Light" charset="0"/>
                <a:cs typeface="Calibri Light" charset="0"/>
              </a:rPr>
              <a:t>better </a:t>
            </a:r>
            <a:r>
              <a:rPr lang="en-US" sz="2000" b="1" dirty="0" smtClean="0">
                <a:latin typeface="Calibri Light" charset="0"/>
                <a:ea typeface="Calibri Light" charset="0"/>
                <a:cs typeface="Calibri Light" charset="0"/>
              </a:rPr>
              <a:t>visibility</a:t>
            </a:r>
          </a:p>
          <a:p>
            <a:pPr marL="685791" lvl="1" indent="-342891">
              <a:buFontTx/>
              <a:buChar char="-"/>
            </a:pPr>
            <a:r>
              <a:rPr lang="en-US" sz="1800" dirty="0" smtClean="0">
                <a:latin typeface="Calibri Light" charset="0"/>
                <a:ea typeface="Calibri Light" charset="0"/>
                <a:cs typeface="Calibri Light" charset="0"/>
              </a:rPr>
              <a:t>In-band Network Telemetry (INT)</a:t>
            </a:r>
            <a:endParaRPr lang="en-US" sz="2000" dirty="0">
              <a:latin typeface="Calibri Light" charset="0"/>
              <a:ea typeface="Calibri Light" charset="0"/>
              <a:cs typeface="Calibri Light" charset="0"/>
            </a:endParaRPr>
          </a:p>
          <a:p>
            <a:pPr marL="342891" indent="-342891">
              <a:buFontTx/>
              <a:buChar char="-"/>
            </a:pPr>
            <a:endParaRPr lang="en-US" sz="2000" b="1" dirty="0">
              <a:latin typeface="Calibri Light" charset="0"/>
              <a:ea typeface="Calibri Light" charset="0"/>
              <a:cs typeface="Calibri Light" charset="0"/>
            </a:endParaRPr>
          </a:p>
          <a:p>
            <a:pPr marL="342900" indent="-342900">
              <a:buFont typeface="Arial" charset="0"/>
              <a:buChar char="•"/>
            </a:pPr>
            <a:r>
              <a:rPr lang="en-US" sz="2000" dirty="0">
                <a:latin typeface="Calibri Light" charset="0"/>
                <a:ea typeface="Calibri Light" charset="0"/>
                <a:cs typeface="Calibri Light" charset="0"/>
              </a:rPr>
              <a:t>Adding entirely </a:t>
            </a:r>
            <a:r>
              <a:rPr lang="en-US" sz="2000" b="1" dirty="0">
                <a:latin typeface="Calibri Light" charset="0"/>
                <a:ea typeface="Calibri Light" charset="0"/>
                <a:cs typeface="Calibri Light" charset="0"/>
              </a:rPr>
              <a:t>new </a:t>
            </a:r>
            <a:r>
              <a:rPr lang="en-US" sz="2000" b="1" dirty="0" smtClean="0">
                <a:latin typeface="Calibri Light" charset="0"/>
                <a:ea typeface="Calibri Light" charset="0"/>
                <a:cs typeface="Calibri Light" charset="0"/>
              </a:rPr>
              <a:t>features</a:t>
            </a:r>
          </a:p>
          <a:p>
            <a:pPr marL="685791" lvl="1" indent="-342891">
              <a:buFontTx/>
              <a:buChar char="-"/>
            </a:pPr>
            <a:r>
              <a:rPr lang="en-US" sz="1800" dirty="0" smtClean="0">
                <a:latin typeface="Calibri Light" charset="0"/>
                <a:ea typeface="Calibri Light" charset="0"/>
                <a:cs typeface="Calibri Light" charset="0"/>
              </a:rPr>
              <a:t>CONGA, HULA, RCP, VL2, AIP and more</a:t>
            </a:r>
            <a:endParaRPr lang="en-US" sz="1800" dirty="0">
              <a:latin typeface="Calibri Light" charset="0"/>
              <a:ea typeface="Calibri Light" charset="0"/>
              <a:cs typeface="Calibri Light" charset="0"/>
            </a:endParaRPr>
          </a:p>
        </p:txBody>
      </p:sp>
    </p:spTree>
    <p:custDataLst>
      <p:tags r:id="rId1"/>
    </p:custDataLst>
    <p:extLst>
      <p:ext uri="{BB962C8B-B14F-4D97-AF65-F5344CB8AC3E}">
        <p14:creationId xmlns:p14="http://schemas.microsoft.com/office/powerpoint/2010/main" val="1575791935"/>
      </p:ext>
    </p:extLst>
  </p:cSld>
  <p:clrMapOvr>
    <a:masterClrMapping/>
  </p:clrMapOvr>
  <mc:AlternateContent xmlns:mc="http://schemas.openxmlformats.org/markup-compatibility/2006" xmlns:p14="http://schemas.microsoft.com/office/powerpoint/2010/main">
    <mc:Choice Requires="p14">
      <p:transition spd="slow" p14:dur="2000" advTm="2138"/>
    </mc:Choice>
    <mc:Fallback xmlns="">
      <p:transition spd="slow" advTm="213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4">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4">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4">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Rounded Rectangle 63"/>
          <p:cNvSpPr/>
          <p:nvPr/>
        </p:nvSpPr>
        <p:spPr>
          <a:xfrm>
            <a:off x="1130299" y="2875867"/>
            <a:ext cx="7282501" cy="2013633"/>
          </a:xfrm>
          <a:prstGeom prst="roundRect">
            <a:avLst>
              <a:gd name="adj" fmla="val 0"/>
            </a:avLst>
          </a:prstGeom>
          <a:solidFill>
            <a:schemeClr val="accent3">
              <a:lumMod val="20000"/>
              <a:lumOff val="80000"/>
            </a:schemeClr>
          </a:solidFill>
          <a:ln w="9525">
            <a:solidFill>
              <a:schemeClr val="accent3">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sp>
        <p:nvSpPr>
          <p:cNvPr id="20" name="Rounded Rectangle 19"/>
          <p:cNvSpPr/>
          <p:nvPr/>
        </p:nvSpPr>
        <p:spPr>
          <a:xfrm>
            <a:off x="1130299" y="1373747"/>
            <a:ext cx="7282501" cy="1140853"/>
          </a:xfrm>
          <a:prstGeom prst="roundRect">
            <a:avLst>
              <a:gd name="adj" fmla="val 0"/>
            </a:avLst>
          </a:prstGeom>
          <a:solidFill>
            <a:schemeClr val="accent6">
              <a:lumMod val="20000"/>
              <a:lumOff val="80000"/>
            </a:schemeClr>
          </a:solidFill>
          <a:ln w="9525">
            <a:solidFill>
              <a:schemeClr val="accent6">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sp>
        <p:nvSpPr>
          <p:cNvPr id="2" name="Title 1"/>
          <p:cNvSpPr>
            <a:spLocks noGrp="1"/>
          </p:cNvSpPr>
          <p:nvPr>
            <p:ph type="title"/>
          </p:nvPr>
        </p:nvSpPr>
        <p:spPr/>
        <p:txBody>
          <a:bodyPr/>
          <a:lstStyle/>
          <a:p>
            <a:r>
              <a:rPr lang="en-US" dirty="0" smtClean="0"/>
              <a:t>PISCES</a:t>
            </a:r>
            <a:r>
              <a:rPr lang="en-US" dirty="0" smtClean="0"/>
              <a:t>: Compiling P4 to OVS</a:t>
            </a:r>
            <a:endParaRPr lang="en-US" dirty="0"/>
          </a:p>
        </p:txBody>
      </p:sp>
      <p:grpSp>
        <p:nvGrpSpPr>
          <p:cNvPr id="21" name="Group 20"/>
          <p:cNvGrpSpPr/>
          <p:nvPr/>
        </p:nvGrpSpPr>
        <p:grpSpPr>
          <a:xfrm>
            <a:off x="1130300" y="1473200"/>
            <a:ext cx="7282501" cy="929196"/>
            <a:chOff x="241802" y="1527496"/>
            <a:chExt cx="8492609" cy="1154300"/>
          </a:xfrm>
        </p:grpSpPr>
        <p:cxnSp>
          <p:nvCxnSpPr>
            <p:cNvPr id="4" name="Straight Arrow Connector 3"/>
            <p:cNvCxnSpPr/>
            <p:nvPr/>
          </p:nvCxnSpPr>
          <p:spPr>
            <a:xfrm flipV="1">
              <a:off x="2031036" y="2053369"/>
              <a:ext cx="278867" cy="1"/>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flipV="1">
              <a:off x="5387721" y="2060433"/>
              <a:ext cx="278867" cy="1"/>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6" name="Rounded Rectangle 5"/>
            <p:cNvSpPr/>
            <p:nvPr/>
          </p:nvSpPr>
          <p:spPr>
            <a:xfrm>
              <a:off x="1105046" y="1728397"/>
              <a:ext cx="946317" cy="627071"/>
            </a:xfrm>
            <a:prstGeom prst="roundRect">
              <a:avLst>
                <a:gd name="adj" fmla="val 0"/>
              </a:avLst>
            </a:prstGeom>
            <a:solidFill>
              <a:schemeClr val="accent3">
                <a:lumMod val="20000"/>
                <a:lumOff val="80000"/>
              </a:schemeClr>
            </a:solidFill>
            <a:ln w="9525">
              <a:solidFill>
                <a:schemeClr val="accent3">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Packet</a:t>
              </a:r>
            </a:p>
            <a:p>
              <a:pPr algn="ctr"/>
              <a:r>
                <a:rPr lang="en-US" sz="12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Parser</a:t>
              </a:r>
              <a:endParaRPr lang="en-US" sz="18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sp>
          <p:nvSpPr>
            <p:cNvPr id="7" name="Rounded Rectangle 6"/>
            <p:cNvSpPr/>
            <p:nvPr/>
          </p:nvSpPr>
          <p:spPr>
            <a:xfrm>
              <a:off x="3558036" y="1527496"/>
              <a:ext cx="1543010" cy="849500"/>
            </a:xfrm>
            <a:prstGeom prst="roundRect">
              <a:avLst>
                <a:gd name="adj" fmla="val 0"/>
              </a:avLst>
            </a:prstGeom>
            <a:solidFill>
              <a:schemeClr val="bg1">
                <a:lumMod val="95000"/>
              </a:schemeClr>
            </a:solidFill>
            <a:ln w="9525">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sp>
          <p:nvSpPr>
            <p:cNvPr id="8" name="Rounded Rectangle 7"/>
            <p:cNvSpPr/>
            <p:nvPr/>
          </p:nvSpPr>
          <p:spPr>
            <a:xfrm>
              <a:off x="3710436" y="1679896"/>
              <a:ext cx="1543010" cy="849500"/>
            </a:xfrm>
            <a:prstGeom prst="roundRect">
              <a:avLst>
                <a:gd name="adj" fmla="val 0"/>
              </a:avLst>
            </a:prstGeom>
            <a:solidFill>
              <a:schemeClr val="bg1">
                <a:lumMod val="95000"/>
              </a:schemeClr>
            </a:solidFill>
            <a:ln w="9525">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sp>
          <p:nvSpPr>
            <p:cNvPr id="9" name="Rounded Rectangle 8"/>
            <p:cNvSpPr/>
            <p:nvPr/>
          </p:nvSpPr>
          <p:spPr>
            <a:xfrm>
              <a:off x="3862836" y="1832296"/>
              <a:ext cx="1543010" cy="849500"/>
            </a:xfrm>
            <a:prstGeom prst="roundRect">
              <a:avLst>
                <a:gd name="adj" fmla="val 0"/>
              </a:avLst>
            </a:prstGeom>
            <a:solidFill>
              <a:schemeClr val="bg1">
                <a:lumMod val="95000"/>
              </a:schemeClr>
            </a:solidFill>
            <a:ln w="9525">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Match-Action</a:t>
              </a:r>
            </a:p>
            <a:p>
              <a:pPr algn="ctr"/>
              <a:r>
                <a:rPr lang="en-US" sz="12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Tables</a:t>
              </a:r>
              <a:endParaRPr lang="en-US" sz="18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sp>
          <p:nvSpPr>
            <p:cNvPr id="10" name="Rounded Rectangle 9"/>
            <p:cNvSpPr/>
            <p:nvPr/>
          </p:nvSpPr>
          <p:spPr>
            <a:xfrm>
              <a:off x="6873646" y="1734568"/>
              <a:ext cx="1088407" cy="620900"/>
            </a:xfrm>
            <a:prstGeom prst="roundRect">
              <a:avLst>
                <a:gd name="adj" fmla="val 0"/>
              </a:avLst>
            </a:prstGeom>
            <a:solidFill>
              <a:schemeClr val="accent3">
                <a:lumMod val="20000"/>
                <a:lumOff val="80000"/>
              </a:schemeClr>
            </a:solidFill>
            <a:ln w="9525">
              <a:solidFill>
                <a:schemeClr val="accent3">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Packet</a:t>
              </a:r>
            </a:p>
            <a:p>
              <a:pPr algn="ctr"/>
              <a:r>
                <a:rPr lang="en-US" sz="1200" dirty="0" err="1"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Deparser</a:t>
              </a:r>
              <a:endParaRPr lang="en-US" sz="18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sp>
          <p:nvSpPr>
            <p:cNvPr id="11" name="TextBox 10"/>
            <p:cNvSpPr txBox="1"/>
            <p:nvPr/>
          </p:nvSpPr>
          <p:spPr>
            <a:xfrm>
              <a:off x="241802" y="1731911"/>
              <a:ext cx="721277" cy="344104"/>
            </a:xfrm>
            <a:prstGeom prst="rect">
              <a:avLst/>
            </a:prstGeom>
            <a:noFill/>
          </p:spPr>
          <p:txBody>
            <a:bodyPr wrap="none" rtlCol="0">
              <a:spAutoFit/>
            </a:bodyPr>
            <a:lstStyle/>
            <a:p>
              <a:r>
                <a:rPr lang="en-US" sz="12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Ingress</a:t>
              </a:r>
              <a:endParaRPr lang="en-US" sz="1200" dirty="0">
                <a:latin typeface="Calibri Light" charset="0"/>
                <a:ea typeface="Calibri Light" charset="0"/>
                <a:cs typeface="Calibri Light" charset="0"/>
              </a:endParaRPr>
            </a:p>
          </p:txBody>
        </p:sp>
        <p:cxnSp>
          <p:nvCxnSpPr>
            <p:cNvPr id="12" name="Straight Arrow Connector 11"/>
            <p:cNvCxnSpPr/>
            <p:nvPr/>
          </p:nvCxnSpPr>
          <p:spPr>
            <a:xfrm>
              <a:off x="7972837" y="2039688"/>
              <a:ext cx="453613" cy="0"/>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8061737" y="1696255"/>
              <a:ext cx="672674" cy="344104"/>
            </a:xfrm>
            <a:prstGeom prst="rect">
              <a:avLst/>
            </a:prstGeom>
            <a:noFill/>
          </p:spPr>
          <p:txBody>
            <a:bodyPr wrap="none" rtlCol="0">
              <a:spAutoFit/>
            </a:bodyPr>
            <a:lstStyle/>
            <a:p>
              <a:r>
                <a:rPr lang="en-US" sz="12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Egress</a:t>
              </a:r>
              <a:endParaRPr lang="en-US" sz="1600" dirty="0">
                <a:latin typeface="Calibri Light" charset="0"/>
                <a:ea typeface="Calibri Light" charset="0"/>
                <a:cs typeface="Calibri Light" charset="0"/>
              </a:endParaRPr>
            </a:p>
          </p:txBody>
        </p:sp>
        <p:sp>
          <p:nvSpPr>
            <p:cNvPr id="14" name="Rounded Rectangle 13"/>
            <p:cNvSpPr/>
            <p:nvPr/>
          </p:nvSpPr>
          <p:spPr>
            <a:xfrm>
              <a:off x="5648462" y="1734569"/>
              <a:ext cx="946317" cy="620900"/>
            </a:xfrm>
            <a:prstGeom prst="roundRect">
              <a:avLst>
                <a:gd name="adj" fmla="val 0"/>
              </a:avLst>
            </a:prstGeom>
            <a:solidFill>
              <a:schemeClr val="accent3">
                <a:lumMod val="40000"/>
                <a:lumOff val="60000"/>
              </a:schemeClr>
            </a:solidFill>
            <a:ln w="9525">
              <a:solidFill>
                <a:schemeClr val="accent3">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Checksum</a:t>
              </a:r>
            </a:p>
            <a:p>
              <a:pPr algn="ctr"/>
              <a:r>
                <a:rPr lang="en-US" sz="12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Update</a:t>
              </a:r>
              <a:endParaRPr lang="en-US" sz="18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cxnSp>
          <p:nvCxnSpPr>
            <p:cNvPr id="15" name="Straight Arrow Connector 14"/>
            <p:cNvCxnSpPr>
              <a:endCxn id="10" idx="1"/>
            </p:cNvCxnSpPr>
            <p:nvPr/>
          </p:nvCxnSpPr>
          <p:spPr>
            <a:xfrm flipV="1">
              <a:off x="6594779" y="2045018"/>
              <a:ext cx="278868" cy="4"/>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16" name="Rounded Rectangle 15"/>
            <p:cNvSpPr/>
            <p:nvPr/>
          </p:nvSpPr>
          <p:spPr>
            <a:xfrm>
              <a:off x="2309086" y="1734568"/>
              <a:ext cx="946317" cy="620900"/>
            </a:xfrm>
            <a:prstGeom prst="roundRect">
              <a:avLst>
                <a:gd name="adj" fmla="val 0"/>
              </a:avLst>
            </a:prstGeom>
            <a:solidFill>
              <a:schemeClr val="accent3">
                <a:lumMod val="40000"/>
                <a:lumOff val="60000"/>
              </a:schemeClr>
            </a:solidFill>
            <a:ln w="9525">
              <a:solidFill>
                <a:schemeClr val="accent3">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Checksum</a:t>
              </a:r>
            </a:p>
            <a:p>
              <a:pPr algn="ctr"/>
              <a:r>
                <a:rPr lang="en-US" sz="12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Verify</a:t>
              </a:r>
              <a:endParaRPr lang="en-US" sz="18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cxnSp>
          <p:nvCxnSpPr>
            <p:cNvPr id="17" name="Straight Arrow Connector 16"/>
            <p:cNvCxnSpPr/>
            <p:nvPr/>
          </p:nvCxnSpPr>
          <p:spPr>
            <a:xfrm flipV="1">
              <a:off x="3280729" y="2055219"/>
              <a:ext cx="278867" cy="1"/>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651433" y="2053369"/>
              <a:ext cx="453613" cy="0"/>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a:off x="1516857" y="3028457"/>
            <a:ext cx="6760182" cy="1696557"/>
            <a:chOff x="1438867" y="2986413"/>
            <a:chExt cx="6760182" cy="1696557"/>
          </a:xfrm>
        </p:grpSpPr>
        <p:sp>
          <p:nvSpPr>
            <p:cNvPr id="45" name="Rounded Rectangle 44"/>
            <p:cNvSpPr/>
            <p:nvPr/>
          </p:nvSpPr>
          <p:spPr>
            <a:xfrm>
              <a:off x="2079953" y="4190401"/>
              <a:ext cx="711592" cy="431450"/>
            </a:xfrm>
            <a:prstGeom prst="roundRect">
              <a:avLst>
                <a:gd name="adj" fmla="val 0"/>
              </a:avLst>
            </a:prstGeom>
            <a:solidFill>
              <a:schemeClr val="accent3">
                <a:lumMod val="20000"/>
                <a:lumOff val="80000"/>
              </a:schemeClr>
            </a:solidFill>
            <a:ln w="9525">
              <a:solidFill>
                <a:schemeClr val="accent3">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Packet</a:t>
              </a:r>
            </a:p>
            <a:p>
              <a:pPr algn="ctr"/>
              <a:r>
                <a:rPr lang="en-US" sz="12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Parser</a:t>
              </a:r>
              <a:endParaRPr lang="en-US" sz="18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sp>
          <p:nvSpPr>
            <p:cNvPr id="46" name="TextBox 45"/>
            <p:cNvSpPr txBox="1"/>
            <p:nvPr/>
          </p:nvSpPr>
          <p:spPr>
            <a:xfrm>
              <a:off x="1438867" y="4179378"/>
              <a:ext cx="618503" cy="276999"/>
            </a:xfrm>
            <a:prstGeom prst="rect">
              <a:avLst/>
            </a:prstGeom>
            <a:noFill/>
          </p:spPr>
          <p:txBody>
            <a:bodyPr wrap="none" rtlCol="0">
              <a:spAutoFit/>
            </a:bodyPr>
            <a:lstStyle/>
            <a:p>
              <a:r>
                <a:rPr lang="en-US" sz="12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Ingress</a:t>
              </a:r>
              <a:endParaRPr lang="en-US" sz="1200" dirty="0">
                <a:latin typeface="Calibri Light" charset="0"/>
                <a:ea typeface="Calibri Light" charset="0"/>
                <a:cs typeface="Calibri Light" charset="0"/>
              </a:endParaRPr>
            </a:p>
          </p:txBody>
        </p:sp>
        <p:sp>
          <p:nvSpPr>
            <p:cNvPr id="47" name="Rounded Rectangle 46"/>
            <p:cNvSpPr/>
            <p:nvPr/>
          </p:nvSpPr>
          <p:spPr>
            <a:xfrm>
              <a:off x="4046875" y="4092671"/>
              <a:ext cx="1382249" cy="590299"/>
            </a:xfrm>
            <a:prstGeom prst="roundRect">
              <a:avLst>
                <a:gd name="adj" fmla="val 0"/>
              </a:avLst>
            </a:prstGeom>
            <a:solidFill>
              <a:schemeClr val="bg1">
                <a:lumMod val="95000"/>
              </a:schemeClr>
            </a:solidFill>
            <a:ln w="9525">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Match-Action</a:t>
              </a:r>
            </a:p>
            <a:p>
              <a:pPr algn="ctr"/>
              <a:r>
                <a:rPr lang="en-US" sz="12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Cache</a:t>
              </a:r>
              <a:endParaRPr lang="en-US" sz="18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cxnSp>
          <p:nvCxnSpPr>
            <p:cNvPr id="48" name="Straight Arrow Connector 47"/>
            <p:cNvCxnSpPr/>
            <p:nvPr/>
          </p:nvCxnSpPr>
          <p:spPr>
            <a:xfrm>
              <a:off x="4735258" y="3788511"/>
              <a:ext cx="0" cy="304159"/>
            </a:xfrm>
            <a:prstGeom prst="straightConnector1">
              <a:avLst/>
            </a:prstGeom>
            <a:ln w="28575">
              <a:solidFill>
                <a:schemeClr val="bg1">
                  <a:lumMod val="50000"/>
                </a:schemeClr>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sp>
          <p:nvSpPr>
            <p:cNvPr id="49" name="Rounded Rectangle 48"/>
            <p:cNvSpPr/>
            <p:nvPr/>
          </p:nvSpPr>
          <p:spPr>
            <a:xfrm>
              <a:off x="4039647" y="2986413"/>
              <a:ext cx="1160280" cy="590299"/>
            </a:xfrm>
            <a:prstGeom prst="roundRect">
              <a:avLst>
                <a:gd name="adj" fmla="val 0"/>
              </a:avLst>
            </a:prstGeom>
            <a:solidFill>
              <a:schemeClr val="bg1">
                <a:lumMod val="95000"/>
              </a:schemeClr>
            </a:solidFill>
            <a:ln w="9525">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sp>
          <p:nvSpPr>
            <p:cNvPr id="50" name="Rounded Rectangle 49"/>
            <p:cNvSpPr/>
            <p:nvPr/>
          </p:nvSpPr>
          <p:spPr>
            <a:xfrm>
              <a:off x="4154245" y="3092312"/>
              <a:ext cx="1160280" cy="590299"/>
            </a:xfrm>
            <a:prstGeom prst="roundRect">
              <a:avLst>
                <a:gd name="adj" fmla="val 0"/>
              </a:avLst>
            </a:prstGeom>
            <a:solidFill>
              <a:schemeClr val="bg1">
                <a:lumMod val="95000"/>
              </a:schemeClr>
            </a:solidFill>
            <a:ln w="9525">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sp>
          <p:nvSpPr>
            <p:cNvPr id="51" name="Rounded Rectangle 50"/>
            <p:cNvSpPr/>
            <p:nvPr/>
          </p:nvSpPr>
          <p:spPr>
            <a:xfrm>
              <a:off x="4268844" y="3198212"/>
              <a:ext cx="1160280" cy="590299"/>
            </a:xfrm>
            <a:prstGeom prst="roundRect">
              <a:avLst>
                <a:gd name="adj" fmla="val 0"/>
              </a:avLst>
            </a:prstGeom>
            <a:solidFill>
              <a:schemeClr val="bg1">
                <a:lumMod val="95000"/>
              </a:schemeClr>
            </a:solidFill>
            <a:ln w="9525">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Match-Action</a:t>
              </a:r>
            </a:p>
            <a:p>
              <a:pPr algn="ctr"/>
              <a:r>
                <a:rPr lang="en-US" sz="12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Tables</a:t>
              </a:r>
              <a:endParaRPr lang="en-US" sz="18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sp>
          <p:nvSpPr>
            <p:cNvPr id="52" name="Rounded Rectangle 51"/>
            <p:cNvSpPr/>
            <p:nvPr/>
          </p:nvSpPr>
          <p:spPr>
            <a:xfrm>
              <a:off x="6720512" y="4192439"/>
              <a:ext cx="818437" cy="431450"/>
            </a:xfrm>
            <a:prstGeom prst="roundRect">
              <a:avLst>
                <a:gd name="adj" fmla="val 0"/>
              </a:avLst>
            </a:prstGeom>
            <a:solidFill>
              <a:schemeClr val="accent1">
                <a:lumMod val="20000"/>
                <a:lumOff val="80000"/>
              </a:schemeClr>
            </a:solidFill>
            <a:ln w="9525">
              <a:solidFill>
                <a:schemeClr val="accent3">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Packet</a:t>
              </a:r>
            </a:p>
            <a:p>
              <a:pPr algn="ctr"/>
              <a:r>
                <a:rPr lang="en-US" sz="1200" dirty="0" err="1"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Deparser</a:t>
              </a:r>
              <a:endParaRPr lang="en-US" sz="1800" baseline="300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sp>
          <p:nvSpPr>
            <p:cNvPr id="53" name="TextBox 52"/>
            <p:cNvSpPr txBox="1"/>
            <p:nvPr/>
          </p:nvSpPr>
          <p:spPr>
            <a:xfrm>
              <a:off x="7622224" y="4105520"/>
              <a:ext cx="576825" cy="276999"/>
            </a:xfrm>
            <a:prstGeom prst="rect">
              <a:avLst/>
            </a:prstGeom>
            <a:noFill/>
          </p:spPr>
          <p:txBody>
            <a:bodyPr wrap="none" rtlCol="0">
              <a:spAutoFit/>
            </a:bodyPr>
            <a:lstStyle/>
            <a:p>
              <a:r>
                <a:rPr lang="en-US" sz="12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Egress</a:t>
              </a:r>
              <a:endParaRPr lang="en-US" sz="1600" dirty="0">
                <a:latin typeface="Calibri Light" charset="0"/>
                <a:ea typeface="Calibri Light" charset="0"/>
                <a:cs typeface="Calibri Light" charset="0"/>
              </a:endParaRPr>
            </a:p>
          </p:txBody>
        </p:sp>
        <p:cxnSp>
          <p:nvCxnSpPr>
            <p:cNvPr id="54" name="Elbow Connector 53"/>
            <p:cNvCxnSpPr>
              <a:stCxn id="52" idx="3"/>
            </p:cNvCxnSpPr>
            <p:nvPr/>
          </p:nvCxnSpPr>
          <p:spPr>
            <a:xfrm>
              <a:off x="5429124" y="3493362"/>
              <a:ext cx="645694" cy="699077"/>
            </a:xfrm>
            <a:prstGeom prst="bentConnector2">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55" name="Rounded Rectangle 54"/>
            <p:cNvSpPr/>
            <p:nvPr/>
          </p:nvSpPr>
          <p:spPr>
            <a:xfrm>
              <a:off x="3007149" y="4186338"/>
              <a:ext cx="818697" cy="431450"/>
            </a:xfrm>
            <a:prstGeom prst="roundRect">
              <a:avLst>
                <a:gd name="adj" fmla="val 0"/>
              </a:avLst>
            </a:prstGeom>
            <a:solidFill>
              <a:schemeClr val="accent1">
                <a:lumMod val="20000"/>
                <a:lumOff val="80000"/>
              </a:schemeClr>
            </a:solidFill>
            <a:ln w="9525">
              <a:solidFill>
                <a:schemeClr val="accent3">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Checksum</a:t>
              </a:r>
            </a:p>
            <a:p>
              <a:pPr algn="ctr"/>
              <a:r>
                <a:rPr lang="en-US" sz="12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Verify</a:t>
              </a:r>
              <a:endParaRPr lang="en-US" sz="18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cxnSp>
          <p:nvCxnSpPr>
            <p:cNvPr id="56" name="Straight Arrow Connector 55"/>
            <p:cNvCxnSpPr/>
            <p:nvPr/>
          </p:nvCxnSpPr>
          <p:spPr>
            <a:xfrm>
              <a:off x="3825586" y="4402070"/>
              <a:ext cx="229196" cy="0"/>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2791545" y="4402070"/>
              <a:ext cx="229196" cy="0"/>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a:off x="1564665" y="4408164"/>
              <a:ext cx="515288" cy="0"/>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59" name="Rounded Rectangle 58"/>
            <p:cNvSpPr/>
            <p:nvPr/>
          </p:nvSpPr>
          <p:spPr>
            <a:xfrm>
              <a:off x="5665599" y="4192439"/>
              <a:ext cx="818437" cy="431450"/>
            </a:xfrm>
            <a:prstGeom prst="roundRect">
              <a:avLst>
                <a:gd name="adj" fmla="val 0"/>
              </a:avLst>
            </a:prstGeom>
            <a:solidFill>
              <a:schemeClr val="accent1">
                <a:lumMod val="20000"/>
                <a:lumOff val="80000"/>
              </a:schemeClr>
            </a:solidFill>
            <a:ln w="9525">
              <a:solidFill>
                <a:schemeClr val="accent3">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Checksum Update</a:t>
              </a:r>
            </a:p>
          </p:txBody>
        </p:sp>
        <p:cxnSp>
          <p:nvCxnSpPr>
            <p:cNvPr id="60" name="Straight Arrow Connector 59"/>
            <p:cNvCxnSpPr/>
            <p:nvPr/>
          </p:nvCxnSpPr>
          <p:spPr>
            <a:xfrm>
              <a:off x="5436403" y="4408164"/>
              <a:ext cx="229196" cy="0"/>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a:off x="6493587" y="4408164"/>
              <a:ext cx="229196" cy="0"/>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a:off x="7541065" y="4393245"/>
              <a:ext cx="515288" cy="0"/>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grpSp>
      <p:cxnSp>
        <p:nvCxnSpPr>
          <p:cNvPr id="67" name="Straight Arrow Connector 66"/>
          <p:cNvCxnSpPr>
            <a:stCxn id="20" idx="2"/>
            <a:endCxn id="64" idx="0"/>
          </p:cNvCxnSpPr>
          <p:nvPr/>
        </p:nvCxnSpPr>
        <p:spPr>
          <a:xfrm>
            <a:off x="4771550" y="2514600"/>
            <a:ext cx="0" cy="361267"/>
          </a:xfrm>
          <a:prstGeom prst="straightConnector1">
            <a:avLst/>
          </a:prstGeom>
          <a:ln w="28575">
            <a:solidFill>
              <a:schemeClr val="bg1">
                <a:lumMod val="50000"/>
              </a:schemeClr>
            </a:solidFill>
            <a:prstDash val="sysDash"/>
            <a:tailEnd type="triangle" w="lg" len="med"/>
          </a:ln>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a:off x="319522" y="1653140"/>
            <a:ext cx="553357" cy="523220"/>
          </a:xfrm>
          <a:prstGeom prst="rect">
            <a:avLst/>
          </a:prstGeom>
          <a:noFill/>
        </p:spPr>
        <p:txBody>
          <a:bodyPr wrap="none" rtlCol="0">
            <a:spAutoFit/>
          </a:bodyPr>
          <a:lstStyle/>
          <a:p>
            <a:r>
              <a:rPr lang="en-US" sz="2800" dirty="0" smtClean="0">
                <a:ln w="0"/>
                <a:solidFill>
                  <a:schemeClr val="accent6">
                    <a:lumMod val="75000"/>
                  </a:schemeClr>
                </a:solidFill>
                <a:effectLst>
                  <a:outerShdw blurRad="38100" dist="19050" dir="2700000" algn="tl" rotWithShape="0">
                    <a:schemeClr val="dk1">
                      <a:alpha val="40000"/>
                    </a:schemeClr>
                  </a:outerShdw>
                </a:effectLst>
                <a:latin typeface="Calibri Light" charset="0"/>
                <a:ea typeface="Calibri Light" charset="0"/>
                <a:cs typeface="Calibri Light" charset="0"/>
              </a:rPr>
              <a:t>P4</a:t>
            </a:r>
            <a:endParaRPr lang="en-US" sz="2800" dirty="0">
              <a:ln w="0"/>
              <a:solidFill>
                <a:schemeClr val="accent6">
                  <a:lumMod val="75000"/>
                </a:schemeClr>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sp>
        <p:nvSpPr>
          <p:cNvPr id="71" name="TextBox 70"/>
          <p:cNvSpPr txBox="1"/>
          <p:nvPr/>
        </p:nvSpPr>
        <p:spPr>
          <a:xfrm>
            <a:off x="135976" y="3445834"/>
            <a:ext cx="920445" cy="769441"/>
          </a:xfrm>
          <a:prstGeom prst="rect">
            <a:avLst/>
          </a:prstGeom>
          <a:noFill/>
        </p:spPr>
        <p:txBody>
          <a:bodyPr wrap="none" rtlCol="0">
            <a:spAutoFit/>
          </a:bodyPr>
          <a:lstStyle/>
          <a:p>
            <a:pPr algn="ctr"/>
            <a:r>
              <a:rPr lang="en-US" sz="1600" dirty="0" smtClean="0">
                <a:ln w="0"/>
                <a:solidFill>
                  <a:schemeClr val="accent3">
                    <a:lumMod val="75000"/>
                  </a:schemeClr>
                </a:solidFill>
                <a:effectLst>
                  <a:outerShdw blurRad="38100" dist="19050" dir="2700000" algn="tl" rotWithShape="0">
                    <a:schemeClr val="dk1">
                      <a:alpha val="40000"/>
                    </a:schemeClr>
                  </a:outerShdw>
                </a:effectLst>
                <a:latin typeface="Calibri Light" charset="0"/>
                <a:ea typeface="Calibri Light" charset="0"/>
                <a:cs typeface="Calibri Light" charset="0"/>
              </a:rPr>
              <a:t>modified</a:t>
            </a:r>
          </a:p>
          <a:p>
            <a:pPr algn="ctr"/>
            <a:r>
              <a:rPr lang="en-US" sz="2800" dirty="0" smtClean="0">
                <a:ln w="0"/>
                <a:solidFill>
                  <a:schemeClr val="accent3">
                    <a:lumMod val="75000"/>
                  </a:schemeClr>
                </a:solidFill>
                <a:effectLst>
                  <a:outerShdw blurRad="38100" dist="19050" dir="2700000" algn="tl" rotWithShape="0">
                    <a:schemeClr val="dk1">
                      <a:alpha val="40000"/>
                    </a:schemeClr>
                  </a:outerShdw>
                </a:effectLst>
                <a:latin typeface="Calibri Light" charset="0"/>
                <a:ea typeface="Calibri Light" charset="0"/>
                <a:cs typeface="Calibri Light" charset="0"/>
              </a:rPr>
              <a:t>OVS</a:t>
            </a:r>
          </a:p>
        </p:txBody>
      </p:sp>
    </p:spTree>
    <p:custDataLst>
      <p:tags r:id="rId1"/>
    </p:custDataLst>
    <p:extLst>
      <p:ext uri="{BB962C8B-B14F-4D97-AF65-F5344CB8AC3E}">
        <p14:creationId xmlns:p14="http://schemas.microsoft.com/office/powerpoint/2010/main" val="1121221475"/>
      </p:ext>
    </p:extLst>
  </p:cSld>
  <p:clrMapOvr>
    <a:masterClrMapping/>
  </p:clrMapOvr>
  <mc:AlternateContent xmlns:mc="http://schemas.openxmlformats.org/markup-compatibility/2006" xmlns:p14="http://schemas.microsoft.com/office/powerpoint/2010/main">
    <mc:Choice Requires="p14">
      <p:transition spd="slow" p14:dur="2000" advTm="1829"/>
    </mc:Choice>
    <mc:Fallback xmlns="">
      <p:transition spd="slow" advTm="182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1"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Naïve Compilation from P4 to OVS</a:t>
            </a:r>
            <a:endParaRPr lang="en-US" dirty="0"/>
          </a:p>
        </p:txBody>
      </p:sp>
      <p:graphicFrame>
        <p:nvGraphicFramePr>
          <p:cNvPr id="43" name="Chart 42"/>
          <p:cNvGraphicFramePr/>
          <p:nvPr>
            <p:extLst>
              <p:ext uri="{D42A27DB-BD31-4B8C-83A1-F6EECF244321}">
                <p14:modId xmlns:p14="http://schemas.microsoft.com/office/powerpoint/2010/main" val="1218822679"/>
              </p:ext>
            </p:extLst>
          </p:nvPr>
        </p:nvGraphicFramePr>
        <p:xfrm>
          <a:off x="316254" y="1857913"/>
          <a:ext cx="4959872" cy="2952051"/>
        </p:xfrm>
        <a:graphic>
          <a:graphicData uri="http://schemas.openxmlformats.org/drawingml/2006/chart">
            <c:chart xmlns:c="http://schemas.openxmlformats.org/drawingml/2006/chart" xmlns:r="http://schemas.openxmlformats.org/officeDocument/2006/relationships" r:id="rId4"/>
          </a:graphicData>
        </a:graphic>
      </p:graphicFrame>
      <p:sp>
        <p:nvSpPr>
          <p:cNvPr id="44" name="TextBox 43"/>
          <p:cNvSpPr txBox="1"/>
          <p:nvPr/>
        </p:nvSpPr>
        <p:spPr>
          <a:xfrm>
            <a:off x="457199" y="1362909"/>
            <a:ext cx="7426037" cy="400110"/>
          </a:xfrm>
          <a:prstGeom prst="rect">
            <a:avLst/>
          </a:prstGeom>
          <a:noFill/>
        </p:spPr>
        <p:txBody>
          <a:bodyPr wrap="square" rtlCol="0">
            <a:spAutoFit/>
          </a:bodyPr>
          <a:lstStyle/>
          <a:p>
            <a:r>
              <a:rPr lang="en-US" sz="2000" dirty="0" smtClean="0">
                <a:solidFill>
                  <a:schemeClr val="tx1"/>
                </a:solidFill>
                <a:latin typeface="Calibri Light" charset="0"/>
                <a:ea typeface="Calibri Light" charset="0"/>
                <a:cs typeface="Calibri Light" charset="0"/>
              </a:rPr>
              <a:t>A naïve compilation of </a:t>
            </a:r>
            <a:r>
              <a:rPr lang="en-US" sz="2000" b="1" dirty="0" smtClean="0">
                <a:latin typeface="Calibri Light" charset="0"/>
                <a:ea typeface="Calibri Light" charset="0"/>
                <a:cs typeface="Calibri Light" charset="0"/>
              </a:rPr>
              <a:t>L2L3-ACL</a:t>
            </a:r>
            <a:r>
              <a:rPr lang="en-US" sz="2000" dirty="0" smtClean="0">
                <a:latin typeface="Calibri Light" charset="0"/>
                <a:ea typeface="Calibri Light" charset="0"/>
                <a:cs typeface="Calibri Light" charset="0"/>
              </a:rPr>
              <a:t> benchmark application</a:t>
            </a:r>
          </a:p>
        </p:txBody>
      </p:sp>
      <p:sp>
        <p:nvSpPr>
          <p:cNvPr id="65" name="TextBox 64"/>
          <p:cNvSpPr txBox="1"/>
          <p:nvPr/>
        </p:nvSpPr>
        <p:spPr>
          <a:xfrm>
            <a:off x="5439873" y="2709385"/>
            <a:ext cx="3389069" cy="1138773"/>
          </a:xfrm>
          <a:prstGeom prst="rect">
            <a:avLst/>
          </a:prstGeom>
          <a:noFill/>
        </p:spPr>
        <p:txBody>
          <a:bodyPr wrap="none" rtlCol="0">
            <a:spAutoFit/>
          </a:bodyPr>
          <a:lstStyle/>
          <a:p>
            <a:pPr algn="ctr"/>
            <a:r>
              <a:rPr lang="en-US" sz="2400" dirty="0" smtClean="0">
                <a:solidFill>
                  <a:srgbClr val="C00000"/>
                </a:solidFill>
                <a:latin typeface="Calibri Light" charset="0"/>
                <a:ea typeface="Calibri Light" charset="0"/>
                <a:cs typeface="Calibri Light" charset="0"/>
              </a:rPr>
              <a:t>Performance overhead of</a:t>
            </a:r>
          </a:p>
          <a:p>
            <a:pPr algn="ctr"/>
            <a:r>
              <a:rPr lang="en-US" sz="4400" dirty="0" smtClean="0">
                <a:solidFill>
                  <a:srgbClr val="C00000"/>
                </a:solidFill>
                <a:latin typeface="Calibri Light" charset="0"/>
                <a:ea typeface="Calibri Light" charset="0"/>
                <a:cs typeface="Calibri Light" charset="0"/>
              </a:rPr>
              <a:t>~ 40</a:t>
            </a:r>
            <a:r>
              <a:rPr lang="en-US" sz="4400" dirty="0">
                <a:solidFill>
                  <a:srgbClr val="C00000"/>
                </a:solidFill>
                <a:latin typeface="Calibri Light" charset="0"/>
                <a:ea typeface="Calibri Light" charset="0"/>
                <a:cs typeface="Calibri Light" charset="0"/>
              </a:rPr>
              <a:t>%</a:t>
            </a:r>
            <a:endParaRPr lang="en-US" sz="2400" dirty="0">
              <a:solidFill>
                <a:srgbClr val="C00000"/>
              </a:solidFill>
              <a:latin typeface="Calibri Light" charset="0"/>
              <a:ea typeface="Calibri Light" charset="0"/>
              <a:cs typeface="Calibri Light" charset="0"/>
            </a:endParaRPr>
          </a:p>
        </p:txBody>
      </p:sp>
    </p:spTree>
    <p:custDataLst>
      <p:tags r:id="rId1"/>
    </p:custDataLst>
    <p:extLst>
      <p:ext uri="{BB962C8B-B14F-4D97-AF65-F5344CB8AC3E}">
        <p14:creationId xmlns:p14="http://schemas.microsoft.com/office/powerpoint/2010/main" val="1557954422"/>
      </p:ext>
    </p:extLst>
  </p:cSld>
  <p:clrMapOvr>
    <a:masterClrMapping/>
  </p:clrMapOvr>
  <mc:AlternateContent xmlns:mc="http://schemas.openxmlformats.org/markup-compatibility/2006" xmlns:p14="http://schemas.microsoft.com/office/powerpoint/2010/main">
    <mc:Choice Requires="p14">
      <p:transition spd="slow" p14:dur="2000" advTm="2645"/>
    </mc:Choice>
    <mc:Fallback xmlns="">
      <p:transition spd="slow" advTm="264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Causes of Performance Overhead</a:t>
            </a:r>
            <a:endParaRPr lang="en-US" dirty="0"/>
          </a:p>
        </p:txBody>
      </p:sp>
      <p:grpSp>
        <p:nvGrpSpPr>
          <p:cNvPr id="6" name="Group 5"/>
          <p:cNvGrpSpPr/>
          <p:nvPr/>
        </p:nvGrpSpPr>
        <p:grpSpPr>
          <a:xfrm>
            <a:off x="783850" y="1392193"/>
            <a:ext cx="7576300" cy="2225895"/>
            <a:chOff x="1438867" y="2986413"/>
            <a:chExt cx="6760182" cy="1696557"/>
          </a:xfrm>
        </p:grpSpPr>
        <p:sp>
          <p:nvSpPr>
            <p:cNvPr id="7" name="Rounded Rectangle 6"/>
            <p:cNvSpPr/>
            <p:nvPr/>
          </p:nvSpPr>
          <p:spPr>
            <a:xfrm>
              <a:off x="2079953" y="4190401"/>
              <a:ext cx="711592" cy="431450"/>
            </a:xfrm>
            <a:prstGeom prst="roundRect">
              <a:avLst>
                <a:gd name="adj" fmla="val 0"/>
              </a:avLst>
            </a:prstGeom>
            <a:solidFill>
              <a:schemeClr val="accent3">
                <a:lumMod val="20000"/>
                <a:lumOff val="80000"/>
              </a:schemeClr>
            </a:solidFill>
            <a:ln w="9525">
              <a:solidFill>
                <a:schemeClr val="accent3">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Packet</a:t>
              </a:r>
            </a:p>
            <a:p>
              <a:pPr algn="ctr"/>
              <a:r>
                <a:rPr lang="en-US" sz="12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Parser</a:t>
              </a:r>
              <a:endParaRPr lang="en-US" sz="18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sp>
          <p:nvSpPr>
            <p:cNvPr id="8" name="TextBox 7"/>
            <p:cNvSpPr txBox="1"/>
            <p:nvPr/>
          </p:nvSpPr>
          <p:spPr>
            <a:xfrm>
              <a:off x="1438867" y="4179378"/>
              <a:ext cx="618503" cy="276999"/>
            </a:xfrm>
            <a:prstGeom prst="rect">
              <a:avLst/>
            </a:prstGeom>
            <a:noFill/>
          </p:spPr>
          <p:txBody>
            <a:bodyPr wrap="none" rtlCol="0">
              <a:spAutoFit/>
            </a:bodyPr>
            <a:lstStyle/>
            <a:p>
              <a:r>
                <a:rPr lang="en-US" sz="12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Ingress</a:t>
              </a:r>
              <a:endParaRPr lang="en-US" sz="1200" dirty="0">
                <a:latin typeface="Calibri Light" charset="0"/>
                <a:ea typeface="Calibri Light" charset="0"/>
                <a:cs typeface="Calibri Light" charset="0"/>
              </a:endParaRPr>
            </a:p>
          </p:txBody>
        </p:sp>
        <p:sp>
          <p:nvSpPr>
            <p:cNvPr id="9" name="Rounded Rectangle 8"/>
            <p:cNvSpPr/>
            <p:nvPr/>
          </p:nvSpPr>
          <p:spPr>
            <a:xfrm>
              <a:off x="4046875" y="4092671"/>
              <a:ext cx="1382249" cy="590299"/>
            </a:xfrm>
            <a:prstGeom prst="roundRect">
              <a:avLst>
                <a:gd name="adj" fmla="val 0"/>
              </a:avLst>
            </a:prstGeom>
            <a:solidFill>
              <a:schemeClr val="bg1">
                <a:lumMod val="95000"/>
              </a:schemeClr>
            </a:solidFill>
            <a:ln w="9525">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Match-Action</a:t>
              </a:r>
            </a:p>
            <a:p>
              <a:pPr algn="ctr"/>
              <a:r>
                <a:rPr lang="en-US" sz="12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Cache</a:t>
              </a:r>
              <a:endParaRPr lang="en-US" sz="18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cxnSp>
          <p:nvCxnSpPr>
            <p:cNvPr id="10" name="Straight Arrow Connector 9"/>
            <p:cNvCxnSpPr/>
            <p:nvPr/>
          </p:nvCxnSpPr>
          <p:spPr>
            <a:xfrm>
              <a:off x="4735258" y="3788511"/>
              <a:ext cx="0" cy="304159"/>
            </a:xfrm>
            <a:prstGeom prst="straightConnector1">
              <a:avLst/>
            </a:prstGeom>
            <a:ln w="28575">
              <a:solidFill>
                <a:schemeClr val="bg1">
                  <a:lumMod val="50000"/>
                </a:schemeClr>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sp>
          <p:nvSpPr>
            <p:cNvPr id="11" name="Rounded Rectangle 10"/>
            <p:cNvSpPr/>
            <p:nvPr/>
          </p:nvSpPr>
          <p:spPr>
            <a:xfrm>
              <a:off x="4039647" y="2986413"/>
              <a:ext cx="1160280" cy="590299"/>
            </a:xfrm>
            <a:prstGeom prst="roundRect">
              <a:avLst>
                <a:gd name="adj" fmla="val 0"/>
              </a:avLst>
            </a:prstGeom>
            <a:solidFill>
              <a:schemeClr val="bg1">
                <a:lumMod val="95000"/>
              </a:schemeClr>
            </a:solidFill>
            <a:ln w="9525">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sp>
          <p:nvSpPr>
            <p:cNvPr id="12" name="Rounded Rectangle 11"/>
            <p:cNvSpPr/>
            <p:nvPr/>
          </p:nvSpPr>
          <p:spPr>
            <a:xfrm>
              <a:off x="4154245" y="3092312"/>
              <a:ext cx="1160280" cy="590299"/>
            </a:xfrm>
            <a:prstGeom prst="roundRect">
              <a:avLst>
                <a:gd name="adj" fmla="val 0"/>
              </a:avLst>
            </a:prstGeom>
            <a:solidFill>
              <a:schemeClr val="bg1">
                <a:lumMod val="95000"/>
              </a:schemeClr>
            </a:solidFill>
            <a:ln w="9525">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sp>
          <p:nvSpPr>
            <p:cNvPr id="13" name="Rounded Rectangle 12"/>
            <p:cNvSpPr/>
            <p:nvPr/>
          </p:nvSpPr>
          <p:spPr>
            <a:xfrm>
              <a:off x="4268844" y="3198212"/>
              <a:ext cx="1160280" cy="590299"/>
            </a:xfrm>
            <a:prstGeom prst="roundRect">
              <a:avLst>
                <a:gd name="adj" fmla="val 0"/>
              </a:avLst>
            </a:prstGeom>
            <a:solidFill>
              <a:schemeClr val="bg1">
                <a:lumMod val="95000"/>
              </a:schemeClr>
            </a:solidFill>
            <a:ln w="9525">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Match-Action</a:t>
              </a:r>
            </a:p>
            <a:p>
              <a:pPr algn="ctr"/>
              <a:r>
                <a:rPr lang="en-US" sz="12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Tables</a:t>
              </a:r>
              <a:endParaRPr lang="en-US" sz="18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sp>
          <p:nvSpPr>
            <p:cNvPr id="14" name="Rounded Rectangle 13"/>
            <p:cNvSpPr/>
            <p:nvPr/>
          </p:nvSpPr>
          <p:spPr>
            <a:xfrm>
              <a:off x="6720512" y="4192439"/>
              <a:ext cx="818437" cy="431450"/>
            </a:xfrm>
            <a:prstGeom prst="roundRect">
              <a:avLst>
                <a:gd name="adj" fmla="val 0"/>
              </a:avLst>
            </a:prstGeom>
            <a:solidFill>
              <a:schemeClr val="accent1">
                <a:lumMod val="20000"/>
                <a:lumOff val="80000"/>
              </a:schemeClr>
            </a:solidFill>
            <a:ln w="9525">
              <a:solidFill>
                <a:schemeClr val="accent3">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Packet</a:t>
              </a:r>
            </a:p>
            <a:p>
              <a:pPr algn="ctr"/>
              <a:r>
                <a:rPr lang="en-US" sz="1200" dirty="0" err="1"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Deparser</a:t>
              </a:r>
              <a:endParaRPr lang="en-US" sz="1800" baseline="300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sp>
          <p:nvSpPr>
            <p:cNvPr id="15" name="TextBox 14"/>
            <p:cNvSpPr txBox="1"/>
            <p:nvPr/>
          </p:nvSpPr>
          <p:spPr>
            <a:xfrm>
              <a:off x="7622224" y="4105520"/>
              <a:ext cx="576825" cy="276999"/>
            </a:xfrm>
            <a:prstGeom prst="rect">
              <a:avLst/>
            </a:prstGeom>
            <a:noFill/>
          </p:spPr>
          <p:txBody>
            <a:bodyPr wrap="none" rtlCol="0">
              <a:spAutoFit/>
            </a:bodyPr>
            <a:lstStyle/>
            <a:p>
              <a:r>
                <a:rPr lang="en-US" sz="12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Egress</a:t>
              </a:r>
              <a:endParaRPr lang="en-US" sz="1600" dirty="0">
                <a:latin typeface="Calibri Light" charset="0"/>
                <a:ea typeface="Calibri Light" charset="0"/>
                <a:cs typeface="Calibri Light" charset="0"/>
              </a:endParaRPr>
            </a:p>
          </p:txBody>
        </p:sp>
        <p:cxnSp>
          <p:nvCxnSpPr>
            <p:cNvPr id="16" name="Elbow Connector 15"/>
            <p:cNvCxnSpPr/>
            <p:nvPr/>
          </p:nvCxnSpPr>
          <p:spPr>
            <a:xfrm>
              <a:off x="5429124" y="3493362"/>
              <a:ext cx="645694" cy="699077"/>
            </a:xfrm>
            <a:prstGeom prst="bentConnector2">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17" name="Rounded Rectangle 16"/>
            <p:cNvSpPr/>
            <p:nvPr/>
          </p:nvSpPr>
          <p:spPr>
            <a:xfrm>
              <a:off x="3007149" y="4186338"/>
              <a:ext cx="818697" cy="431450"/>
            </a:xfrm>
            <a:prstGeom prst="roundRect">
              <a:avLst>
                <a:gd name="adj" fmla="val 0"/>
              </a:avLst>
            </a:prstGeom>
            <a:solidFill>
              <a:schemeClr val="accent1">
                <a:lumMod val="20000"/>
                <a:lumOff val="80000"/>
              </a:schemeClr>
            </a:solidFill>
            <a:ln w="9525">
              <a:solidFill>
                <a:schemeClr val="accent3">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Checksum</a:t>
              </a:r>
            </a:p>
            <a:p>
              <a:pPr algn="ctr"/>
              <a:r>
                <a:rPr lang="en-US" sz="12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Verify</a:t>
              </a:r>
              <a:endParaRPr lang="en-US" sz="18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cxnSp>
          <p:nvCxnSpPr>
            <p:cNvPr id="18" name="Straight Arrow Connector 17"/>
            <p:cNvCxnSpPr/>
            <p:nvPr/>
          </p:nvCxnSpPr>
          <p:spPr>
            <a:xfrm>
              <a:off x="3825586" y="4402070"/>
              <a:ext cx="229196" cy="0"/>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2791545" y="4402070"/>
              <a:ext cx="229196" cy="0"/>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1564665" y="4408164"/>
              <a:ext cx="515288" cy="0"/>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21" name="Rounded Rectangle 20"/>
            <p:cNvSpPr/>
            <p:nvPr/>
          </p:nvSpPr>
          <p:spPr>
            <a:xfrm>
              <a:off x="5665599" y="4192439"/>
              <a:ext cx="818437" cy="431450"/>
            </a:xfrm>
            <a:prstGeom prst="roundRect">
              <a:avLst>
                <a:gd name="adj" fmla="val 0"/>
              </a:avLst>
            </a:prstGeom>
            <a:solidFill>
              <a:schemeClr val="accent1">
                <a:lumMod val="20000"/>
                <a:lumOff val="80000"/>
              </a:schemeClr>
            </a:solidFill>
            <a:ln w="9525">
              <a:solidFill>
                <a:schemeClr val="accent3">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Checksum Update</a:t>
              </a:r>
            </a:p>
          </p:txBody>
        </p:sp>
        <p:cxnSp>
          <p:nvCxnSpPr>
            <p:cNvPr id="22" name="Straight Arrow Connector 21"/>
            <p:cNvCxnSpPr/>
            <p:nvPr/>
          </p:nvCxnSpPr>
          <p:spPr>
            <a:xfrm>
              <a:off x="5436403" y="4408164"/>
              <a:ext cx="229196" cy="0"/>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6493587" y="4408164"/>
              <a:ext cx="229196" cy="0"/>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7541065" y="4393245"/>
              <a:ext cx="515288" cy="0"/>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grpSp>
      <p:cxnSp>
        <p:nvCxnSpPr>
          <p:cNvPr id="25" name="Straight Arrow Connector 24"/>
          <p:cNvCxnSpPr/>
          <p:nvPr/>
        </p:nvCxnSpPr>
        <p:spPr>
          <a:xfrm>
            <a:off x="1502331" y="4057383"/>
            <a:ext cx="6118029" cy="0"/>
          </a:xfrm>
          <a:prstGeom prst="straightConnector1">
            <a:avLst/>
          </a:prstGeom>
          <a:ln w="12700" cmpd="sng">
            <a:solidFill>
              <a:srgbClr val="C00000"/>
            </a:solidFill>
            <a:prstDash val="sysDash"/>
            <a:tailEnd type="triangle" w="med" len="med"/>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7713688" y="3744585"/>
            <a:ext cx="0" cy="60960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414488" y="3744585"/>
            <a:ext cx="0" cy="60960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3451265" y="4233263"/>
            <a:ext cx="2220160" cy="369332"/>
          </a:xfrm>
          <a:prstGeom prst="rect">
            <a:avLst/>
          </a:prstGeom>
          <a:noFill/>
        </p:spPr>
        <p:txBody>
          <a:bodyPr wrap="none" rtlCol="0">
            <a:spAutoFit/>
          </a:bodyPr>
          <a:lstStyle/>
          <a:p>
            <a:r>
              <a:rPr lang="en-US" sz="1800" dirty="0" smtClean="0">
                <a:solidFill>
                  <a:srgbClr val="C00000"/>
                </a:solidFill>
                <a:latin typeface="Calibri Light" charset="0"/>
                <a:ea typeface="Calibri Light" charset="0"/>
                <a:cs typeface="Calibri Light" charset="0"/>
              </a:rPr>
              <a:t>CPU Cycles per Packet</a:t>
            </a:r>
            <a:endParaRPr lang="en-US" sz="1800" dirty="0">
              <a:solidFill>
                <a:srgbClr val="C00000"/>
              </a:solidFill>
              <a:latin typeface="Calibri Light" charset="0"/>
              <a:ea typeface="Calibri Light" charset="0"/>
              <a:cs typeface="Calibri Light" charset="0"/>
            </a:endParaRPr>
          </a:p>
        </p:txBody>
      </p:sp>
      <p:sp>
        <p:nvSpPr>
          <p:cNvPr id="32" name="TextBox 31"/>
          <p:cNvSpPr txBox="1"/>
          <p:nvPr/>
        </p:nvSpPr>
        <p:spPr>
          <a:xfrm>
            <a:off x="2333565" y="2465060"/>
            <a:ext cx="1431802" cy="369332"/>
          </a:xfrm>
          <a:prstGeom prst="rect">
            <a:avLst/>
          </a:prstGeom>
          <a:noFill/>
        </p:spPr>
        <p:txBody>
          <a:bodyPr wrap="none" rtlCol="0">
            <a:spAutoFit/>
          </a:bodyPr>
          <a:lstStyle/>
          <a:p>
            <a:r>
              <a:rPr lang="en-US" sz="1800" dirty="0" smtClean="0">
                <a:solidFill>
                  <a:srgbClr val="C00000"/>
                </a:solidFill>
                <a:latin typeface="Calibri Light" charset="0"/>
                <a:ea typeface="Calibri Light" charset="0"/>
                <a:cs typeface="Calibri Light" charset="0"/>
              </a:rPr>
              <a:t>Cache Misses</a:t>
            </a:r>
            <a:endParaRPr lang="en-US" sz="1800" dirty="0">
              <a:solidFill>
                <a:srgbClr val="C00000"/>
              </a:solidFill>
              <a:latin typeface="Calibri Light" charset="0"/>
              <a:ea typeface="Calibri Light" charset="0"/>
              <a:cs typeface="Calibri Light" charset="0"/>
            </a:endParaRPr>
          </a:p>
        </p:txBody>
      </p:sp>
      <p:cxnSp>
        <p:nvCxnSpPr>
          <p:cNvPr id="33" name="Straight Connector 32"/>
          <p:cNvCxnSpPr/>
          <p:nvPr/>
        </p:nvCxnSpPr>
        <p:spPr>
          <a:xfrm>
            <a:off x="3955474" y="2820831"/>
            <a:ext cx="320582"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3955474" y="2471758"/>
            <a:ext cx="320582"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V="1">
            <a:off x="4114787" y="2471757"/>
            <a:ext cx="978" cy="349074"/>
          </a:xfrm>
          <a:prstGeom prst="straightConnector1">
            <a:avLst/>
          </a:prstGeom>
          <a:ln w="12700" cmpd="sng">
            <a:solidFill>
              <a:srgbClr val="C00000"/>
            </a:solidFill>
            <a:prstDash val="sysDash"/>
            <a:headEnd type="triangle"/>
            <a:tailEnd type="triangle" w="med" len="med"/>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790120406"/>
      </p:ext>
    </p:extLst>
  </p:cSld>
  <p:clrMapOvr>
    <a:masterClrMapping/>
  </p:clrMapOvr>
  <mc:AlternateContent xmlns:mc="http://schemas.openxmlformats.org/markup-compatibility/2006" xmlns:p14="http://schemas.microsoft.com/office/powerpoint/2010/main">
    <mc:Choice Requires="p14">
      <p:transition spd="slow" p14:dur="2000" advTm="2356"/>
    </mc:Choice>
    <mc:Fallback xmlns="">
      <p:transition spd="slow" advTm="235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defTabSz="914400">
              <a:lnSpc>
                <a:spcPct val="100000"/>
              </a:lnSpc>
              <a:spcBef>
                <a:spcPts val="0"/>
              </a:spcBef>
              <a:defRPr/>
            </a:pPr>
            <a:r>
              <a:rPr lang="en-US" dirty="0" smtClean="0">
                <a:ea typeface="Calibri" charset="0"/>
                <a:cs typeface="Calibri" charset="0"/>
              </a:rPr>
              <a:t>Cause: </a:t>
            </a:r>
            <a:r>
              <a:rPr lang="en-US" b="1" dirty="0" smtClean="0">
                <a:ea typeface="Calibri" charset="0"/>
                <a:cs typeface="Calibri" charset="0"/>
              </a:rPr>
              <a:t>CPU </a:t>
            </a:r>
            <a:r>
              <a:rPr lang="en-US" b="1" dirty="0">
                <a:ea typeface="Calibri" charset="0"/>
                <a:cs typeface="Calibri" charset="0"/>
              </a:rPr>
              <a:t>Cycles per </a:t>
            </a:r>
            <a:r>
              <a:rPr lang="en-US" b="1" dirty="0" smtClean="0">
                <a:ea typeface="Calibri" charset="0"/>
                <a:cs typeface="Calibri" charset="0"/>
              </a:rPr>
              <a:t>Packet</a:t>
            </a:r>
            <a:endParaRPr lang="en-US" b="1" dirty="0">
              <a:latin typeface="Calibri Light" charset="0"/>
              <a:ea typeface="Calibri Light" charset="0"/>
              <a:cs typeface="Calibri Light" charset="0"/>
            </a:endParaRPr>
          </a:p>
        </p:txBody>
      </p:sp>
      <p:graphicFrame>
        <p:nvGraphicFramePr>
          <p:cNvPr id="29" name="Table 28"/>
          <p:cNvGraphicFramePr>
            <a:graphicFrameLocks noGrp="1"/>
          </p:cNvGraphicFramePr>
          <p:nvPr>
            <p:extLst>
              <p:ext uri="{D42A27DB-BD31-4B8C-83A1-F6EECF244321}">
                <p14:modId xmlns:p14="http://schemas.microsoft.com/office/powerpoint/2010/main" val="973980424"/>
              </p:ext>
            </p:extLst>
          </p:nvPr>
        </p:nvGraphicFramePr>
        <p:xfrm>
          <a:off x="628650" y="2048256"/>
          <a:ext cx="7989760" cy="1595120"/>
        </p:xfrm>
        <a:graphic>
          <a:graphicData uri="http://schemas.openxmlformats.org/drawingml/2006/table">
            <a:tbl>
              <a:tblPr firstRow="1" bandRow="1">
                <a:tableStyleId>{5C22544A-7EE6-4342-B048-85BDC9FD1C3A}</a:tableStyleId>
              </a:tblPr>
              <a:tblGrid>
                <a:gridCol w="809470"/>
                <a:gridCol w="2368446"/>
                <a:gridCol w="824459"/>
                <a:gridCol w="1094282"/>
                <a:gridCol w="1214203"/>
                <a:gridCol w="1678900"/>
              </a:tblGrid>
              <a:tr h="370840">
                <a:tc rowSpan="2">
                  <a:txBody>
                    <a:bodyPr/>
                    <a:lstStyle/>
                    <a:p>
                      <a:pPr algn="ctr"/>
                      <a:r>
                        <a:rPr lang="en-US" sz="1600" dirty="0" smtClean="0">
                          <a:latin typeface="+mj-lt"/>
                        </a:rPr>
                        <a:t>Switch</a:t>
                      </a:r>
                      <a:endParaRPr lang="en-US" sz="1600" b="1" dirty="0">
                        <a:latin typeface="+mj-lt"/>
                        <a:ea typeface="Calibri" charset="0"/>
                        <a:cs typeface="Calibri" charset="0"/>
                      </a:endParaRPr>
                    </a:p>
                  </a:txBody>
                  <a:tcPr anchor="ctr"/>
                </a:tc>
                <a:tc rowSpan="2">
                  <a:txBody>
                    <a:bodyPr/>
                    <a:lstStyle/>
                    <a:p>
                      <a:pPr algn="ctr"/>
                      <a:r>
                        <a:rPr lang="en-US" sz="1600" dirty="0" smtClean="0">
                          <a:latin typeface="+mj-lt"/>
                        </a:rPr>
                        <a:t>Optimization</a:t>
                      </a:r>
                      <a:endParaRPr lang="en-US" sz="1600" b="1" dirty="0">
                        <a:latin typeface="+mj-lt"/>
                        <a:ea typeface="Calibri" charset="0"/>
                        <a:cs typeface="Calibri" charset="0"/>
                      </a:endParaRPr>
                    </a:p>
                  </a:txBody>
                  <a:tcPr anchor="ctr"/>
                </a:tc>
                <a:tc rowSpan="2">
                  <a:txBody>
                    <a:bodyPr/>
                    <a:lstStyle/>
                    <a:p>
                      <a:pPr algn="ctr"/>
                      <a:r>
                        <a:rPr lang="en-US" sz="1600" dirty="0" smtClean="0">
                          <a:latin typeface="+mj-lt"/>
                        </a:rPr>
                        <a:t>Parser</a:t>
                      </a:r>
                    </a:p>
                    <a:p>
                      <a:pPr algn="ctr"/>
                      <a:r>
                        <a:rPr lang="en-US" sz="1200" b="1" dirty="0" smtClean="0">
                          <a:latin typeface="+mj-lt"/>
                          <a:ea typeface="Calibri" charset="0"/>
                          <a:cs typeface="Calibri" charset="0"/>
                        </a:rPr>
                        <a:t>(Cycles)</a:t>
                      </a:r>
                      <a:endParaRPr lang="en-US" sz="1200" b="1" dirty="0">
                        <a:latin typeface="+mj-lt"/>
                        <a:ea typeface="Calibri" charset="0"/>
                        <a:cs typeface="Calibri" charset="0"/>
                      </a:endParaRPr>
                    </a:p>
                  </a:txBody>
                  <a:tcPr anchor="ctr"/>
                </a:tc>
                <a:tc gridSpan="2">
                  <a:txBody>
                    <a:bodyPr/>
                    <a:lstStyle/>
                    <a:p>
                      <a:pPr algn="ctr"/>
                      <a:r>
                        <a:rPr lang="en-US" sz="1600" dirty="0" smtClean="0">
                          <a:latin typeface="+mj-lt"/>
                        </a:rPr>
                        <a:t>Match-Action</a:t>
                      </a:r>
                      <a:r>
                        <a:rPr lang="en-US" sz="1600" baseline="0" dirty="0" smtClean="0">
                          <a:latin typeface="+mj-lt"/>
                        </a:rPr>
                        <a:t> Cache</a:t>
                      </a:r>
                    </a:p>
                    <a:p>
                      <a:pPr algn="ctr"/>
                      <a:r>
                        <a:rPr lang="en-US" sz="1200" b="1" baseline="0" dirty="0" smtClean="0">
                          <a:latin typeface="+mj-lt"/>
                          <a:ea typeface="Calibri" charset="0"/>
                          <a:cs typeface="Calibri" charset="0"/>
                        </a:rPr>
                        <a:t>(Cycles)</a:t>
                      </a:r>
                      <a:endParaRPr lang="en-US" sz="1200" b="1" dirty="0">
                        <a:latin typeface="+mj-lt"/>
                        <a:ea typeface="Calibri" charset="0"/>
                        <a:cs typeface="Calibri" charset="0"/>
                      </a:endParaRPr>
                    </a:p>
                  </a:txBody>
                  <a:tcPr anchor="ctr"/>
                </a:tc>
                <a:tc hMerge="1">
                  <a:txBody>
                    <a:bodyPr/>
                    <a:lstStyle/>
                    <a:p>
                      <a:endParaRPr lang="en-US" dirty="0"/>
                    </a:p>
                  </a:txBody>
                  <a:tcPr/>
                </a:tc>
                <a:tc rowSpan="2">
                  <a:txBody>
                    <a:bodyPr/>
                    <a:lstStyle/>
                    <a:p>
                      <a:pPr algn="ctr"/>
                      <a:r>
                        <a:rPr lang="en-US" sz="1600" baseline="0" dirty="0" smtClean="0">
                          <a:latin typeface="+mj-lt"/>
                        </a:rPr>
                        <a:t>Throughput </a:t>
                      </a:r>
                    </a:p>
                    <a:p>
                      <a:pPr algn="ctr"/>
                      <a:r>
                        <a:rPr lang="en-US" sz="1200" baseline="0" dirty="0" smtClean="0">
                          <a:latin typeface="+mj-lt"/>
                        </a:rPr>
                        <a:t>(Mbps)</a:t>
                      </a:r>
                      <a:endParaRPr lang="en-US" sz="1200" b="1" dirty="0">
                        <a:latin typeface="+mj-lt"/>
                        <a:ea typeface="Calibri" charset="0"/>
                        <a:cs typeface="Calibri" charset="0"/>
                      </a:endParaRPr>
                    </a:p>
                  </a:txBody>
                  <a:tcPr anchor="ctr"/>
                </a:tc>
              </a:tr>
              <a:tr h="370840">
                <a:tc vMerge="1">
                  <a:txBody>
                    <a:bodyPr/>
                    <a:lstStyle/>
                    <a:p>
                      <a:endParaRPr lang="en-US" dirty="0"/>
                    </a:p>
                  </a:txBody>
                  <a:tcPr/>
                </a:tc>
                <a:tc vMerge="1">
                  <a:txBody>
                    <a:bodyPr/>
                    <a:lstStyle/>
                    <a:p>
                      <a:endParaRPr lang="en-US" dirty="0"/>
                    </a:p>
                  </a:txBody>
                  <a:tcPr/>
                </a:tc>
                <a:tc vMerge="1">
                  <a:txBody>
                    <a:bodyPr/>
                    <a:lstStyle/>
                    <a:p>
                      <a:endParaRPr lang="en-US" dirty="0"/>
                    </a:p>
                  </a:txBody>
                  <a:tcPr/>
                </a:tc>
                <a:tc>
                  <a:txBody>
                    <a:bodyPr/>
                    <a:lstStyle/>
                    <a:p>
                      <a:pPr marR="0" algn="ctr" rtl="0">
                        <a:lnSpc>
                          <a:spcPct val="100000"/>
                        </a:lnSpc>
                        <a:spcBef>
                          <a:spcPts val="0"/>
                        </a:spcBef>
                        <a:spcAft>
                          <a:spcPts val="0"/>
                        </a:spcAft>
                        <a:buNone/>
                      </a:pPr>
                      <a:r>
                        <a:rPr lang="en-US" sz="1600" u="none" strike="noStrike" cap="none" baseline="0" dirty="0" smtClean="0">
                          <a:latin typeface="+mj-lt"/>
                          <a:sym typeface="Arial"/>
                          <a:rtl val="0"/>
                        </a:rPr>
                        <a:t>Match</a:t>
                      </a:r>
                      <a:endParaRPr lang="en-US" sz="1600" b="1" i="0" u="none" strike="noStrike" cap="none" baseline="0" dirty="0">
                        <a:solidFill>
                          <a:schemeClr val="lt1"/>
                        </a:solidFill>
                        <a:latin typeface="+mj-lt"/>
                        <a:ea typeface="Calibri" charset="0"/>
                        <a:cs typeface="Calibri" charset="0"/>
                        <a:sym typeface="Arial"/>
                        <a:rtl val="0"/>
                      </a:endParaRPr>
                    </a:p>
                  </a:txBody>
                  <a:tcPr anchor="ctr"/>
                </a:tc>
                <a:tc>
                  <a:txBody>
                    <a:bodyPr/>
                    <a:lstStyle/>
                    <a:p>
                      <a:pPr marR="0" algn="ctr" rtl="0">
                        <a:lnSpc>
                          <a:spcPct val="100000"/>
                        </a:lnSpc>
                        <a:spcBef>
                          <a:spcPts val="0"/>
                        </a:spcBef>
                        <a:spcAft>
                          <a:spcPts val="0"/>
                        </a:spcAft>
                        <a:buNone/>
                      </a:pPr>
                      <a:r>
                        <a:rPr lang="en-US" sz="1600" u="none" strike="noStrike" cap="none" baseline="0" dirty="0" smtClean="0">
                          <a:latin typeface="+mj-lt"/>
                          <a:sym typeface="Arial"/>
                          <a:rtl val="0"/>
                        </a:rPr>
                        <a:t>Actions</a:t>
                      </a:r>
                      <a:endParaRPr lang="en-US" sz="1600" b="1" i="0" u="none" strike="noStrike" cap="none" baseline="30000" dirty="0">
                        <a:solidFill>
                          <a:schemeClr val="lt1"/>
                        </a:solidFill>
                        <a:latin typeface="+mj-lt"/>
                        <a:ea typeface="Calibri" charset="0"/>
                        <a:cs typeface="Calibri" charset="0"/>
                        <a:sym typeface="Arial"/>
                        <a:rtl val="0"/>
                      </a:endParaRPr>
                    </a:p>
                  </a:txBody>
                  <a:tcPr anchor="ctr"/>
                </a:tc>
                <a:tc vMerge="1">
                  <a:txBody>
                    <a:bodyPr/>
                    <a:lstStyle/>
                    <a:p>
                      <a:endParaRPr lang="en-US" dirty="0"/>
                    </a:p>
                  </a:txBody>
                  <a:tcPr/>
                </a:tc>
              </a:tr>
              <a:tr h="281710">
                <a:tc>
                  <a:txBody>
                    <a:bodyPr/>
                    <a:lstStyle/>
                    <a:p>
                      <a:r>
                        <a:rPr lang="en-US" sz="1600" dirty="0" smtClean="0">
                          <a:latin typeface="+mj-lt"/>
                        </a:rPr>
                        <a:t>PISCES</a:t>
                      </a:r>
                      <a:endParaRPr lang="en-US" sz="1600" dirty="0">
                        <a:latin typeface="+mj-lt"/>
                        <a:ea typeface="Calibri" charset="0"/>
                        <a:cs typeface="Calibri" charset="0"/>
                      </a:endParaRPr>
                    </a:p>
                  </a:txBody>
                  <a:tcPr/>
                </a:tc>
                <a:tc>
                  <a:txBody>
                    <a:bodyPr/>
                    <a:lstStyle/>
                    <a:p>
                      <a:r>
                        <a:rPr lang="en-US" sz="1600" dirty="0" smtClean="0">
                          <a:latin typeface="+mj-lt"/>
                        </a:rPr>
                        <a:t>Without</a:t>
                      </a:r>
                      <a:r>
                        <a:rPr lang="en-US" sz="1600" baseline="0" dirty="0" smtClean="0">
                          <a:latin typeface="+mj-lt"/>
                        </a:rPr>
                        <a:t> optimizations</a:t>
                      </a:r>
                      <a:endParaRPr lang="en-US" sz="1600" dirty="0">
                        <a:latin typeface="+mj-lt"/>
                        <a:ea typeface="Calibri" charset="0"/>
                        <a:cs typeface="Calibri" charset="0"/>
                      </a:endParaRPr>
                    </a:p>
                  </a:txBody>
                  <a:tcPr/>
                </a:tc>
                <a:tc>
                  <a:txBody>
                    <a:bodyPr/>
                    <a:lstStyle/>
                    <a:p>
                      <a:pPr algn="r"/>
                      <a:r>
                        <a:rPr lang="en-US" sz="1600" dirty="0" smtClean="0">
                          <a:latin typeface="+mj-lt"/>
                        </a:rPr>
                        <a:t>76.5</a:t>
                      </a:r>
                      <a:endParaRPr lang="en-US" sz="1600" dirty="0">
                        <a:latin typeface="+mj-lt"/>
                        <a:ea typeface="Calibri" charset="0"/>
                        <a:cs typeface="Calibri" charset="0"/>
                      </a:endParaRPr>
                    </a:p>
                  </a:txBody>
                  <a:tcPr/>
                </a:tc>
                <a:tc>
                  <a:txBody>
                    <a:bodyPr/>
                    <a:lstStyle/>
                    <a:p>
                      <a:pPr algn="r"/>
                      <a:r>
                        <a:rPr lang="en-US" sz="1600" dirty="0" smtClean="0">
                          <a:latin typeface="+mj-lt"/>
                        </a:rPr>
                        <a:t>209.5</a:t>
                      </a:r>
                      <a:endParaRPr lang="en-US" sz="1600" dirty="0">
                        <a:latin typeface="+mj-lt"/>
                        <a:ea typeface="Calibri" charset="0"/>
                        <a:cs typeface="Calibri" charset="0"/>
                      </a:endParaRPr>
                    </a:p>
                  </a:txBody>
                  <a:tcPr/>
                </a:tc>
                <a:tc>
                  <a:txBody>
                    <a:bodyPr/>
                    <a:lstStyle/>
                    <a:p>
                      <a:pPr algn="r"/>
                      <a:r>
                        <a:rPr lang="en-US" sz="1600" dirty="0" smtClean="0">
                          <a:latin typeface="+mj-lt"/>
                        </a:rPr>
                        <a:t>379.5</a:t>
                      </a:r>
                      <a:endParaRPr lang="en-US" sz="1600" dirty="0">
                        <a:latin typeface="+mj-lt"/>
                        <a:ea typeface="Calibri" charset="0"/>
                        <a:cs typeface="Calibri" charset="0"/>
                      </a:endParaRPr>
                    </a:p>
                  </a:txBody>
                  <a:tcPr/>
                </a:tc>
                <a:tc>
                  <a:txBody>
                    <a:bodyPr/>
                    <a:lstStyle/>
                    <a:p>
                      <a:pPr algn="r"/>
                      <a:r>
                        <a:rPr lang="en-US" sz="1600" dirty="0" smtClean="0">
                          <a:latin typeface="+mj-lt"/>
                        </a:rPr>
                        <a:t>7590.7</a:t>
                      </a:r>
                      <a:endParaRPr lang="en-US" sz="1600" dirty="0">
                        <a:latin typeface="+mj-lt"/>
                        <a:ea typeface="Calibri" charset="0"/>
                        <a:cs typeface="Calibri" charset="0"/>
                      </a:endParaRPr>
                    </a:p>
                  </a:txBody>
                  <a:tcPr/>
                </a:tc>
              </a:tr>
              <a:tr h="370840">
                <a:tc>
                  <a:txBody>
                    <a:bodyPr/>
                    <a:lstStyle/>
                    <a:p>
                      <a:r>
                        <a:rPr lang="en-US" sz="1600" dirty="0" smtClean="0">
                          <a:latin typeface="+mj-lt"/>
                        </a:rPr>
                        <a:t>OVS</a:t>
                      </a:r>
                      <a:endParaRPr lang="en-US" sz="1600" dirty="0">
                        <a:latin typeface="+mj-lt"/>
                        <a:ea typeface="Calibri" charset="0"/>
                        <a:cs typeface="Calibri" charset="0"/>
                      </a:endParaRPr>
                    </a:p>
                  </a:txBody>
                  <a:tcPr/>
                </a:tc>
                <a:tc>
                  <a:txBody>
                    <a:bodyPr/>
                    <a:lstStyle/>
                    <a:p>
                      <a:r>
                        <a:rPr lang="en-US" sz="1600" dirty="0" smtClean="0">
                          <a:latin typeface="+mj-lt"/>
                        </a:rPr>
                        <a:t>Native</a:t>
                      </a:r>
                      <a:endParaRPr lang="en-US" sz="1600" dirty="0">
                        <a:latin typeface="+mj-lt"/>
                        <a:ea typeface="Calibri" charset="0"/>
                        <a:cs typeface="Calibri" charset="0"/>
                      </a:endParaRPr>
                    </a:p>
                  </a:txBody>
                  <a:tcPr/>
                </a:tc>
                <a:tc>
                  <a:txBody>
                    <a:bodyPr/>
                    <a:lstStyle/>
                    <a:p>
                      <a:pPr algn="r"/>
                      <a:r>
                        <a:rPr lang="en-US" sz="1600" dirty="0" smtClean="0">
                          <a:latin typeface="+mj-lt"/>
                        </a:rPr>
                        <a:t>43.6</a:t>
                      </a:r>
                      <a:endParaRPr lang="en-US" sz="1600" dirty="0">
                        <a:latin typeface="+mj-lt"/>
                        <a:ea typeface="Calibri" charset="0"/>
                        <a:cs typeface="Calibri" charset="0"/>
                      </a:endParaRPr>
                    </a:p>
                  </a:txBody>
                  <a:tcPr/>
                </a:tc>
                <a:tc>
                  <a:txBody>
                    <a:bodyPr/>
                    <a:lstStyle/>
                    <a:p>
                      <a:pPr algn="r"/>
                      <a:r>
                        <a:rPr lang="en-US" sz="1600" dirty="0" smtClean="0">
                          <a:latin typeface="+mj-lt"/>
                        </a:rPr>
                        <a:t>197.5</a:t>
                      </a:r>
                      <a:endParaRPr lang="en-US" sz="1600" dirty="0">
                        <a:latin typeface="+mj-lt"/>
                        <a:ea typeface="Calibri" charset="0"/>
                        <a:cs typeface="Calibri" charset="0"/>
                      </a:endParaRPr>
                    </a:p>
                  </a:txBody>
                  <a:tcPr/>
                </a:tc>
                <a:tc>
                  <a:txBody>
                    <a:bodyPr/>
                    <a:lstStyle/>
                    <a:p>
                      <a:pPr algn="r"/>
                      <a:r>
                        <a:rPr lang="en-US" sz="1600" dirty="0" smtClean="0">
                          <a:latin typeface="+mj-lt"/>
                        </a:rPr>
                        <a:t>132.5</a:t>
                      </a:r>
                      <a:endParaRPr lang="en-US" sz="1600" dirty="0">
                        <a:latin typeface="+mj-lt"/>
                        <a:ea typeface="Calibri" charset="0"/>
                        <a:cs typeface="Calibri" charset="0"/>
                      </a:endParaRPr>
                    </a:p>
                  </a:txBody>
                  <a:tcPr/>
                </a:tc>
                <a:tc>
                  <a:txBody>
                    <a:bodyPr/>
                    <a:lstStyle/>
                    <a:p>
                      <a:pPr algn="r"/>
                      <a:r>
                        <a:rPr lang="en-US" sz="1600" dirty="0" smtClean="0">
                          <a:latin typeface="+mj-lt"/>
                        </a:rPr>
                        <a:t>13497.5</a:t>
                      </a:r>
                      <a:endParaRPr lang="en-US" sz="1600" dirty="0">
                        <a:latin typeface="+mj-lt"/>
                        <a:ea typeface="Calibri" charset="0"/>
                        <a:cs typeface="Calibri" charset="0"/>
                      </a:endParaRPr>
                    </a:p>
                  </a:txBody>
                  <a:tcPr/>
                </a:tc>
              </a:tr>
            </a:tbl>
          </a:graphicData>
        </a:graphic>
      </p:graphicFrame>
      <p:sp>
        <p:nvSpPr>
          <p:cNvPr id="34" name="TextBox 33"/>
          <p:cNvSpPr txBox="1"/>
          <p:nvPr/>
        </p:nvSpPr>
        <p:spPr>
          <a:xfrm>
            <a:off x="457199" y="1362909"/>
            <a:ext cx="7426037" cy="400110"/>
          </a:xfrm>
          <a:prstGeom prst="rect">
            <a:avLst/>
          </a:prstGeom>
          <a:noFill/>
        </p:spPr>
        <p:txBody>
          <a:bodyPr wrap="square" rtlCol="0">
            <a:spAutoFit/>
          </a:bodyPr>
          <a:lstStyle/>
          <a:p>
            <a:r>
              <a:rPr lang="en-US" sz="2000" dirty="0" smtClean="0">
                <a:solidFill>
                  <a:schemeClr val="tx1"/>
                </a:solidFill>
                <a:latin typeface="Calibri Light" charset="0"/>
                <a:ea typeface="Calibri Light" charset="0"/>
                <a:cs typeface="Calibri Light" charset="0"/>
              </a:rPr>
              <a:t>A naïve compilation of </a:t>
            </a:r>
            <a:r>
              <a:rPr lang="en-US" sz="2000" b="1" dirty="0" smtClean="0">
                <a:latin typeface="Calibri Light" charset="0"/>
                <a:ea typeface="Calibri Light" charset="0"/>
                <a:cs typeface="Calibri Light" charset="0"/>
              </a:rPr>
              <a:t>L2L3-ACL</a:t>
            </a:r>
            <a:r>
              <a:rPr lang="en-US" sz="2000" dirty="0" smtClean="0">
                <a:latin typeface="Calibri Light" charset="0"/>
                <a:ea typeface="Calibri Light" charset="0"/>
                <a:cs typeface="Calibri Light" charset="0"/>
              </a:rPr>
              <a:t> benchmark application</a:t>
            </a:r>
          </a:p>
        </p:txBody>
      </p:sp>
    </p:spTree>
    <p:extLst>
      <p:ext uri="{BB962C8B-B14F-4D97-AF65-F5344CB8AC3E}">
        <p14:creationId xmlns:p14="http://schemas.microsoft.com/office/powerpoint/2010/main" val="1671971350"/>
      </p:ext>
    </p:extLst>
  </p:cSld>
  <p:clrMapOvr>
    <a:masterClrMapping/>
  </p:clrMapOvr>
  <mc:AlternateContent xmlns:mc="http://schemas.openxmlformats.org/markup-compatibility/2006" xmlns:p14="http://schemas.microsoft.com/office/powerpoint/2010/main">
    <mc:Choice Requires="p14">
      <p:transition spd="slow" p14:dur="2000" advTm="3332"/>
    </mc:Choice>
    <mc:Fallback xmlns="">
      <p:transition spd="slow" advTm="3332"/>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997259" y="3875958"/>
            <a:ext cx="518091" cy="523220"/>
          </a:xfrm>
          <a:prstGeom prst="rect">
            <a:avLst/>
          </a:prstGeom>
          <a:noFill/>
        </p:spPr>
        <p:txBody>
          <a:bodyPr wrap="none" rtlCol="0">
            <a:spAutoFit/>
          </a:bodyPr>
          <a:lstStyle/>
          <a:p>
            <a:r>
              <a:rPr lang="en-US" sz="2800" b="1" dirty="0" smtClean="0">
                <a:solidFill>
                  <a:srgbClr val="C00000"/>
                </a:solidFill>
                <a:latin typeface="+mj-lt"/>
                <a:ea typeface="Calibri" charset="0"/>
                <a:cs typeface="Calibri" charset="0"/>
              </a:rPr>
              <a:t>2x</a:t>
            </a:r>
            <a:endParaRPr lang="en-US" sz="2400" b="1" dirty="0">
              <a:solidFill>
                <a:srgbClr val="C00000"/>
              </a:solidFill>
              <a:latin typeface="+mj-lt"/>
              <a:ea typeface="Calibri" charset="0"/>
              <a:cs typeface="Calibri" charset="0"/>
            </a:endParaRPr>
          </a:p>
        </p:txBody>
      </p:sp>
      <p:graphicFrame>
        <p:nvGraphicFramePr>
          <p:cNvPr id="9" name="Table 8"/>
          <p:cNvGraphicFramePr>
            <a:graphicFrameLocks noGrp="1"/>
          </p:cNvGraphicFramePr>
          <p:nvPr>
            <p:extLst>
              <p:ext uri="{D42A27DB-BD31-4B8C-83A1-F6EECF244321}">
                <p14:modId xmlns:p14="http://schemas.microsoft.com/office/powerpoint/2010/main" val="593654557"/>
              </p:ext>
            </p:extLst>
          </p:nvPr>
        </p:nvGraphicFramePr>
        <p:xfrm>
          <a:off x="628650" y="2052190"/>
          <a:ext cx="7989760" cy="1595120"/>
        </p:xfrm>
        <a:graphic>
          <a:graphicData uri="http://schemas.openxmlformats.org/drawingml/2006/table">
            <a:tbl>
              <a:tblPr firstRow="1" bandRow="1">
                <a:tableStyleId>{5C22544A-7EE6-4342-B048-85BDC9FD1C3A}</a:tableStyleId>
              </a:tblPr>
              <a:tblGrid>
                <a:gridCol w="809470"/>
                <a:gridCol w="2368446"/>
                <a:gridCol w="824459"/>
                <a:gridCol w="1094282"/>
                <a:gridCol w="1214203"/>
                <a:gridCol w="1678900"/>
              </a:tblGrid>
              <a:tr h="370840">
                <a:tc rowSpan="2">
                  <a:txBody>
                    <a:bodyPr/>
                    <a:lstStyle/>
                    <a:p>
                      <a:pPr algn="ctr"/>
                      <a:r>
                        <a:rPr lang="en-US" sz="1600" dirty="0" smtClean="0">
                          <a:latin typeface="+mj-lt"/>
                        </a:rPr>
                        <a:t>Switch</a:t>
                      </a:r>
                      <a:endParaRPr lang="en-US" sz="1600" b="1" dirty="0">
                        <a:latin typeface="+mj-lt"/>
                        <a:ea typeface="Calibri" charset="0"/>
                        <a:cs typeface="Calibri" charset="0"/>
                      </a:endParaRPr>
                    </a:p>
                  </a:txBody>
                  <a:tcPr anchor="ctr"/>
                </a:tc>
                <a:tc rowSpan="2">
                  <a:txBody>
                    <a:bodyPr/>
                    <a:lstStyle/>
                    <a:p>
                      <a:pPr algn="ctr"/>
                      <a:r>
                        <a:rPr lang="en-US" sz="1600" dirty="0" smtClean="0">
                          <a:latin typeface="+mj-lt"/>
                        </a:rPr>
                        <a:t>Optimization</a:t>
                      </a:r>
                      <a:endParaRPr lang="en-US" sz="1600" b="1" dirty="0">
                        <a:latin typeface="+mj-lt"/>
                        <a:ea typeface="Calibri" charset="0"/>
                        <a:cs typeface="Calibri" charset="0"/>
                      </a:endParaRPr>
                    </a:p>
                  </a:txBody>
                  <a:tcPr anchor="ctr"/>
                </a:tc>
                <a:tc rowSpan="2">
                  <a:txBody>
                    <a:bodyPr/>
                    <a:lstStyle/>
                    <a:p>
                      <a:pPr algn="ctr"/>
                      <a:r>
                        <a:rPr lang="en-US" sz="1600" dirty="0" smtClean="0">
                          <a:latin typeface="+mj-lt"/>
                        </a:rPr>
                        <a:t>Parser</a:t>
                      </a:r>
                    </a:p>
                    <a:p>
                      <a:pPr algn="ctr"/>
                      <a:r>
                        <a:rPr lang="en-US" sz="1200" b="1" dirty="0" smtClean="0">
                          <a:latin typeface="+mj-lt"/>
                          <a:ea typeface="Calibri" charset="0"/>
                          <a:cs typeface="Calibri" charset="0"/>
                        </a:rPr>
                        <a:t>(Cycles)</a:t>
                      </a:r>
                      <a:endParaRPr lang="en-US" sz="1200" b="1" dirty="0">
                        <a:latin typeface="+mj-lt"/>
                        <a:ea typeface="Calibri" charset="0"/>
                        <a:cs typeface="Calibri" charset="0"/>
                      </a:endParaRPr>
                    </a:p>
                  </a:txBody>
                  <a:tcPr anchor="ctr"/>
                </a:tc>
                <a:tc gridSpan="2">
                  <a:txBody>
                    <a:bodyPr/>
                    <a:lstStyle/>
                    <a:p>
                      <a:pPr algn="ctr"/>
                      <a:r>
                        <a:rPr lang="en-US" sz="1600" dirty="0" smtClean="0">
                          <a:latin typeface="+mj-lt"/>
                        </a:rPr>
                        <a:t>Match-Action</a:t>
                      </a:r>
                      <a:r>
                        <a:rPr lang="en-US" sz="1600" baseline="0" dirty="0" smtClean="0">
                          <a:latin typeface="+mj-lt"/>
                        </a:rPr>
                        <a:t> Cache</a:t>
                      </a:r>
                    </a:p>
                    <a:p>
                      <a:pPr algn="ctr"/>
                      <a:r>
                        <a:rPr lang="en-US" sz="1200" b="1" baseline="0" dirty="0" smtClean="0">
                          <a:latin typeface="+mj-lt"/>
                          <a:ea typeface="Calibri" charset="0"/>
                          <a:cs typeface="Calibri" charset="0"/>
                        </a:rPr>
                        <a:t>(Cycles)</a:t>
                      </a:r>
                      <a:endParaRPr lang="en-US" sz="1200" b="1" dirty="0">
                        <a:latin typeface="+mj-lt"/>
                        <a:ea typeface="Calibri" charset="0"/>
                        <a:cs typeface="Calibri" charset="0"/>
                      </a:endParaRPr>
                    </a:p>
                  </a:txBody>
                  <a:tcPr anchor="ctr"/>
                </a:tc>
                <a:tc hMerge="1">
                  <a:txBody>
                    <a:bodyPr/>
                    <a:lstStyle/>
                    <a:p>
                      <a:endParaRPr lang="en-US" dirty="0"/>
                    </a:p>
                  </a:txBody>
                  <a:tcPr/>
                </a:tc>
                <a:tc rowSpan="2">
                  <a:txBody>
                    <a:bodyPr/>
                    <a:lstStyle/>
                    <a:p>
                      <a:pPr algn="ctr"/>
                      <a:r>
                        <a:rPr lang="en-US" sz="1600" baseline="0" dirty="0" smtClean="0">
                          <a:latin typeface="+mj-lt"/>
                        </a:rPr>
                        <a:t>Throughput </a:t>
                      </a:r>
                    </a:p>
                    <a:p>
                      <a:pPr algn="ctr"/>
                      <a:r>
                        <a:rPr lang="en-US" sz="1200" baseline="0" dirty="0" smtClean="0">
                          <a:latin typeface="+mj-lt"/>
                        </a:rPr>
                        <a:t>(Mbps)</a:t>
                      </a:r>
                      <a:endParaRPr lang="en-US" sz="1200" b="1" dirty="0">
                        <a:latin typeface="+mj-lt"/>
                        <a:ea typeface="Calibri" charset="0"/>
                        <a:cs typeface="Calibri" charset="0"/>
                      </a:endParaRPr>
                    </a:p>
                  </a:txBody>
                  <a:tcPr anchor="ctr"/>
                </a:tc>
              </a:tr>
              <a:tr h="370840">
                <a:tc vMerge="1">
                  <a:txBody>
                    <a:bodyPr/>
                    <a:lstStyle/>
                    <a:p>
                      <a:endParaRPr lang="en-US" dirty="0"/>
                    </a:p>
                  </a:txBody>
                  <a:tcPr/>
                </a:tc>
                <a:tc vMerge="1">
                  <a:txBody>
                    <a:bodyPr/>
                    <a:lstStyle/>
                    <a:p>
                      <a:endParaRPr lang="en-US" dirty="0"/>
                    </a:p>
                  </a:txBody>
                  <a:tcPr/>
                </a:tc>
                <a:tc vMerge="1">
                  <a:txBody>
                    <a:bodyPr/>
                    <a:lstStyle/>
                    <a:p>
                      <a:endParaRPr lang="en-US" dirty="0"/>
                    </a:p>
                  </a:txBody>
                  <a:tcPr/>
                </a:tc>
                <a:tc>
                  <a:txBody>
                    <a:bodyPr/>
                    <a:lstStyle/>
                    <a:p>
                      <a:pPr marR="0" algn="ctr" rtl="0">
                        <a:lnSpc>
                          <a:spcPct val="100000"/>
                        </a:lnSpc>
                        <a:spcBef>
                          <a:spcPts val="0"/>
                        </a:spcBef>
                        <a:spcAft>
                          <a:spcPts val="0"/>
                        </a:spcAft>
                        <a:buNone/>
                      </a:pPr>
                      <a:r>
                        <a:rPr lang="en-US" sz="1600" u="none" strike="noStrike" cap="none" baseline="0" dirty="0" smtClean="0">
                          <a:latin typeface="+mj-lt"/>
                          <a:sym typeface="Arial"/>
                          <a:rtl val="0"/>
                        </a:rPr>
                        <a:t>Match</a:t>
                      </a:r>
                      <a:endParaRPr lang="en-US" sz="1600" b="1" i="0" u="none" strike="noStrike" cap="none" baseline="0" dirty="0">
                        <a:solidFill>
                          <a:schemeClr val="lt1"/>
                        </a:solidFill>
                        <a:latin typeface="+mj-lt"/>
                        <a:ea typeface="Calibri" charset="0"/>
                        <a:cs typeface="Calibri" charset="0"/>
                        <a:sym typeface="Arial"/>
                        <a:rtl val="0"/>
                      </a:endParaRPr>
                    </a:p>
                  </a:txBody>
                  <a:tcPr anchor="ctr"/>
                </a:tc>
                <a:tc>
                  <a:txBody>
                    <a:bodyPr/>
                    <a:lstStyle/>
                    <a:p>
                      <a:pPr marR="0" algn="ctr" rtl="0">
                        <a:lnSpc>
                          <a:spcPct val="100000"/>
                        </a:lnSpc>
                        <a:spcBef>
                          <a:spcPts val="0"/>
                        </a:spcBef>
                        <a:spcAft>
                          <a:spcPts val="0"/>
                        </a:spcAft>
                        <a:buNone/>
                      </a:pPr>
                      <a:r>
                        <a:rPr lang="en-US" sz="1600" u="none" strike="noStrike" cap="none" baseline="0" dirty="0" smtClean="0">
                          <a:latin typeface="+mj-lt"/>
                          <a:sym typeface="Arial"/>
                          <a:rtl val="0"/>
                        </a:rPr>
                        <a:t>Actions</a:t>
                      </a:r>
                      <a:endParaRPr lang="en-US" sz="1600" b="1" i="0" u="none" strike="noStrike" cap="none" baseline="30000" dirty="0">
                        <a:solidFill>
                          <a:schemeClr val="lt1"/>
                        </a:solidFill>
                        <a:latin typeface="+mj-lt"/>
                        <a:ea typeface="Calibri" charset="0"/>
                        <a:cs typeface="Calibri" charset="0"/>
                        <a:sym typeface="Arial"/>
                        <a:rtl val="0"/>
                      </a:endParaRPr>
                    </a:p>
                  </a:txBody>
                  <a:tcPr anchor="ctr"/>
                </a:tc>
                <a:tc vMerge="1">
                  <a:txBody>
                    <a:bodyPr/>
                    <a:lstStyle/>
                    <a:p>
                      <a:endParaRPr lang="en-US" dirty="0"/>
                    </a:p>
                  </a:txBody>
                  <a:tcPr/>
                </a:tc>
              </a:tr>
              <a:tr h="281710">
                <a:tc>
                  <a:txBody>
                    <a:bodyPr/>
                    <a:lstStyle/>
                    <a:p>
                      <a:r>
                        <a:rPr lang="en-US" sz="1600" dirty="0" smtClean="0">
                          <a:latin typeface="+mj-lt"/>
                        </a:rPr>
                        <a:t>PISCES</a:t>
                      </a:r>
                      <a:endParaRPr lang="en-US" sz="1600" dirty="0">
                        <a:latin typeface="+mj-lt"/>
                        <a:ea typeface="Calibri" charset="0"/>
                        <a:cs typeface="Calibri" charset="0"/>
                      </a:endParaRPr>
                    </a:p>
                  </a:txBody>
                  <a:tcPr/>
                </a:tc>
                <a:tc>
                  <a:txBody>
                    <a:bodyPr/>
                    <a:lstStyle/>
                    <a:p>
                      <a:r>
                        <a:rPr lang="en-US" sz="1600" dirty="0" smtClean="0">
                          <a:latin typeface="+mj-lt"/>
                        </a:rPr>
                        <a:t>Without</a:t>
                      </a:r>
                      <a:r>
                        <a:rPr lang="en-US" sz="1600" baseline="0" dirty="0" smtClean="0">
                          <a:latin typeface="+mj-lt"/>
                        </a:rPr>
                        <a:t> optimizations</a:t>
                      </a:r>
                      <a:endParaRPr lang="en-US" sz="1600" dirty="0">
                        <a:latin typeface="+mj-lt"/>
                        <a:ea typeface="Calibri" charset="0"/>
                        <a:cs typeface="Calibri" charset="0"/>
                      </a:endParaRPr>
                    </a:p>
                  </a:txBody>
                  <a:tcPr/>
                </a:tc>
                <a:tc>
                  <a:txBody>
                    <a:bodyPr/>
                    <a:lstStyle/>
                    <a:p>
                      <a:pPr algn="r"/>
                      <a:r>
                        <a:rPr lang="en-US" sz="1600" dirty="0" smtClean="0">
                          <a:solidFill>
                            <a:schemeClr val="bg1"/>
                          </a:solidFill>
                          <a:latin typeface="+mj-lt"/>
                        </a:rPr>
                        <a:t>76.5</a:t>
                      </a:r>
                      <a:endParaRPr lang="en-US" sz="1600" dirty="0">
                        <a:solidFill>
                          <a:schemeClr val="bg1"/>
                        </a:solidFill>
                        <a:latin typeface="+mj-lt"/>
                        <a:ea typeface="Calibri" charset="0"/>
                        <a:cs typeface="Calibri" charset="0"/>
                      </a:endParaRPr>
                    </a:p>
                  </a:txBody>
                  <a:tcPr>
                    <a:solidFill>
                      <a:srgbClr val="C00000"/>
                    </a:solidFill>
                  </a:tcPr>
                </a:tc>
                <a:tc>
                  <a:txBody>
                    <a:bodyPr/>
                    <a:lstStyle/>
                    <a:p>
                      <a:pPr algn="r"/>
                      <a:r>
                        <a:rPr lang="en-US" sz="1600" dirty="0" smtClean="0">
                          <a:solidFill>
                            <a:schemeClr val="bg1"/>
                          </a:solidFill>
                          <a:latin typeface="+mj-lt"/>
                        </a:rPr>
                        <a:t>209.5</a:t>
                      </a:r>
                      <a:endParaRPr lang="en-US" sz="1600" dirty="0">
                        <a:solidFill>
                          <a:schemeClr val="bg1"/>
                        </a:solidFill>
                        <a:latin typeface="+mj-lt"/>
                        <a:ea typeface="Calibri" charset="0"/>
                        <a:cs typeface="Calibri" charset="0"/>
                      </a:endParaRPr>
                    </a:p>
                  </a:txBody>
                  <a:tcPr>
                    <a:solidFill>
                      <a:srgbClr val="C00000"/>
                    </a:solidFill>
                  </a:tcPr>
                </a:tc>
                <a:tc>
                  <a:txBody>
                    <a:bodyPr/>
                    <a:lstStyle/>
                    <a:p>
                      <a:pPr algn="r"/>
                      <a:r>
                        <a:rPr lang="en-US" sz="1600" dirty="0" smtClean="0">
                          <a:solidFill>
                            <a:schemeClr val="bg1"/>
                          </a:solidFill>
                          <a:latin typeface="+mj-lt"/>
                        </a:rPr>
                        <a:t>379.5</a:t>
                      </a:r>
                      <a:endParaRPr lang="en-US" sz="1600" dirty="0">
                        <a:solidFill>
                          <a:schemeClr val="bg1"/>
                        </a:solidFill>
                        <a:latin typeface="+mj-lt"/>
                        <a:ea typeface="Calibri" charset="0"/>
                        <a:cs typeface="Calibri" charset="0"/>
                      </a:endParaRPr>
                    </a:p>
                  </a:txBody>
                  <a:tcPr>
                    <a:solidFill>
                      <a:srgbClr val="C00000"/>
                    </a:solidFill>
                  </a:tcPr>
                </a:tc>
                <a:tc>
                  <a:txBody>
                    <a:bodyPr/>
                    <a:lstStyle/>
                    <a:p>
                      <a:pPr algn="r"/>
                      <a:r>
                        <a:rPr lang="en-US" sz="1600" dirty="0" smtClean="0">
                          <a:solidFill>
                            <a:schemeClr val="bg1"/>
                          </a:solidFill>
                          <a:latin typeface="+mj-lt"/>
                        </a:rPr>
                        <a:t>7590.7</a:t>
                      </a:r>
                      <a:endParaRPr lang="en-US" sz="1600" dirty="0">
                        <a:solidFill>
                          <a:schemeClr val="bg1"/>
                        </a:solidFill>
                        <a:latin typeface="+mj-lt"/>
                        <a:ea typeface="Calibri" charset="0"/>
                        <a:cs typeface="Calibri" charset="0"/>
                      </a:endParaRPr>
                    </a:p>
                  </a:txBody>
                  <a:tcPr>
                    <a:solidFill>
                      <a:srgbClr val="C00000"/>
                    </a:solidFill>
                  </a:tcPr>
                </a:tc>
              </a:tr>
              <a:tr h="370840">
                <a:tc>
                  <a:txBody>
                    <a:bodyPr/>
                    <a:lstStyle/>
                    <a:p>
                      <a:r>
                        <a:rPr lang="en-US" sz="1600" dirty="0" smtClean="0">
                          <a:latin typeface="+mj-lt"/>
                        </a:rPr>
                        <a:t>OVS</a:t>
                      </a:r>
                      <a:endParaRPr lang="en-US" sz="1600" dirty="0">
                        <a:latin typeface="+mj-lt"/>
                        <a:ea typeface="Calibri" charset="0"/>
                        <a:cs typeface="Calibri" charset="0"/>
                      </a:endParaRPr>
                    </a:p>
                  </a:txBody>
                  <a:tcPr/>
                </a:tc>
                <a:tc>
                  <a:txBody>
                    <a:bodyPr/>
                    <a:lstStyle/>
                    <a:p>
                      <a:r>
                        <a:rPr lang="en-US" sz="1600" dirty="0" smtClean="0">
                          <a:latin typeface="+mj-lt"/>
                        </a:rPr>
                        <a:t>Native</a:t>
                      </a:r>
                      <a:endParaRPr lang="en-US" sz="1600" dirty="0">
                        <a:latin typeface="+mj-lt"/>
                        <a:ea typeface="Calibri" charset="0"/>
                        <a:cs typeface="Calibri" charset="0"/>
                      </a:endParaRPr>
                    </a:p>
                  </a:txBody>
                  <a:tcPr/>
                </a:tc>
                <a:tc>
                  <a:txBody>
                    <a:bodyPr/>
                    <a:lstStyle/>
                    <a:p>
                      <a:pPr algn="r"/>
                      <a:r>
                        <a:rPr lang="en-US" sz="1600" dirty="0" smtClean="0">
                          <a:latin typeface="+mj-lt"/>
                        </a:rPr>
                        <a:t>43.6</a:t>
                      </a:r>
                      <a:endParaRPr lang="en-US" sz="1600" dirty="0">
                        <a:latin typeface="+mj-lt"/>
                        <a:ea typeface="Calibri" charset="0"/>
                        <a:cs typeface="Calibri" charset="0"/>
                      </a:endParaRPr>
                    </a:p>
                  </a:txBody>
                  <a:tcPr/>
                </a:tc>
                <a:tc>
                  <a:txBody>
                    <a:bodyPr/>
                    <a:lstStyle/>
                    <a:p>
                      <a:pPr algn="r"/>
                      <a:r>
                        <a:rPr lang="en-US" sz="1600" dirty="0" smtClean="0">
                          <a:latin typeface="+mj-lt"/>
                        </a:rPr>
                        <a:t>197.5</a:t>
                      </a:r>
                      <a:endParaRPr lang="en-US" sz="1600" dirty="0">
                        <a:latin typeface="+mj-lt"/>
                        <a:ea typeface="Calibri" charset="0"/>
                        <a:cs typeface="Calibri" charset="0"/>
                      </a:endParaRPr>
                    </a:p>
                  </a:txBody>
                  <a:tcPr/>
                </a:tc>
                <a:tc>
                  <a:txBody>
                    <a:bodyPr/>
                    <a:lstStyle/>
                    <a:p>
                      <a:pPr algn="r"/>
                      <a:r>
                        <a:rPr lang="en-US" sz="1600" dirty="0" smtClean="0">
                          <a:latin typeface="+mj-lt"/>
                        </a:rPr>
                        <a:t>132.5</a:t>
                      </a:r>
                      <a:endParaRPr lang="en-US" sz="1600" dirty="0">
                        <a:latin typeface="+mj-lt"/>
                        <a:ea typeface="Calibri" charset="0"/>
                        <a:cs typeface="Calibri" charset="0"/>
                      </a:endParaRPr>
                    </a:p>
                  </a:txBody>
                  <a:tcPr/>
                </a:tc>
                <a:tc>
                  <a:txBody>
                    <a:bodyPr/>
                    <a:lstStyle/>
                    <a:p>
                      <a:pPr algn="r"/>
                      <a:r>
                        <a:rPr lang="en-US" sz="1600" dirty="0" smtClean="0">
                          <a:latin typeface="+mj-lt"/>
                        </a:rPr>
                        <a:t>13497.5</a:t>
                      </a:r>
                      <a:endParaRPr lang="en-US" sz="1600" dirty="0">
                        <a:latin typeface="+mj-lt"/>
                        <a:ea typeface="Calibri" charset="0"/>
                        <a:cs typeface="Calibri" charset="0"/>
                      </a:endParaRPr>
                    </a:p>
                  </a:txBody>
                  <a:tcPr/>
                </a:tc>
              </a:tr>
            </a:tbl>
          </a:graphicData>
        </a:graphic>
      </p:graphicFrame>
      <p:sp>
        <p:nvSpPr>
          <p:cNvPr id="13" name="Title 1"/>
          <p:cNvSpPr>
            <a:spLocks noGrp="1"/>
          </p:cNvSpPr>
          <p:nvPr>
            <p:ph type="title"/>
          </p:nvPr>
        </p:nvSpPr>
        <p:spPr>
          <a:xfrm>
            <a:off x="628650" y="273844"/>
            <a:ext cx="7886700" cy="994172"/>
          </a:xfrm>
        </p:spPr>
        <p:txBody>
          <a:bodyPr>
            <a:normAutofit/>
          </a:bodyPr>
          <a:lstStyle/>
          <a:p>
            <a:pPr lvl="0" defTabSz="914400">
              <a:lnSpc>
                <a:spcPct val="100000"/>
              </a:lnSpc>
              <a:spcBef>
                <a:spcPts val="0"/>
              </a:spcBef>
              <a:defRPr/>
            </a:pPr>
            <a:r>
              <a:rPr lang="en-US" dirty="0" smtClean="0">
                <a:ea typeface="Calibri" charset="0"/>
                <a:cs typeface="Calibri" charset="0"/>
              </a:rPr>
              <a:t>Cause: </a:t>
            </a:r>
            <a:r>
              <a:rPr lang="en-US" b="1" dirty="0" smtClean="0">
                <a:ea typeface="Calibri" charset="0"/>
                <a:cs typeface="Calibri" charset="0"/>
              </a:rPr>
              <a:t>CPU </a:t>
            </a:r>
            <a:r>
              <a:rPr lang="en-US" b="1" dirty="0">
                <a:ea typeface="Calibri" charset="0"/>
                <a:cs typeface="Calibri" charset="0"/>
              </a:rPr>
              <a:t>Cycles per </a:t>
            </a:r>
            <a:r>
              <a:rPr lang="en-US" b="1" dirty="0" smtClean="0">
                <a:ea typeface="Calibri" charset="0"/>
                <a:cs typeface="Calibri" charset="0"/>
              </a:rPr>
              <a:t>Packet</a:t>
            </a:r>
            <a:endParaRPr lang="en-US" b="1" dirty="0">
              <a:latin typeface="Calibri Light" charset="0"/>
              <a:ea typeface="Calibri Light" charset="0"/>
              <a:cs typeface="Calibri Light" charset="0"/>
            </a:endParaRPr>
          </a:p>
        </p:txBody>
      </p:sp>
      <p:sp>
        <p:nvSpPr>
          <p:cNvPr id="15" name="TextBox 14"/>
          <p:cNvSpPr txBox="1"/>
          <p:nvPr/>
        </p:nvSpPr>
        <p:spPr>
          <a:xfrm>
            <a:off x="457199" y="1362909"/>
            <a:ext cx="7426037" cy="400110"/>
          </a:xfrm>
          <a:prstGeom prst="rect">
            <a:avLst/>
          </a:prstGeom>
          <a:noFill/>
        </p:spPr>
        <p:txBody>
          <a:bodyPr wrap="square" rtlCol="0">
            <a:spAutoFit/>
          </a:bodyPr>
          <a:lstStyle/>
          <a:p>
            <a:r>
              <a:rPr lang="en-US" sz="2000" dirty="0" smtClean="0">
                <a:solidFill>
                  <a:schemeClr val="tx1"/>
                </a:solidFill>
                <a:latin typeface="Calibri Light" charset="0"/>
                <a:ea typeface="Calibri Light" charset="0"/>
                <a:cs typeface="Calibri Light" charset="0"/>
              </a:rPr>
              <a:t>A naïve compilation of </a:t>
            </a:r>
            <a:r>
              <a:rPr lang="en-US" sz="2000" b="1" dirty="0" smtClean="0">
                <a:latin typeface="Calibri Light" charset="0"/>
                <a:ea typeface="Calibri Light" charset="0"/>
                <a:cs typeface="Calibri Light" charset="0"/>
              </a:rPr>
              <a:t>L2L3-ACL</a:t>
            </a:r>
            <a:r>
              <a:rPr lang="en-US" sz="2000" dirty="0" smtClean="0">
                <a:latin typeface="Calibri Light" charset="0"/>
                <a:ea typeface="Calibri Light" charset="0"/>
                <a:cs typeface="Calibri Light" charset="0"/>
              </a:rPr>
              <a:t> benchmark application</a:t>
            </a:r>
          </a:p>
        </p:txBody>
      </p:sp>
    </p:spTree>
    <p:custDataLst>
      <p:tags r:id="rId1"/>
    </p:custDataLst>
    <p:extLst>
      <p:ext uri="{BB962C8B-B14F-4D97-AF65-F5344CB8AC3E}">
        <p14:creationId xmlns:p14="http://schemas.microsoft.com/office/powerpoint/2010/main" val="1055671510"/>
      </p:ext>
    </p:extLst>
  </p:cSld>
  <p:clrMapOvr>
    <a:masterClrMapping/>
  </p:clrMapOvr>
  <mc:AlternateContent xmlns:mc="http://schemas.openxmlformats.org/markup-compatibility/2006" xmlns:p14="http://schemas.microsoft.com/office/powerpoint/2010/main">
    <mc:Choice Requires="p14">
      <p:transition spd="slow" p14:dur="2000" advTm="1211"/>
    </mc:Choice>
    <mc:Fallback xmlns="">
      <p:transition spd="slow" advTm="121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Factors affecting CPU Cycles per Packet</a:t>
            </a:r>
            <a:endParaRPr lang="en-US" dirty="0"/>
          </a:p>
        </p:txBody>
      </p:sp>
      <p:sp>
        <p:nvSpPr>
          <p:cNvPr id="5" name="TextBox 4"/>
          <p:cNvSpPr txBox="1"/>
          <p:nvPr/>
        </p:nvSpPr>
        <p:spPr>
          <a:xfrm>
            <a:off x="457200" y="1362456"/>
            <a:ext cx="7576077" cy="2862322"/>
          </a:xfrm>
          <a:prstGeom prst="rect">
            <a:avLst/>
          </a:prstGeom>
          <a:noFill/>
        </p:spPr>
        <p:txBody>
          <a:bodyPr wrap="square" rtlCol="0">
            <a:spAutoFit/>
          </a:bodyPr>
          <a:lstStyle/>
          <a:p>
            <a:pPr marL="342900" marR="0" lvl="0" indent="-342900" defTabSz="914400" eaLnBrk="1" fontAlgn="auto" latinLnBrk="0" hangingPunct="1">
              <a:lnSpc>
                <a:spcPct val="100000"/>
              </a:lnSpc>
              <a:spcBef>
                <a:spcPts val="0"/>
              </a:spcBef>
              <a:spcAft>
                <a:spcPts val="0"/>
              </a:spcAft>
              <a:buClrTx/>
              <a:buSzTx/>
              <a:buFont typeface="Arial" charset="0"/>
              <a:buChar char="•"/>
              <a:tabLst/>
              <a:defRPr/>
            </a:pPr>
            <a:endParaRPr lang="en-US" sz="2000" dirty="0" smtClean="0">
              <a:latin typeface="Calibri Light" charset="0"/>
              <a:ea typeface="Calibri Light" charset="0"/>
              <a:cs typeface="Calibri Light" charset="0"/>
            </a:endParaRPr>
          </a:p>
          <a:p>
            <a:pPr marL="457200" marR="0" lvl="0" indent="-457200" defTabSz="914400" eaLnBrk="1" fontAlgn="auto" latinLnBrk="0" hangingPunct="1">
              <a:lnSpc>
                <a:spcPct val="100000"/>
              </a:lnSpc>
              <a:spcBef>
                <a:spcPts val="0"/>
              </a:spcBef>
              <a:spcAft>
                <a:spcPts val="0"/>
              </a:spcAft>
              <a:buClrTx/>
              <a:buSzTx/>
              <a:buFont typeface="+mj-lt"/>
              <a:buAutoNum type="alphaLcPeriod"/>
              <a:tabLst/>
              <a:defRPr/>
            </a:pPr>
            <a:r>
              <a:rPr lang="en-US" sz="2000" dirty="0" smtClean="0">
                <a:latin typeface="Calibri Light" charset="0"/>
                <a:ea typeface="Calibri Light" charset="0"/>
                <a:cs typeface="Calibri Light" charset="0"/>
              </a:rPr>
              <a:t>Extra copy of headers</a:t>
            </a:r>
          </a:p>
          <a:p>
            <a:pPr marL="457200" marR="0" lvl="0" indent="-457200" defTabSz="914400" eaLnBrk="1" fontAlgn="auto" latinLnBrk="0" hangingPunct="1">
              <a:lnSpc>
                <a:spcPct val="100000"/>
              </a:lnSpc>
              <a:spcBef>
                <a:spcPts val="0"/>
              </a:spcBef>
              <a:spcAft>
                <a:spcPts val="0"/>
              </a:spcAft>
              <a:buClrTx/>
              <a:buSzTx/>
              <a:buFont typeface="+mj-lt"/>
              <a:buAutoNum type="alphaLcPeriod"/>
              <a:tabLst/>
              <a:defRPr/>
            </a:pPr>
            <a:endParaRPr lang="en-US" sz="2000" dirty="0">
              <a:latin typeface="Calibri Light" charset="0"/>
              <a:ea typeface="Calibri Light" charset="0"/>
              <a:cs typeface="Calibri Light" charset="0"/>
            </a:endParaRPr>
          </a:p>
          <a:p>
            <a:pPr marL="457200" marR="0" lvl="0" indent="-457200" defTabSz="914400" eaLnBrk="1" fontAlgn="auto" latinLnBrk="0" hangingPunct="1">
              <a:lnSpc>
                <a:spcPct val="100000"/>
              </a:lnSpc>
              <a:spcBef>
                <a:spcPts val="0"/>
              </a:spcBef>
              <a:spcAft>
                <a:spcPts val="0"/>
              </a:spcAft>
              <a:buClrTx/>
              <a:buSzTx/>
              <a:buFont typeface="+mj-lt"/>
              <a:buAutoNum type="alphaLcPeriod"/>
              <a:tabLst/>
              <a:defRPr/>
            </a:pPr>
            <a:r>
              <a:rPr lang="en-US" sz="2000" dirty="0" smtClean="0">
                <a:latin typeface="Calibri Light" charset="0"/>
                <a:ea typeface="Calibri Light" charset="0"/>
                <a:cs typeface="Calibri Light" charset="0"/>
              </a:rPr>
              <a:t>Fully-specified Checksum</a:t>
            </a:r>
          </a:p>
          <a:p>
            <a:pPr marL="457200" marR="0" lvl="0" indent="-457200" defTabSz="914400" eaLnBrk="1" fontAlgn="auto" latinLnBrk="0" hangingPunct="1">
              <a:lnSpc>
                <a:spcPct val="100000"/>
              </a:lnSpc>
              <a:spcBef>
                <a:spcPts val="0"/>
              </a:spcBef>
              <a:spcAft>
                <a:spcPts val="0"/>
              </a:spcAft>
              <a:buClrTx/>
              <a:buSzTx/>
              <a:buFont typeface="+mj-lt"/>
              <a:buAutoNum type="alphaLcPeriod"/>
              <a:tabLst/>
              <a:defRPr/>
            </a:pPr>
            <a:endParaRPr lang="en-US" sz="2000" dirty="0">
              <a:latin typeface="Calibri Light" charset="0"/>
              <a:ea typeface="Calibri Light" charset="0"/>
              <a:cs typeface="Calibri Light" charset="0"/>
            </a:endParaRPr>
          </a:p>
          <a:p>
            <a:pPr marL="457200" marR="0" lvl="0" indent="-457200" defTabSz="914400" eaLnBrk="1" fontAlgn="auto" latinLnBrk="0" hangingPunct="1">
              <a:lnSpc>
                <a:spcPct val="100000"/>
              </a:lnSpc>
              <a:spcBef>
                <a:spcPts val="0"/>
              </a:spcBef>
              <a:spcAft>
                <a:spcPts val="0"/>
              </a:spcAft>
              <a:buClrTx/>
              <a:buSzTx/>
              <a:buFont typeface="+mj-lt"/>
              <a:buAutoNum type="alphaLcPeriod"/>
              <a:tabLst/>
              <a:defRPr/>
            </a:pPr>
            <a:r>
              <a:rPr lang="en-US" sz="2000" dirty="0" smtClean="0">
                <a:latin typeface="Calibri Light" charset="0"/>
                <a:ea typeface="Calibri Light" charset="0"/>
                <a:cs typeface="Calibri Light" charset="0"/>
              </a:rPr>
              <a:t>Parsing unused header fields</a:t>
            </a:r>
          </a:p>
          <a:p>
            <a:pPr marL="342900" marR="0" lvl="0" indent="-342900" defTabSz="914400" eaLnBrk="1" fontAlgn="auto" latinLnBrk="0" hangingPunct="1">
              <a:lnSpc>
                <a:spcPct val="100000"/>
              </a:lnSpc>
              <a:spcBef>
                <a:spcPts val="0"/>
              </a:spcBef>
              <a:spcAft>
                <a:spcPts val="0"/>
              </a:spcAft>
              <a:buClrTx/>
              <a:buSzTx/>
              <a:buFont typeface="Arial" charset="0"/>
              <a:buChar char="•"/>
              <a:tabLst/>
              <a:defRPr/>
            </a:pPr>
            <a:endParaRPr lang="en-US" sz="2000" b="1" dirty="0">
              <a:latin typeface="Calibri Light" charset="0"/>
              <a:ea typeface="Calibri Light" charset="0"/>
              <a:cs typeface="Calibri Light" charset="0"/>
            </a:endParaRPr>
          </a:p>
          <a:p>
            <a:pPr marR="0" lvl="0" defTabSz="914400" eaLnBrk="1" fontAlgn="auto" latinLnBrk="0" hangingPunct="1">
              <a:lnSpc>
                <a:spcPct val="100000"/>
              </a:lnSpc>
              <a:spcBef>
                <a:spcPts val="0"/>
              </a:spcBef>
              <a:spcAft>
                <a:spcPts val="0"/>
              </a:spcAft>
              <a:buClrTx/>
              <a:buSzTx/>
              <a:tabLst/>
              <a:defRPr/>
            </a:pPr>
            <a:r>
              <a:rPr lang="en-US" sz="2000" dirty="0" smtClean="0">
                <a:latin typeface="Calibri Light" charset="0"/>
                <a:ea typeface="Calibri Light" charset="0"/>
                <a:cs typeface="Calibri Light" charset="0"/>
              </a:rPr>
              <a:t>and more </a:t>
            </a:r>
            <a:r>
              <a:rPr lang="is-IS" sz="2000" dirty="0" smtClean="0">
                <a:latin typeface="Calibri Light" charset="0"/>
                <a:ea typeface="Calibri Light" charset="0"/>
                <a:cs typeface="Calibri Light" charset="0"/>
              </a:rPr>
              <a:t>…</a:t>
            </a:r>
            <a:endParaRPr lang="en-US" sz="2000" dirty="0" smtClean="0">
              <a:latin typeface="Calibri Light" charset="0"/>
              <a:ea typeface="Calibri Light" charset="0"/>
              <a:cs typeface="Calibri Light" charset="0"/>
            </a:endParaRPr>
          </a:p>
          <a:p>
            <a:pPr marL="342900" marR="0" lvl="0" indent="-342900" defTabSz="914400" eaLnBrk="1" fontAlgn="auto" latinLnBrk="0" hangingPunct="1">
              <a:lnSpc>
                <a:spcPct val="100000"/>
              </a:lnSpc>
              <a:spcBef>
                <a:spcPts val="0"/>
              </a:spcBef>
              <a:spcAft>
                <a:spcPts val="0"/>
              </a:spcAft>
              <a:buClrTx/>
              <a:buSzTx/>
              <a:buFont typeface="Arial" charset="0"/>
              <a:buChar char="•"/>
              <a:tabLst/>
              <a:defRPr/>
            </a:pPr>
            <a:endParaRPr lang="en-US" sz="2000" b="1" dirty="0" smtClean="0">
              <a:solidFill>
                <a:schemeClr val="tx1"/>
              </a:solidFill>
              <a:latin typeface="Calibri Light" charset="0"/>
              <a:ea typeface="Calibri Light" charset="0"/>
              <a:cs typeface="Calibri Light" charset="0"/>
            </a:endParaRPr>
          </a:p>
        </p:txBody>
      </p:sp>
    </p:spTree>
    <p:custDataLst>
      <p:tags r:id="rId1"/>
    </p:custDataLst>
    <p:extLst>
      <p:ext uri="{BB962C8B-B14F-4D97-AF65-F5344CB8AC3E}">
        <p14:creationId xmlns:p14="http://schemas.microsoft.com/office/powerpoint/2010/main" val="1287628666"/>
      </p:ext>
    </p:extLst>
  </p:cSld>
  <p:clrMapOvr>
    <a:masterClrMapping/>
  </p:clrMapOvr>
  <mc:AlternateContent xmlns:mc="http://schemas.openxmlformats.org/markup-compatibility/2006" xmlns:p14="http://schemas.microsoft.com/office/powerpoint/2010/main">
    <mc:Choice Requires="p14">
      <p:transition spd="slow" p14:dur="2000" advTm="2163"/>
    </mc:Choice>
    <mc:Fallback xmlns="">
      <p:transition spd="slow" advTm="216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Factor: </a:t>
            </a:r>
            <a:r>
              <a:rPr lang="en-US" b="1" dirty="0" smtClean="0"/>
              <a:t>Extra Copy of Headers</a:t>
            </a:r>
            <a:endParaRPr lang="en-US" b="1" dirty="0"/>
          </a:p>
        </p:txBody>
      </p:sp>
      <p:sp>
        <p:nvSpPr>
          <p:cNvPr id="26" name="TextBox 25"/>
          <p:cNvSpPr txBox="1"/>
          <p:nvPr/>
        </p:nvSpPr>
        <p:spPr>
          <a:xfrm>
            <a:off x="1068257" y="3245664"/>
            <a:ext cx="7007485" cy="707886"/>
          </a:xfrm>
          <a:prstGeom prst="rect">
            <a:avLst/>
          </a:prstGeom>
          <a:noFill/>
        </p:spPr>
        <p:txBody>
          <a:bodyPr wrap="square" rtlCol="0">
            <a:spAutoFit/>
          </a:bodyPr>
          <a:lstStyle/>
          <a:p>
            <a:pPr marL="285750" indent="-285750">
              <a:buFontTx/>
              <a:buChar char="-"/>
            </a:pPr>
            <a:r>
              <a:rPr lang="en-US" sz="2000" b="1" dirty="0" smtClean="0">
                <a:latin typeface="+mj-lt"/>
                <a:ea typeface="Calibri" charset="0"/>
                <a:cs typeface="Calibri" charset="0"/>
              </a:rPr>
              <a:t>Post-pipeline</a:t>
            </a:r>
            <a:r>
              <a:rPr lang="en-US" sz="2000" dirty="0" smtClean="0">
                <a:latin typeface="+mj-lt"/>
                <a:ea typeface="Calibri" charset="0"/>
                <a:cs typeface="Calibri" charset="0"/>
              </a:rPr>
              <a:t> editing consumes </a:t>
            </a:r>
            <a:r>
              <a:rPr lang="en-US" sz="2000" b="1" dirty="0">
                <a:solidFill>
                  <a:srgbClr val="C00000"/>
                </a:solidFill>
                <a:latin typeface="+mj-lt"/>
                <a:ea typeface="Calibri" charset="0"/>
                <a:cs typeface="Calibri" charset="0"/>
              </a:rPr>
              <a:t>2x</a:t>
            </a:r>
            <a:r>
              <a:rPr lang="en-US" sz="2000" dirty="0">
                <a:solidFill>
                  <a:srgbClr val="C00000"/>
                </a:solidFill>
                <a:latin typeface="+mj-lt"/>
                <a:ea typeface="Calibri" charset="0"/>
                <a:cs typeface="Calibri" charset="0"/>
              </a:rPr>
              <a:t> </a:t>
            </a:r>
            <a:r>
              <a:rPr lang="en-US" sz="2000" dirty="0">
                <a:latin typeface="+mj-lt"/>
                <a:ea typeface="Calibri" charset="0"/>
                <a:cs typeface="Calibri" charset="0"/>
              </a:rPr>
              <a:t>more cycles than </a:t>
            </a:r>
            <a:r>
              <a:rPr lang="en-US" sz="2000" b="1" dirty="0">
                <a:latin typeface="+mj-lt"/>
                <a:ea typeface="Calibri" charset="0"/>
                <a:cs typeface="Calibri" charset="0"/>
              </a:rPr>
              <a:t>inline</a:t>
            </a:r>
            <a:r>
              <a:rPr lang="en-US" sz="2000" dirty="0">
                <a:latin typeface="+mj-lt"/>
                <a:ea typeface="Calibri" charset="0"/>
                <a:cs typeface="Calibri" charset="0"/>
              </a:rPr>
              <a:t> </a:t>
            </a:r>
            <a:r>
              <a:rPr lang="en-US" sz="2000" dirty="0" smtClean="0">
                <a:latin typeface="+mj-lt"/>
                <a:ea typeface="Calibri" charset="0"/>
                <a:cs typeface="Calibri" charset="0"/>
              </a:rPr>
              <a:t>editing when </a:t>
            </a:r>
            <a:r>
              <a:rPr lang="en-US" sz="2000" b="1" dirty="0" smtClean="0">
                <a:latin typeface="+mj-lt"/>
                <a:ea typeface="Calibri" charset="0"/>
                <a:cs typeface="Calibri" charset="0"/>
              </a:rPr>
              <a:t>parsing VXLAN protocol</a:t>
            </a:r>
            <a:r>
              <a:rPr lang="en-US" sz="2000" dirty="0" smtClean="0">
                <a:latin typeface="+mj-lt"/>
                <a:ea typeface="Calibri" charset="0"/>
                <a:cs typeface="Calibri" charset="0"/>
              </a:rPr>
              <a:t>.</a:t>
            </a:r>
            <a:endParaRPr lang="en-US" sz="2000" dirty="0">
              <a:latin typeface="+mj-lt"/>
              <a:ea typeface="Calibri" charset="0"/>
              <a:cs typeface="Calibri" charset="0"/>
            </a:endParaRPr>
          </a:p>
        </p:txBody>
      </p:sp>
      <p:graphicFrame>
        <p:nvGraphicFramePr>
          <p:cNvPr id="29" name="Table 28"/>
          <p:cNvGraphicFramePr>
            <a:graphicFrameLocks noGrp="1"/>
          </p:cNvGraphicFramePr>
          <p:nvPr>
            <p:extLst>
              <p:ext uri="{D42A27DB-BD31-4B8C-83A1-F6EECF244321}">
                <p14:modId xmlns:p14="http://schemas.microsoft.com/office/powerpoint/2010/main" val="1262222284"/>
              </p:ext>
            </p:extLst>
          </p:nvPr>
        </p:nvGraphicFramePr>
        <p:xfrm>
          <a:off x="628650" y="1692960"/>
          <a:ext cx="8058150" cy="1127760"/>
        </p:xfrm>
        <a:graphic>
          <a:graphicData uri="http://schemas.openxmlformats.org/drawingml/2006/table">
            <a:tbl>
              <a:tblPr firstRow="1" bandRow="1">
                <a:tableStyleId>{5C22544A-7EE6-4342-B048-85BDC9FD1C3A}</a:tableStyleId>
              </a:tblPr>
              <a:tblGrid>
                <a:gridCol w="1819602"/>
                <a:gridCol w="2927374"/>
                <a:gridCol w="3311174"/>
              </a:tblGrid>
              <a:tr h="317389">
                <a:tc>
                  <a:txBody>
                    <a:bodyPr/>
                    <a:lstStyle/>
                    <a:p>
                      <a:r>
                        <a:rPr lang="en-US" sz="2000" b="1" dirty="0" smtClean="0">
                          <a:latin typeface="+mj-lt"/>
                        </a:rPr>
                        <a:t>Editing</a:t>
                      </a:r>
                      <a:r>
                        <a:rPr lang="en-US" sz="2000" b="1" baseline="0" dirty="0" smtClean="0">
                          <a:latin typeface="+mj-lt"/>
                        </a:rPr>
                        <a:t> Mode</a:t>
                      </a:r>
                      <a:endParaRPr lang="en-US" sz="2000" b="1" dirty="0">
                        <a:latin typeface="+mj-lt"/>
                        <a:ea typeface="Calibri" charset="0"/>
                        <a:cs typeface="Calibri" charset="0"/>
                      </a:endParaRPr>
                    </a:p>
                  </a:txBody>
                  <a:tcPr/>
                </a:tc>
                <a:tc>
                  <a:txBody>
                    <a:bodyPr/>
                    <a:lstStyle/>
                    <a:p>
                      <a:r>
                        <a:rPr lang="en-US" sz="2000" b="1" dirty="0" smtClean="0">
                          <a:latin typeface="+mj-lt"/>
                        </a:rPr>
                        <a:t>Pros</a:t>
                      </a:r>
                      <a:endParaRPr lang="en-US" sz="2000" b="1" dirty="0">
                        <a:latin typeface="+mj-lt"/>
                        <a:ea typeface="Calibri" charset="0"/>
                        <a:cs typeface="Calibri" charset="0"/>
                      </a:endParaRPr>
                    </a:p>
                  </a:txBody>
                  <a:tcPr/>
                </a:tc>
                <a:tc>
                  <a:txBody>
                    <a:bodyPr/>
                    <a:lstStyle/>
                    <a:p>
                      <a:r>
                        <a:rPr lang="en-US" sz="2000" b="1" dirty="0" smtClean="0">
                          <a:latin typeface="+mj-lt"/>
                        </a:rPr>
                        <a:t>Cons</a:t>
                      </a:r>
                      <a:endParaRPr lang="en-US" sz="2000" b="1" dirty="0">
                        <a:latin typeface="+mj-lt"/>
                        <a:ea typeface="Calibri" charset="0"/>
                        <a:cs typeface="Calibri" charset="0"/>
                      </a:endParaRPr>
                    </a:p>
                  </a:txBody>
                  <a:tcPr/>
                </a:tc>
              </a:tr>
              <a:tr h="317389">
                <a:tc>
                  <a:txBody>
                    <a:bodyPr/>
                    <a:lstStyle/>
                    <a:p>
                      <a:r>
                        <a:rPr lang="en-US" sz="1800" dirty="0" smtClean="0">
                          <a:latin typeface="+mj-lt"/>
                        </a:rPr>
                        <a:t>Post-Pipeline</a:t>
                      </a:r>
                      <a:endParaRPr lang="en-US" sz="1800" dirty="0">
                        <a:latin typeface="+mj-lt"/>
                        <a:ea typeface="Calibri" charset="0"/>
                        <a:cs typeface="Calibri"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b="1" dirty="0" smtClean="0">
                        <a:latin typeface="+mj-lt"/>
                        <a:ea typeface="Calibri" charset="0"/>
                        <a:cs typeface="Calibri" charset="0"/>
                      </a:endParaRPr>
                    </a:p>
                  </a:txBody>
                  <a:tcPr/>
                </a:tc>
                <a:tc>
                  <a:txBody>
                    <a:bodyPr/>
                    <a:lstStyle/>
                    <a:p>
                      <a:r>
                        <a:rPr lang="en-US" sz="1800" b="1" dirty="0" smtClean="0">
                          <a:solidFill>
                            <a:srgbClr val="C00000"/>
                          </a:solidFill>
                          <a:latin typeface="+mj-lt"/>
                        </a:rPr>
                        <a:t>Extra copy of headers</a:t>
                      </a:r>
                      <a:endParaRPr lang="en-US" sz="1800" b="1" dirty="0">
                        <a:solidFill>
                          <a:srgbClr val="C00000"/>
                        </a:solidFill>
                        <a:latin typeface="+mj-lt"/>
                        <a:ea typeface="Calibri" charset="0"/>
                        <a:cs typeface="Calibri" charset="0"/>
                      </a:endParaRPr>
                    </a:p>
                  </a:txBody>
                  <a:tcPr/>
                </a:tc>
              </a:tr>
              <a:tr h="317389">
                <a:tc>
                  <a:txBody>
                    <a:bodyPr/>
                    <a:lstStyle/>
                    <a:p>
                      <a:r>
                        <a:rPr lang="en-US" sz="1800" dirty="0" smtClean="0">
                          <a:latin typeface="+mj-lt"/>
                        </a:rPr>
                        <a:t>Inline</a:t>
                      </a:r>
                      <a:endParaRPr lang="en-US" sz="1800" dirty="0">
                        <a:latin typeface="+mj-lt"/>
                        <a:ea typeface="Calibri" charset="0"/>
                        <a:cs typeface="Calibri"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accent1">
                              <a:lumMod val="75000"/>
                            </a:schemeClr>
                          </a:solidFill>
                          <a:latin typeface="+mj-lt"/>
                          <a:ea typeface="Calibri" charset="0"/>
                          <a:cs typeface="Calibri" charset="0"/>
                        </a:rPr>
                        <a:t>No extra copy of headers</a:t>
                      </a:r>
                      <a:endParaRPr lang="en-US" sz="1800" b="1" kern="1200" dirty="0">
                        <a:solidFill>
                          <a:schemeClr val="accent1">
                            <a:lumMod val="75000"/>
                          </a:schemeClr>
                        </a:solidFill>
                        <a:latin typeface="+mj-lt"/>
                        <a:ea typeface="Calibri" charset="0"/>
                        <a:cs typeface="Calibri"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b="1" dirty="0" smtClean="0">
                        <a:latin typeface="+mj-lt"/>
                        <a:ea typeface="Calibri" charset="0"/>
                        <a:cs typeface="Calibri" charset="0"/>
                      </a:endParaRPr>
                    </a:p>
                  </a:txBody>
                  <a:tcPr/>
                </a:tc>
              </a:tr>
            </a:tbl>
          </a:graphicData>
        </a:graphic>
      </p:graphicFrame>
    </p:spTree>
    <p:custDataLst>
      <p:tags r:id="rId1"/>
    </p:custDataLst>
    <p:extLst>
      <p:ext uri="{BB962C8B-B14F-4D97-AF65-F5344CB8AC3E}">
        <p14:creationId xmlns:p14="http://schemas.microsoft.com/office/powerpoint/2010/main" val="1257511268"/>
      </p:ext>
    </p:extLst>
  </p:cSld>
  <p:clrMapOvr>
    <a:masterClrMapping/>
  </p:clrMapOvr>
  <mc:AlternateContent xmlns:mc="http://schemas.openxmlformats.org/markup-compatibility/2006" xmlns:p14="http://schemas.microsoft.com/office/powerpoint/2010/main">
    <mc:Choice Requires="p14">
      <p:transition spd="slow" p14:dur="2000" advTm="15755"/>
    </mc:Choice>
    <mc:Fallback xmlns="">
      <p:transition spd="slow" advTm="1575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Factor: </a:t>
            </a:r>
            <a:r>
              <a:rPr lang="en-US" b="1" dirty="0" smtClean="0"/>
              <a:t>Extra Copy of Headers</a:t>
            </a:r>
            <a:endParaRPr lang="en-US" b="1" dirty="0"/>
          </a:p>
        </p:txBody>
      </p:sp>
      <p:graphicFrame>
        <p:nvGraphicFramePr>
          <p:cNvPr id="29" name="Table 28"/>
          <p:cNvGraphicFramePr>
            <a:graphicFrameLocks noGrp="1"/>
          </p:cNvGraphicFramePr>
          <p:nvPr>
            <p:extLst>
              <p:ext uri="{D42A27DB-BD31-4B8C-83A1-F6EECF244321}">
                <p14:modId xmlns:p14="http://schemas.microsoft.com/office/powerpoint/2010/main" val="105078653"/>
              </p:ext>
            </p:extLst>
          </p:nvPr>
        </p:nvGraphicFramePr>
        <p:xfrm>
          <a:off x="628650" y="1692960"/>
          <a:ext cx="8058150" cy="1127760"/>
        </p:xfrm>
        <a:graphic>
          <a:graphicData uri="http://schemas.openxmlformats.org/drawingml/2006/table">
            <a:tbl>
              <a:tblPr firstRow="1" bandRow="1">
                <a:tableStyleId>{5C22544A-7EE6-4342-B048-85BDC9FD1C3A}</a:tableStyleId>
              </a:tblPr>
              <a:tblGrid>
                <a:gridCol w="1819602"/>
                <a:gridCol w="2927374"/>
                <a:gridCol w="3311174"/>
              </a:tblGrid>
              <a:tr h="317389">
                <a:tc>
                  <a:txBody>
                    <a:bodyPr/>
                    <a:lstStyle/>
                    <a:p>
                      <a:r>
                        <a:rPr lang="en-US" sz="2000" b="1" dirty="0" smtClean="0">
                          <a:latin typeface="+mj-lt"/>
                        </a:rPr>
                        <a:t>Editing</a:t>
                      </a:r>
                      <a:r>
                        <a:rPr lang="en-US" sz="2000" b="1" baseline="0" dirty="0" smtClean="0">
                          <a:latin typeface="+mj-lt"/>
                        </a:rPr>
                        <a:t> Mode</a:t>
                      </a:r>
                      <a:endParaRPr lang="en-US" sz="2000" b="1" dirty="0">
                        <a:latin typeface="+mj-lt"/>
                        <a:ea typeface="Calibri" charset="0"/>
                        <a:cs typeface="Calibri" charset="0"/>
                      </a:endParaRPr>
                    </a:p>
                  </a:txBody>
                  <a:tcPr/>
                </a:tc>
                <a:tc>
                  <a:txBody>
                    <a:bodyPr/>
                    <a:lstStyle/>
                    <a:p>
                      <a:r>
                        <a:rPr lang="en-US" sz="2000" b="1" dirty="0" smtClean="0">
                          <a:latin typeface="+mj-lt"/>
                        </a:rPr>
                        <a:t>Pros</a:t>
                      </a:r>
                      <a:endParaRPr lang="en-US" sz="2000" b="1" dirty="0">
                        <a:latin typeface="+mj-lt"/>
                        <a:ea typeface="Calibri" charset="0"/>
                        <a:cs typeface="Calibri" charset="0"/>
                      </a:endParaRPr>
                    </a:p>
                  </a:txBody>
                  <a:tcPr/>
                </a:tc>
                <a:tc>
                  <a:txBody>
                    <a:bodyPr/>
                    <a:lstStyle/>
                    <a:p>
                      <a:r>
                        <a:rPr lang="en-US" sz="2000" b="1" dirty="0" smtClean="0">
                          <a:latin typeface="+mj-lt"/>
                        </a:rPr>
                        <a:t>Cons</a:t>
                      </a:r>
                      <a:endParaRPr lang="en-US" sz="2000" b="1" dirty="0">
                        <a:latin typeface="+mj-lt"/>
                        <a:ea typeface="Calibri" charset="0"/>
                        <a:cs typeface="Calibri" charset="0"/>
                      </a:endParaRPr>
                    </a:p>
                  </a:txBody>
                  <a:tcPr/>
                </a:tc>
              </a:tr>
              <a:tr h="317389">
                <a:tc>
                  <a:txBody>
                    <a:bodyPr/>
                    <a:lstStyle/>
                    <a:p>
                      <a:r>
                        <a:rPr lang="en-US" sz="1800" dirty="0" smtClean="0">
                          <a:latin typeface="+mj-lt"/>
                        </a:rPr>
                        <a:t>Post-Pipeline</a:t>
                      </a:r>
                      <a:endParaRPr lang="en-US" sz="1800" dirty="0">
                        <a:latin typeface="+mj-lt"/>
                        <a:ea typeface="Calibri" charset="0"/>
                        <a:cs typeface="Calibri"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accent1">
                              <a:lumMod val="75000"/>
                            </a:schemeClr>
                          </a:solidFill>
                          <a:latin typeface="+mj-lt"/>
                          <a:ea typeface="Calibri" charset="0"/>
                          <a:cs typeface="Calibri" charset="0"/>
                        </a:rPr>
                        <a:t>Packet is adjusted once</a:t>
                      </a:r>
                    </a:p>
                  </a:txBody>
                  <a:tcPr/>
                </a:tc>
                <a:tc>
                  <a:txBody>
                    <a:bodyPr/>
                    <a:lstStyle/>
                    <a:p>
                      <a:r>
                        <a:rPr lang="en-US" sz="1800" b="0" dirty="0" smtClean="0">
                          <a:solidFill>
                            <a:schemeClr val="tx1"/>
                          </a:solidFill>
                          <a:latin typeface="+mj-lt"/>
                        </a:rPr>
                        <a:t>Extra copy of headers</a:t>
                      </a:r>
                      <a:endParaRPr lang="en-US" sz="1800" b="0" dirty="0">
                        <a:solidFill>
                          <a:schemeClr val="tx1"/>
                        </a:solidFill>
                        <a:latin typeface="+mj-lt"/>
                        <a:ea typeface="Calibri" charset="0"/>
                        <a:cs typeface="Calibri" charset="0"/>
                      </a:endParaRPr>
                    </a:p>
                  </a:txBody>
                  <a:tcPr/>
                </a:tc>
              </a:tr>
              <a:tr h="317389">
                <a:tc>
                  <a:txBody>
                    <a:bodyPr/>
                    <a:lstStyle/>
                    <a:p>
                      <a:r>
                        <a:rPr lang="en-US" sz="1800" dirty="0" smtClean="0">
                          <a:latin typeface="+mj-lt"/>
                        </a:rPr>
                        <a:t>Inline</a:t>
                      </a:r>
                      <a:endParaRPr lang="en-US" sz="1800" dirty="0">
                        <a:latin typeface="+mj-lt"/>
                        <a:ea typeface="Calibri" charset="0"/>
                        <a:cs typeface="Calibri"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kern="1200" dirty="0" smtClean="0">
                          <a:solidFill>
                            <a:schemeClr val="tx1"/>
                          </a:solidFill>
                          <a:latin typeface="+mj-lt"/>
                          <a:ea typeface="Calibri" charset="0"/>
                          <a:cs typeface="Calibri" charset="0"/>
                        </a:rPr>
                        <a:t>No extra copy of headers</a:t>
                      </a:r>
                      <a:endParaRPr lang="en-US" sz="1800" b="0" kern="1200" dirty="0">
                        <a:solidFill>
                          <a:schemeClr val="tx1"/>
                        </a:solidFill>
                        <a:latin typeface="+mj-lt"/>
                        <a:ea typeface="Calibri" charset="0"/>
                        <a:cs typeface="Calibri"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C00000"/>
                          </a:solidFill>
                          <a:latin typeface="+mj-lt"/>
                          <a:ea typeface="Calibri" charset="0"/>
                          <a:cs typeface="Calibri" charset="0"/>
                        </a:rPr>
                        <a:t>Multiple adjustments</a:t>
                      </a:r>
                      <a:r>
                        <a:rPr lang="en-US" sz="1800" b="1" baseline="0" dirty="0" smtClean="0">
                          <a:solidFill>
                            <a:srgbClr val="C00000"/>
                          </a:solidFill>
                          <a:latin typeface="+mj-lt"/>
                          <a:ea typeface="Calibri" charset="0"/>
                          <a:cs typeface="Calibri" charset="0"/>
                        </a:rPr>
                        <a:t> to packet</a:t>
                      </a:r>
                      <a:endParaRPr lang="en-US" sz="1800" b="1" dirty="0" smtClean="0">
                        <a:solidFill>
                          <a:srgbClr val="C00000"/>
                        </a:solidFill>
                        <a:latin typeface="+mj-lt"/>
                        <a:ea typeface="Calibri" charset="0"/>
                        <a:cs typeface="Calibri" charset="0"/>
                      </a:endParaRPr>
                    </a:p>
                  </a:txBody>
                  <a:tcPr/>
                </a:tc>
              </a:tr>
            </a:tbl>
          </a:graphicData>
        </a:graphic>
      </p:graphicFrame>
      <p:graphicFrame>
        <p:nvGraphicFramePr>
          <p:cNvPr id="6" name="Chart 5"/>
          <p:cNvGraphicFramePr/>
          <p:nvPr>
            <p:extLst>
              <p:ext uri="{D42A27DB-BD31-4B8C-83A1-F6EECF244321}">
                <p14:modId xmlns:p14="http://schemas.microsoft.com/office/powerpoint/2010/main" val="392793905"/>
              </p:ext>
            </p:extLst>
          </p:nvPr>
        </p:nvGraphicFramePr>
        <p:xfrm>
          <a:off x="1424419" y="2820720"/>
          <a:ext cx="5872245" cy="2297237"/>
        </p:xfrm>
        <a:graphic>
          <a:graphicData uri="http://schemas.openxmlformats.org/drawingml/2006/chart">
            <c:chart xmlns:c="http://schemas.openxmlformats.org/drawingml/2006/chart" xmlns:r="http://schemas.openxmlformats.org/officeDocument/2006/relationships" r:id="rId4"/>
          </a:graphicData>
        </a:graphic>
      </p:graphicFrame>
      <p:cxnSp>
        <p:nvCxnSpPr>
          <p:cNvPr id="7" name="Straight Connector 6"/>
          <p:cNvCxnSpPr/>
          <p:nvPr/>
        </p:nvCxnSpPr>
        <p:spPr>
          <a:xfrm flipH="1">
            <a:off x="5526225" y="3232772"/>
            <a:ext cx="1" cy="1356522"/>
          </a:xfrm>
          <a:prstGeom prst="line">
            <a:avLst/>
          </a:prstGeom>
          <a:ln w="28575">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160592" y="3330622"/>
            <a:ext cx="1300356" cy="338554"/>
          </a:xfrm>
          <a:prstGeom prst="rect">
            <a:avLst/>
          </a:prstGeom>
          <a:noFill/>
        </p:spPr>
        <p:txBody>
          <a:bodyPr wrap="none" rtlCol="0">
            <a:spAutoFit/>
          </a:bodyPr>
          <a:lstStyle/>
          <a:p>
            <a:r>
              <a:rPr lang="en-US" sz="1600" dirty="0" smtClean="0">
                <a:solidFill>
                  <a:schemeClr val="tx1"/>
                </a:solidFill>
                <a:latin typeface="+mj-lt"/>
                <a:ea typeface="Calibri" charset="0"/>
                <a:cs typeface="Calibri" charset="0"/>
              </a:rPr>
              <a:t>Inline editing</a:t>
            </a:r>
            <a:endParaRPr lang="en-US" sz="1600" dirty="0">
              <a:solidFill>
                <a:schemeClr val="tx1"/>
              </a:solidFill>
              <a:latin typeface="+mj-lt"/>
              <a:ea typeface="Calibri" charset="0"/>
              <a:cs typeface="Calibri" charset="0"/>
            </a:endParaRPr>
          </a:p>
        </p:txBody>
      </p:sp>
      <p:sp>
        <p:nvSpPr>
          <p:cNvPr id="9" name="TextBox 8"/>
          <p:cNvSpPr txBox="1"/>
          <p:nvPr/>
        </p:nvSpPr>
        <p:spPr>
          <a:xfrm>
            <a:off x="5595500" y="3077350"/>
            <a:ext cx="1866921" cy="338554"/>
          </a:xfrm>
          <a:prstGeom prst="rect">
            <a:avLst/>
          </a:prstGeom>
          <a:noFill/>
        </p:spPr>
        <p:txBody>
          <a:bodyPr wrap="none" rtlCol="0">
            <a:spAutoFit/>
          </a:bodyPr>
          <a:lstStyle/>
          <a:p>
            <a:r>
              <a:rPr lang="en-US" sz="1600" dirty="0" smtClean="0">
                <a:solidFill>
                  <a:schemeClr val="tx1"/>
                </a:solidFill>
                <a:latin typeface="+mj-lt"/>
                <a:ea typeface="Calibri" charset="0"/>
                <a:cs typeface="Calibri" charset="0"/>
              </a:rPr>
              <a:t>Post-pipeline editing</a:t>
            </a:r>
            <a:endParaRPr lang="en-US" sz="1600" dirty="0">
              <a:solidFill>
                <a:schemeClr val="tx1"/>
              </a:solidFill>
              <a:latin typeface="+mj-lt"/>
              <a:ea typeface="Calibri" charset="0"/>
              <a:cs typeface="Calibri" charset="0"/>
            </a:endParaRPr>
          </a:p>
        </p:txBody>
      </p:sp>
    </p:spTree>
    <p:custDataLst>
      <p:tags r:id="rId1"/>
    </p:custDataLst>
    <p:extLst>
      <p:ext uri="{BB962C8B-B14F-4D97-AF65-F5344CB8AC3E}">
        <p14:creationId xmlns:p14="http://schemas.microsoft.com/office/powerpoint/2010/main" val="971828421"/>
      </p:ext>
    </p:extLst>
  </p:cSld>
  <p:clrMapOvr>
    <a:masterClrMapping/>
  </p:clrMapOvr>
  <mc:AlternateContent xmlns:mc="http://schemas.openxmlformats.org/markup-compatibility/2006" xmlns:p14="http://schemas.microsoft.com/office/powerpoint/2010/main">
    <mc:Choice Requires="p14">
      <p:transition spd="slow" p14:dur="2000" advTm="1217"/>
    </mc:Choice>
    <mc:Fallback xmlns="">
      <p:transition spd="slow" advTm="121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8" grpId="0"/>
      <p:bldP spid="9"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Optimization: </a:t>
            </a:r>
            <a:r>
              <a:rPr lang="en-US" b="1" dirty="0" smtClean="0"/>
              <a:t>Inline vs. Post-Pipeline Editing</a:t>
            </a:r>
            <a:endParaRPr lang="en-US" b="1" dirty="0"/>
          </a:p>
        </p:txBody>
      </p:sp>
      <p:sp>
        <p:nvSpPr>
          <p:cNvPr id="30" name="TextBox 29"/>
          <p:cNvSpPr txBox="1"/>
          <p:nvPr/>
        </p:nvSpPr>
        <p:spPr>
          <a:xfrm>
            <a:off x="457200" y="1362456"/>
            <a:ext cx="7557063" cy="707886"/>
          </a:xfrm>
          <a:prstGeom prst="rect">
            <a:avLst/>
          </a:prstGeom>
          <a:noFill/>
        </p:spPr>
        <p:txBody>
          <a:bodyPr wrap="square" rtlCol="0">
            <a:spAutoFit/>
          </a:bodyPr>
          <a:lstStyle/>
          <a:p>
            <a:pPr marL="342900" indent="-342900" defTabSz="914400">
              <a:buFont typeface="Arial" charset="0"/>
              <a:buChar char="•"/>
              <a:defRPr/>
            </a:pPr>
            <a:r>
              <a:rPr lang="en-US" sz="2000" dirty="0" smtClean="0">
                <a:latin typeface="Calibri Light" charset="0"/>
                <a:ea typeface="Calibri Light" charset="0"/>
                <a:cs typeface="Calibri Light" charset="0"/>
              </a:rPr>
              <a:t>If adjustments are less than the threshold (i.e., six) use inline editing, otherwise use post-pipeline editing.</a:t>
            </a:r>
            <a:endParaRPr lang="en-US" sz="2000" dirty="0" smtClean="0">
              <a:solidFill>
                <a:schemeClr val="tx1"/>
              </a:solidFill>
              <a:latin typeface="Calibri Light" charset="0"/>
              <a:ea typeface="Calibri Light" charset="0"/>
              <a:cs typeface="Calibri Light" charset="0"/>
            </a:endParaRPr>
          </a:p>
        </p:txBody>
      </p:sp>
    </p:spTree>
    <p:custDataLst>
      <p:tags r:id="rId1"/>
    </p:custDataLst>
    <p:extLst>
      <p:ext uri="{BB962C8B-B14F-4D97-AF65-F5344CB8AC3E}">
        <p14:creationId xmlns:p14="http://schemas.microsoft.com/office/powerpoint/2010/main" val="478815154"/>
      </p:ext>
    </p:extLst>
  </p:cSld>
  <p:clrMapOvr>
    <a:masterClrMapping/>
  </p:clrMapOvr>
  <mc:AlternateContent xmlns:mc="http://schemas.openxmlformats.org/markup-compatibility/2006" xmlns:p14="http://schemas.microsoft.com/office/powerpoint/2010/main">
    <mc:Choice Requires="p14">
      <p:transition spd="slow" p14:dur="2000" advTm="856"/>
    </mc:Choice>
    <mc:Fallback xmlns="">
      <p:transition spd="slow" advTm="85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Optimization: </a:t>
            </a:r>
            <a:r>
              <a:rPr lang="en-US" b="1" dirty="0" smtClean="0"/>
              <a:t>Inline vs. Post-Pipeline Editing</a:t>
            </a:r>
            <a:endParaRPr lang="en-US" b="1" dirty="0"/>
          </a:p>
        </p:txBody>
      </p:sp>
      <p:sp>
        <p:nvSpPr>
          <p:cNvPr id="30" name="TextBox 29"/>
          <p:cNvSpPr txBox="1"/>
          <p:nvPr/>
        </p:nvSpPr>
        <p:spPr>
          <a:xfrm>
            <a:off x="457200" y="1362456"/>
            <a:ext cx="7731214" cy="1015663"/>
          </a:xfrm>
          <a:prstGeom prst="rect">
            <a:avLst/>
          </a:prstGeom>
          <a:noFill/>
        </p:spPr>
        <p:txBody>
          <a:bodyPr wrap="square" rtlCol="0">
            <a:spAutoFit/>
          </a:bodyPr>
          <a:lstStyle/>
          <a:p>
            <a:pPr marL="342900" marR="0" lvl="0" indent="-342900" defTabSz="914400" eaLnBrk="1" fontAlgn="auto" latinLnBrk="0" hangingPunct="1">
              <a:lnSpc>
                <a:spcPct val="100000"/>
              </a:lnSpc>
              <a:spcBef>
                <a:spcPts val="0"/>
              </a:spcBef>
              <a:spcAft>
                <a:spcPts val="0"/>
              </a:spcAft>
              <a:buClrTx/>
              <a:buSzTx/>
              <a:buFont typeface="Arial" charset="0"/>
              <a:buChar char="•"/>
              <a:tabLst/>
              <a:defRPr/>
            </a:pPr>
            <a:r>
              <a:rPr lang="en-US" sz="2000" dirty="0" smtClean="0">
                <a:latin typeface="Calibri Light" charset="0"/>
                <a:ea typeface="Calibri Light" charset="0"/>
                <a:cs typeface="Calibri Light" charset="0"/>
              </a:rPr>
              <a:t>Our L2L3-ACL application adjusts packets twice, in the worst case, i.e.,</a:t>
            </a:r>
            <a:endParaRPr lang="en-US" sz="2000" dirty="0">
              <a:latin typeface="Calibri Light" charset="0"/>
              <a:ea typeface="Calibri Light" charset="0"/>
              <a:cs typeface="Calibri Light" charset="0"/>
            </a:endParaRPr>
          </a:p>
          <a:p>
            <a:pPr marL="685800" lvl="1" indent="-342900" defTabSz="914400">
              <a:buFontTx/>
              <a:buChar char="-"/>
              <a:defRPr/>
            </a:pPr>
            <a:r>
              <a:rPr lang="en-US" sz="2000" dirty="0" smtClean="0">
                <a:latin typeface="Calibri Light" charset="0"/>
                <a:ea typeface="Calibri Light" charset="0"/>
                <a:cs typeface="Calibri Light" charset="0"/>
              </a:rPr>
              <a:t>VLAN encapsulation and </a:t>
            </a:r>
            <a:r>
              <a:rPr lang="en-US" sz="2000" dirty="0" err="1" smtClean="0">
                <a:latin typeface="Calibri Light" charset="0"/>
                <a:ea typeface="Calibri Light" charset="0"/>
                <a:cs typeface="Calibri Light" charset="0"/>
              </a:rPr>
              <a:t>decapsulation</a:t>
            </a:r>
            <a:endParaRPr lang="en-US" sz="2000" dirty="0" smtClean="0">
              <a:latin typeface="Calibri Light" charset="0"/>
              <a:ea typeface="Calibri Light" charset="0"/>
              <a:cs typeface="Calibri Light" charset="0"/>
            </a:endParaRPr>
          </a:p>
          <a:p>
            <a:pPr marL="342900" indent="-342900" defTabSz="914400">
              <a:buFont typeface="Arial" charset="0"/>
              <a:buChar char="•"/>
              <a:defRPr/>
            </a:pPr>
            <a:r>
              <a:rPr lang="en-US" sz="2000" dirty="0" smtClean="0">
                <a:latin typeface="Calibri Light" charset="0"/>
                <a:ea typeface="Calibri Light" charset="0"/>
                <a:cs typeface="Calibri Light" charset="0"/>
              </a:rPr>
              <a:t>Thus, compiler selects inline editing mode</a:t>
            </a:r>
          </a:p>
        </p:txBody>
      </p:sp>
      <p:sp>
        <p:nvSpPr>
          <p:cNvPr id="8" name="Rounded Rectangle 7"/>
          <p:cNvSpPr/>
          <p:nvPr/>
        </p:nvSpPr>
        <p:spPr>
          <a:xfrm>
            <a:off x="1063610" y="2631164"/>
            <a:ext cx="946317" cy="620900"/>
          </a:xfrm>
          <a:prstGeom prst="roundRect">
            <a:avLst>
              <a:gd name="adj" fmla="val 0"/>
            </a:avLst>
          </a:prstGeom>
          <a:solidFill>
            <a:schemeClr val="accent3">
              <a:lumMod val="20000"/>
              <a:lumOff val="80000"/>
            </a:schemeClr>
          </a:solidFill>
          <a:ln w="9525">
            <a:solidFill>
              <a:schemeClr val="accent3">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Packet</a:t>
            </a:r>
          </a:p>
          <a:p>
            <a:pPr algn="ctr"/>
            <a:r>
              <a:rPr lang="en-US" sz="14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Parser</a:t>
            </a:r>
            <a:endParaRPr lang="en-US" sz="20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sp>
        <p:nvSpPr>
          <p:cNvPr id="9" name="TextBox 8"/>
          <p:cNvSpPr txBox="1"/>
          <p:nvPr/>
        </p:nvSpPr>
        <p:spPr>
          <a:xfrm>
            <a:off x="211055" y="2615300"/>
            <a:ext cx="691921" cy="307777"/>
          </a:xfrm>
          <a:prstGeom prst="rect">
            <a:avLst/>
          </a:prstGeom>
          <a:noFill/>
        </p:spPr>
        <p:txBody>
          <a:bodyPr wrap="none" rtlCol="0">
            <a:spAutoFit/>
          </a:bodyPr>
          <a:lstStyle/>
          <a:p>
            <a:r>
              <a:rPr lang="en-US" sz="14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Ingress</a:t>
            </a:r>
            <a:endParaRPr lang="en-US" sz="1400" dirty="0">
              <a:latin typeface="Calibri Light" charset="0"/>
              <a:ea typeface="Calibri Light" charset="0"/>
              <a:cs typeface="Calibri Light" charset="0"/>
            </a:endParaRPr>
          </a:p>
        </p:txBody>
      </p:sp>
      <p:sp>
        <p:nvSpPr>
          <p:cNvPr id="10" name="Rounded Rectangle 9"/>
          <p:cNvSpPr/>
          <p:nvPr/>
        </p:nvSpPr>
        <p:spPr>
          <a:xfrm>
            <a:off x="3561116" y="2490520"/>
            <a:ext cx="1838197" cy="849500"/>
          </a:xfrm>
          <a:prstGeom prst="roundRect">
            <a:avLst>
              <a:gd name="adj" fmla="val 0"/>
            </a:avLst>
          </a:prstGeom>
          <a:solidFill>
            <a:schemeClr val="bg1">
              <a:lumMod val="95000"/>
            </a:schemeClr>
          </a:solidFill>
          <a:ln w="9525">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Match-Action</a:t>
            </a:r>
          </a:p>
          <a:p>
            <a:pPr algn="ctr"/>
            <a:r>
              <a:rPr lang="en-US" sz="14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Pipeline</a:t>
            </a:r>
            <a:endParaRPr lang="en-US" sz="20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sp>
        <p:nvSpPr>
          <p:cNvPr id="11" name="Rounded Rectangle 10"/>
          <p:cNvSpPr/>
          <p:nvPr/>
        </p:nvSpPr>
        <p:spPr>
          <a:xfrm>
            <a:off x="7116678" y="2634096"/>
            <a:ext cx="1088407" cy="620900"/>
          </a:xfrm>
          <a:prstGeom prst="roundRect">
            <a:avLst>
              <a:gd name="adj" fmla="val 0"/>
            </a:avLst>
          </a:prstGeom>
          <a:solidFill>
            <a:schemeClr val="accent1">
              <a:lumMod val="20000"/>
              <a:lumOff val="80000"/>
            </a:schemeClr>
          </a:solidFill>
          <a:ln w="9525">
            <a:solidFill>
              <a:schemeClr val="accent3">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Packet</a:t>
            </a:r>
          </a:p>
          <a:p>
            <a:pPr algn="ctr"/>
            <a:r>
              <a:rPr lang="en-US" sz="1400" dirty="0" err="1"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Deparser</a:t>
            </a:r>
            <a:endParaRPr lang="en-US" sz="2000" baseline="300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sp>
        <p:nvSpPr>
          <p:cNvPr id="12" name="TextBox 11"/>
          <p:cNvSpPr txBox="1"/>
          <p:nvPr/>
        </p:nvSpPr>
        <p:spPr>
          <a:xfrm>
            <a:off x="8315828" y="2509012"/>
            <a:ext cx="643831" cy="307777"/>
          </a:xfrm>
          <a:prstGeom prst="rect">
            <a:avLst/>
          </a:prstGeom>
          <a:noFill/>
        </p:spPr>
        <p:txBody>
          <a:bodyPr wrap="none" rtlCol="0">
            <a:spAutoFit/>
          </a:bodyPr>
          <a:lstStyle/>
          <a:p>
            <a:r>
              <a:rPr lang="en-US" sz="14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Egress</a:t>
            </a:r>
            <a:endParaRPr lang="en-US" sz="1800" dirty="0">
              <a:latin typeface="Calibri Light" charset="0"/>
              <a:ea typeface="Calibri Light" charset="0"/>
              <a:cs typeface="Calibri Light" charset="0"/>
            </a:endParaRPr>
          </a:p>
        </p:txBody>
      </p:sp>
      <p:sp>
        <p:nvSpPr>
          <p:cNvPr id="13" name="Rounded Rectangle 12"/>
          <p:cNvSpPr/>
          <p:nvPr/>
        </p:nvSpPr>
        <p:spPr>
          <a:xfrm>
            <a:off x="2320860" y="2625317"/>
            <a:ext cx="946317" cy="620900"/>
          </a:xfrm>
          <a:prstGeom prst="roundRect">
            <a:avLst>
              <a:gd name="adj" fmla="val 0"/>
            </a:avLst>
          </a:prstGeom>
          <a:solidFill>
            <a:schemeClr val="accent1">
              <a:lumMod val="20000"/>
              <a:lumOff val="80000"/>
            </a:schemeClr>
          </a:solidFill>
          <a:ln w="9525">
            <a:solidFill>
              <a:schemeClr val="accent3">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Checksum</a:t>
            </a:r>
          </a:p>
          <a:p>
            <a:pPr algn="ctr"/>
            <a:r>
              <a:rPr lang="en-US" sz="14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Verify</a:t>
            </a:r>
            <a:endParaRPr lang="en-US" sz="20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cxnSp>
        <p:nvCxnSpPr>
          <p:cNvPr id="14" name="Straight Arrow Connector 13"/>
          <p:cNvCxnSpPr/>
          <p:nvPr/>
        </p:nvCxnSpPr>
        <p:spPr>
          <a:xfrm>
            <a:off x="3266832" y="2935777"/>
            <a:ext cx="304799" cy="0"/>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2009927" y="2935777"/>
            <a:ext cx="304799" cy="0"/>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378349" y="2944546"/>
            <a:ext cx="685261" cy="0"/>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17" name="Rounded Rectangle 16"/>
          <p:cNvSpPr/>
          <p:nvPr/>
        </p:nvSpPr>
        <p:spPr>
          <a:xfrm>
            <a:off x="5713792" y="2634096"/>
            <a:ext cx="1088407" cy="620900"/>
          </a:xfrm>
          <a:prstGeom prst="roundRect">
            <a:avLst>
              <a:gd name="adj" fmla="val 0"/>
            </a:avLst>
          </a:prstGeom>
          <a:solidFill>
            <a:schemeClr val="accent1">
              <a:lumMod val="20000"/>
              <a:lumOff val="80000"/>
            </a:schemeClr>
          </a:solidFill>
          <a:ln w="9525">
            <a:solidFill>
              <a:schemeClr val="accent3">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Checksum Update</a:t>
            </a:r>
          </a:p>
        </p:txBody>
      </p:sp>
      <p:cxnSp>
        <p:nvCxnSpPr>
          <p:cNvPr id="18" name="Straight Arrow Connector 17"/>
          <p:cNvCxnSpPr/>
          <p:nvPr/>
        </p:nvCxnSpPr>
        <p:spPr>
          <a:xfrm>
            <a:off x="5408993" y="2944546"/>
            <a:ext cx="304799" cy="0"/>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6814899" y="2944546"/>
            <a:ext cx="304799" cy="0"/>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8207899" y="2923077"/>
            <a:ext cx="685261" cy="0"/>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902976" y="3556677"/>
            <a:ext cx="1215910" cy="523220"/>
          </a:xfrm>
          <a:prstGeom prst="rect">
            <a:avLst/>
          </a:prstGeom>
          <a:noFill/>
        </p:spPr>
        <p:txBody>
          <a:bodyPr wrap="none" rtlCol="0">
            <a:spAutoFit/>
          </a:bodyPr>
          <a:lstStyle/>
          <a:p>
            <a:pPr algn="ctr"/>
            <a:r>
              <a:rPr lang="en-US" sz="1400" dirty="0" smtClean="0">
                <a:latin typeface="+mj-lt"/>
              </a:rPr>
              <a:t>No extra </a:t>
            </a:r>
            <a:r>
              <a:rPr lang="en-US" sz="1400" smtClean="0">
                <a:latin typeface="+mj-lt"/>
              </a:rPr>
              <a:t>copy </a:t>
            </a:r>
          </a:p>
          <a:p>
            <a:pPr algn="ctr"/>
            <a:r>
              <a:rPr lang="en-US" sz="1400" dirty="0" smtClean="0">
                <a:latin typeface="+mj-lt"/>
              </a:rPr>
              <a:t>of headers</a:t>
            </a:r>
            <a:endParaRPr lang="en-US" sz="1400" dirty="0">
              <a:latin typeface="+mj-lt"/>
            </a:endParaRPr>
          </a:p>
        </p:txBody>
      </p:sp>
      <p:sp>
        <p:nvSpPr>
          <p:cNvPr id="21" name="TextBox 20"/>
          <p:cNvSpPr txBox="1"/>
          <p:nvPr/>
        </p:nvSpPr>
        <p:spPr>
          <a:xfrm>
            <a:off x="7255058" y="3556677"/>
            <a:ext cx="905633" cy="523220"/>
          </a:xfrm>
          <a:prstGeom prst="rect">
            <a:avLst/>
          </a:prstGeom>
          <a:noFill/>
        </p:spPr>
        <p:txBody>
          <a:bodyPr wrap="none" rtlCol="0">
            <a:spAutoFit/>
          </a:bodyPr>
          <a:lstStyle/>
          <a:p>
            <a:pPr algn="ctr"/>
            <a:r>
              <a:rPr lang="en-US" sz="1400" dirty="0" smtClean="0">
                <a:latin typeface="+mj-lt"/>
              </a:rPr>
              <a:t>No packet</a:t>
            </a:r>
          </a:p>
          <a:p>
            <a:pPr algn="ctr"/>
            <a:r>
              <a:rPr lang="en-US" sz="1400" dirty="0" err="1" smtClean="0">
                <a:latin typeface="+mj-lt"/>
              </a:rPr>
              <a:t>deparsing</a:t>
            </a:r>
            <a:endParaRPr lang="en-US" sz="1400" dirty="0">
              <a:latin typeface="+mj-lt"/>
            </a:endParaRPr>
          </a:p>
        </p:txBody>
      </p:sp>
      <p:sp>
        <p:nvSpPr>
          <p:cNvPr id="22" name="Rectangle 21"/>
          <p:cNvSpPr/>
          <p:nvPr/>
        </p:nvSpPr>
        <p:spPr>
          <a:xfrm>
            <a:off x="7304854" y="2358650"/>
            <a:ext cx="712054" cy="1200329"/>
          </a:xfrm>
          <a:prstGeom prst="rect">
            <a:avLst/>
          </a:prstGeom>
        </p:spPr>
        <p:txBody>
          <a:bodyPr wrap="none">
            <a:spAutoFit/>
          </a:bodyPr>
          <a:lstStyle/>
          <a:p>
            <a:r>
              <a:rPr lang="en-US" sz="7200" b="1" dirty="0">
                <a:ln w="1905"/>
                <a:solidFill>
                  <a:srgbClr val="C00000"/>
                </a:solidFill>
                <a:latin typeface="Zapf Dingbats"/>
                <a:ea typeface="Zapf Dingbats"/>
                <a:cs typeface="Zapf Dingbats"/>
              </a:rPr>
              <a:t>✗</a:t>
            </a:r>
            <a:endParaRPr lang="en-US" sz="7200" b="1" dirty="0">
              <a:ln w="1905"/>
              <a:solidFill>
                <a:srgbClr val="C00000"/>
              </a:solidFill>
            </a:endParaRPr>
          </a:p>
        </p:txBody>
      </p:sp>
    </p:spTree>
    <p:custDataLst>
      <p:tags r:id="rId1"/>
    </p:custDataLst>
    <p:extLst>
      <p:ext uri="{BB962C8B-B14F-4D97-AF65-F5344CB8AC3E}">
        <p14:creationId xmlns:p14="http://schemas.microsoft.com/office/powerpoint/2010/main" val="499238394"/>
      </p:ext>
    </p:extLst>
  </p:cSld>
  <p:clrMapOvr>
    <a:masterClrMapping/>
  </p:clrMapOvr>
  <mc:AlternateContent xmlns:mc="http://schemas.openxmlformats.org/markup-compatibility/2006" xmlns:p14="http://schemas.microsoft.com/office/powerpoint/2010/main">
    <mc:Choice Requires="p14">
      <p:transition spd="slow" p14:dur="2000" advTm="5656"/>
    </mc:Choice>
    <mc:Fallback xmlns="">
      <p:transition spd="slow" advTm="565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animBg="1"/>
      <p:bldP spid="11" grpId="0" animBg="1"/>
      <p:bldP spid="12" grpId="0"/>
      <p:bldP spid="13" grpId="0" animBg="1"/>
      <p:bldP spid="17" grpId="0" animBg="1"/>
      <p:bldP spid="3" grpId="0"/>
      <p:bldP spid="21" grpId="0"/>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Rapid Development and Deployment?</a:t>
            </a:r>
          </a:p>
        </p:txBody>
      </p:sp>
      <p:sp>
        <p:nvSpPr>
          <p:cNvPr id="49" name="Rounded Rectangle 48"/>
          <p:cNvSpPr/>
          <p:nvPr/>
        </p:nvSpPr>
        <p:spPr>
          <a:xfrm>
            <a:off x="1351822" y="2295303"/>
            <a:ext cx="1450731" cy="334616"/>
          </a:xfrm>
          <a:prstGeom prst="roundRect">
            <a:avLst>
              <a:gd name="adj" fmla="val 0"/>
            </a:avLst>
          </a:prstGeom>
          <a:solidFill>
            <a:schemeClr val="tx1">
              <a:lumMod val="75000"/>
              <a:lumOff val="25000"/>
            </a:schemeClr>
          </a:solidFill>
          <a:ln w="28575">
            <a:solidFill>
              <a:schemeClr val="tx1">
                <a:lumMod val="75000"/>
                <a:lumOff val="2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n w="0"/>
                <a:solidFill>
                  <a:schemeClr val="bg1"/>
                </a:solidFill>
                <a:effectLst>
                  <a:outerShdw blurRad="38100" dist="19050" dir="2700000" algn="tl" rotWithShape="0">
                    <a:schemeClr val="dk1">
                      <a:alpha val="40000"/>
                    </a:schemeClr>
                  </a:outerShdw>
                </a:effectLst>
                <a:latin typeface="Calibri Light" charset="0"/>
                <a:ea typeface="Calibri Light" charset="0"/>
                <a:cs typeface="Calibri Light" charset="0"/>
              </a:rPr>
              <a:t>OVS</a:t>
            </a:r>
            <a:endParaRPr lang="en-US" sz="1351" b="1" dirty="0">
              <a:ln w="0"/>
              <a:solidFill>
                <a:schemeClr val="bg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sp>
        <p:nvSpPr>
          <p:cNvPr id="82" name="Rounded Rectangular Callout 81"/>
          <p:cNvSpPr/>
          <p:nvPr/>
        </p:nvSpPr>
        <p:spPr>
          <a:xfrm>
            <a:off x="3806309" y="1429504"/>
            <a:ext cx="4473844" cy="1163107"/>
          </a:xfrm>
          <a:prstGeom prst="wedgeRoundRectCallout">
            <a:avLst>
              <a:gd name="adj1" fmla="val -63448"/>
              <a:gd name="adj2" fmla="val 34753"/>
              <a:gd name="adj3" fmla="val 16667"/>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351"/>
          </a:p>
        </p:txBody>
      </p:sp>
      <p:sp>
        <p:nvSpPr>
          <p:cNvPr id="83" name="TextBox 82"/>
          <p:cNvSpPr txBox="1"/>
          <p:nvPr/>
        </p:nvSpPr>
        <p:spPr>
          <a:xfrm>
            <a:off x="3845054" y="1596812"/>
            <a:ext cx="4404103" cy="830997"/>
          </a:xfrm>
          <a:prstGeom prst="rect">
            <a:avLst/>
          </a:prstGeom>
          <a:noFill/>
        </p:spPr>
        <p:txBody>
          <a:bodyPr wrap="square" rtlCol="0">
            <a:spAutoFit/>
          </a:bodyPr>
          <a:lstStyle/>
          <a:p>
            <a:r>
              <a:rPr lang="en-US" sz="2400" dirty="0">
                <a:latin typeface="Calibri Light" charset="0"/>
                <a:ea typeface="Calibri Light" charset="0"/>
                <a:cs typeface="Calibri Light" charset="0"/>
              </a:rPr>
              <a:t>Enable </a:t>
            </a:r>
            <a:r>
              <a:rPr lang="en-US" sz="2400" b="1" dirty="0">
                <a:latin typeface="Calibri Light" charset="0"/>
                <a:ea typeface="Calibri Light" charset="0"/>
                <a:cs typeface="Calibri Light" charset="0"/>
              </a:rPr>
              <a:t>Rapid Development </a:t>
            </a:r>
            <a:r>
              <a:rPr lang="en-US" sz="2400" dirty="0">
                <a:latin typeface="Calibri Light" charset="0"/>
                <a:ea typeface="Calibri Light" charset="0"/>
                <a:cs typeface="Calibri Light" charset="0"/>
              </a:rPr>
              <a:t>and </a:t>
            </a:r>
            <a:r>
              <a:rPr lang="en-US" sz="2400" b="1" dirty="0">
                <a:latin typeface="Calibri Light" charset="0"/>
                <a:ea typeface="Calibri Light" charset="0"/>
                <a:cs typeface="Calibri Light" charset="0"/>
              </a:rPr>
              <a:t>Deployment</a:t>
            </a:r>
            <a:r>
              <a:rPr lang="en-US" sz="2400" dirty="0">
                <a:latin typeface="Calibri Light" charset="0"/>
                <a:ea typeface="Calibri Light" charset="0"/>
                <a:cs typeface="Calibri Light" charset="0"/>
              </a:rPr>
              <a:t> of Network Features!</a:t>
            </a:r>
          </a:p>
        </p:txBody>
      </p:sp>
      <p:sp>
        <p:nvSpPr>
          <p:cNvPr id="85" name="TextBox 84"/>
          <p:cNvSpPr txBox="1"/>
          <p:nvPr/>
        </p:nvSpPr>
        <p:spPr>
          <a:xfrm>
            <a:off x="5359571" y="2508396"/>
            <a:ext cx="1170513" cy="2646878"/>
          </a:xfrm>
          <a:prstGeom prst="rect">
            <a:avLst/>
          </a:prstGeom>
          <a:noFill/>
        </p:spPr>
        <p:txBody>
          <a:bodyPr wrap="none" rtlCol="0">
            <a:spAutoFit/>
          </a:bodyPr>
          <a:lstStyle/>
          <a:p>
            <a:r>
              <a:rPr lang="en-US" sz="16600" b="1" dirty="0" smtClean="0">
                <a:latin typeface="Calibri Light" charset="0"/>
                <a:ea typeface="Calibri Light" charset="0"/>
                <a:cs typeface="Calibri Light" charset="0"/>
              </a:rPr>
              <a:t>?</a:t>
            </a:r>
            <a:endParaRPr lang="en-US" sz="11500" b="1" dirty="0">
              <a:latin typeface="Calibri Light" charset="0"/>
              <a:ea typeface="Calibri Light" charset="0"/>
              <a:cs typeface="Calibri Light" charset="0"/>
            </a:endParaRPr>
          </a:p>
        </p:txBody>
      </p:sp>
      <p:sp>
        <p:nvSpPr>
          <p:cNvPr id="9" name="Rectangle 8"/>
          <p:cNvSpPr/>
          <p:nvPr/>
        </p:nvSpPr>
        <p:spPr>
          <a:xfrm>
            <a:off x="5431707" y="1034359"/>
            <a:ext cx="1026243" cy="1862048"/>
          </a:xfrm>
          <a:prstGeom prst="rect">
            <a:avLst/>
          </a:prstGeom>
        </p:spPr>
        <p:txBody>
          <a:bodyPr wrap="none">
            <a:spAutoFit/>
          </a:bodyPr>
          <a:lstStyle/>
          <a:p>
            <a:r>
              <a:rPr lang="en-US" sz="11500" b="1" dirty="0">
                <a:ln w="1905"/>
                <a:solidFill>
                  <a:srgbClr val="C00000"/>
                </a:solidFill>
                <a:latin typeface="Zapf Dingbats"/>
                <a:ea typeface="Zapf Dingbats"/>
                <a:cs typeface="Zapf Dingbats"/>
              </a:rPr>
              <a:t>✗</a:t>
            </a:r>
            <a:endParaRPr lang="en-US" sz="11500" b="1" dirty="0">
              <a:ln w="1905"/>
              <a:solidFill>
                <a:srgbClr val="C00000"/>
              </a:solidFill>
            </a:endParaRPr>
          </a:p>
        </p:txBody>
      </p:sp>
    </p:spTree>
    <p:custDataLst>
      <p:tags r:id="rId1"/>
    </p:custDataLst>
    <p:extLst>
      <p:ext uri="{BB962C8B-B14F-4D97-AF65-F5344CB8AC3E}">
        <p14:creationId xmlns:p14="http://schemas.microsoft.com/office/powerpoint/2010/main" val="1027726782"/>
      </p:ext>
    </p:extLst>
  </p:cSld>
  <p:clrMapOvr>
    <a:masterClrMapping/>
  </p:clrMapOvr>
  <mc:AlternateContent xmlns:mc="http://schemas.openxmlformats.org/markup-compatibility/2006" xmlns:p14="http://schemas.microsoft.com/office/powerpoint/2010/main">
    <mc:Choice Requires="p14">
      <p:transition spd="slow" p14:dur="2000" advTm="1865"/>
    </mc:Choice>
    <mc:Fallback xmlns="">
      <p:transition spd="slow" advTm="186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9"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Optimization: </a:t>
            </a:r>
            <a:r>
              <a:rPr lang="en-US" b="1" dirty="0" smtClean="0"/>
              <a:t>Inline vs. Post-Pipeline Editing</a:t>
            </a:r>
            <a:endParaRPr lang="en-US" b="1" dirty="0"/>
          </a:p>
        </p:txBody>
      </p:sp>
      <p:sp>
        <p:nvSpPr>
          <p:cNvPr id="8" name="Rounded Rectangle 7"/>
          <p:cNvSpPr/>
          <p:nvPr/>
        </p:nvSpPr>
        <p:spPr>
          <a:xfrm>
            <a:off x="1063610" y="2631164"/>
            <a:ext cx="946317" cy="620900"/>
          </a:xfrm>
          <a:prstGeom prst="roundRect">
            <a:avLst>
              <a:gd name="adj" fmla="val 0"/>
            </a:avLst>
          </a:prstGeom>
          <a:solidFill>
            <a:schemeClr val="accent3">
              <a:lumMod val="20000"/>
              <a:lumOff val="80000"/>
            </a:schemeClr>
          </a:solidFill>
          <a:ln w="9525">
            <a:solidFill>
              <a:schemeClr val="accent3">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Packet</a:t>
            </a:r>
          </a:p>
          <a:p>
            <a:pPr algn="ctr"/>
            <a:r>
              <a:rPr lang="en-US" sz="14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Parser</a:t>
            </a:r>
            <a:endParaRPr lang="en-US" sz="20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sp>
        <p:nvSpPr>
          <p:cNvPr id="9" name="TextBox 8"/>
          <p:cNvSpPr txBox="1"/>
          <p:nvPr/>
        </p:nvSpPr>
        <p:spPr>
          <a:xfrm>
            <a:off x="211055" y="2615300"/>
            <a:ext cx="691921" cy="307777"/>
          </a:xfrm>
          <a:prstGeom prst="rect">
            <a:avLst/>
          </a:prstGeom>
          <a:noFill/>
        </p:spPr>
        <p:txBody>
          <a:bodyPr wrap="none" rtlCol="0">
            <a:spAutoFit/>
          </a:bodyPr>
          <a:lstStyle/>
          <a:p>
            <a:r>
              <a:rPr lang="en-US" sz="14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Ingress</a:t>
            </a:r>
            <a:endParaRPr lang="en-US" sz="1400" dirty="0">
              <a:latin typeface="Calibri Light" charset="0"/>
              <a:ea typeface="Calibri Light" charset="0"/>
              <a:cs typeface="Calibri Light" charset="0"/>
            </a:endParaRPr>
          </a:p>
        </p:txBody>
      </p:sp>
      <p:sp>
        <p:nvSpPr>
          <p:cNvPr id="10" name="Rounded Rectangle 9"/>
          <p:cNvSpPr/>
          <p:nvPr/>
        </p:nvSpPr>
        <p:spPr>
          <a:xfrm>
            <a:off x="3561116" y="2490520"/>
            <a:ext cx="1838197" cy="849500"/>
          </a:xfrm>
          <a:prstGeom prst="roundRect">
            <a:avLst>
              <a:gd name="adj" fmla="val 0"/>
            </a:avLst>
          </a:prstGeom>
          <a:solidFill>
            <a:schemeClr val="bg1">
              <a:lumMod val="95000"/>
            </a:schemeClr>
          </a:solidFill>
          <a:ln w="9525">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Match-Action</a:t>
            </a:r>
          </a:p>
          <a:p>
            <a:pPr algn="ctr"/>
            <a:r>
              <a:rPr lang="en-US" sz="14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Pipeline</a:t>
            </a:r>
            <a:endParaRPr lang="en-US" sz="20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sp>
        <p:nvSpPr>
          <p:cNvPr id="12" name="TextBox 11"/>
          <p:cNvSpPr txBox="1"/>
          <p:nvPr/>
        </p:nvSpPr>
        <p:spPr>
          <a:xfrm>
            <a:off x="6910128" y="2530481"/>
            <a:ext cx="643831" cy="307777"/>
          </a:xfrm>
          <a:prstGeom prst="rect">
            <a:avLst/>
          </a:prstGeom>
          <a:noFill/>
        </p:spPr>
        <p:txBody>
          <a:bodyPr wrap="none" rtlCol="0">
            <a:spAutoFit/>
          </a:bodyPr>
          <a:lstStyle/>
          <a:p>
            <a:r>
              <a:rPr lang="en-US" sz="14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Egress</a:t>
            </a:r>
            <a:endParaRPr lang="en-US" sz="1800" dirty="0">
              <a:latin typeface="Calibri Light" charset="0"/>
              <a:ea typeface="Calibri Light" charset="0"/>
              <a:cs typeface="Calibri Light" charset="0"/>
            </a:endParaRPr>
          </a:p>
        </p:txBody>
      </p:sp>
      <p:sp>
        <p:nvSpPr>
          <p:cNvPr id="13" name="Rounded Rectangle 12"/>
          <p:cNvSpPr/>
          <p:nvPr/>
        </p:nvSpPr>
        <p:spPr>
          <a:xfrm>
            <a:off x="2320860" y="2625317"/>
            <a:ext cx="946317" cy="620900"/>
          </a:xfrm>
          <a:prstGeom prst="roundRect">
            <a:avLst>
              <a:gd name="adj" fmla="val 0"/>
            </a:avLst>
          </a:prstGeom>
          <a:solidFill>
            <a:schemeClr val="accent1">
              <a:lumMod val="20000"/>
              <a:lumOff val="80000"/>
            </a:schemeClr>
          </a:solidFill>
          <a:ln w="9525">
            <a:solidFill>
              <a:schemeClr val="accent3">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Checksum</a:t>
            </a:r>
          </a:p>
          <a:p>
            <a:pPr algn="ctr"/>
            <a:r>
              <a:rPr lang="en-US" sz="14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Verify</a:t>
            </a:r>
            <a:endParaRPr lang="en-US" sz="20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cxnSp>
        <p:nvCxnSpPr>
          <p:cNvPr id="14" name="Straight Arrow Connector 13"/>
          <p:cNvCxnSpPr/>
          <p:nvPr/>
        </p:nvCxnSpPr>
        <p:spPr>
          <a:xfrm>
            <a:off x="3266832" y="2935777"/>
            <a:ext cx="304799" cy="0"/>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2009927" y="2935777"/>
            <a:ext cx="304799" cy="0"/>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378349" y="2944546"/>
            <a:ext cx="685261" cy="0"/>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17" name="Rounded Rectangle 16"/>
          <p:cNvSpPr/>
          <p:nvPr/>
        </p:nvSpPr>
        <p:spPr>
          <a:xfrm>
            <a:off x="5713792" y="2634096"/>
            <a:ext cx="1088407" cy="620900"/>
          </a:xfrm>
          <a:prstGeom prst="roundRect">
            <a:avLst>
              <a:gd name="adj" fmla="val 0"/>
            </a:avLst>
          </a:prstGeom>
          <a:solidFill>
            <a:schemeClr val="accent1">
              <a:lumMod val="20000"/>
              <a:lumOff val="80000"/>
            </a:schemeClr>
          </a:solidFill>
          <a:ln w="9525">
            <a:solidFill>
              <a:schemeClr val="accent3">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Checksum Update</a:t>
            </a:r>
          </a:p>
        </p:txBody>
      </p:sp>
      <p:cxnSp>
        <p:nvCxnSpPr>
          <p:cNvPr id="18" name="Straight Arrow Connector 17"/>
          <p:cNvCxnSpPr/>
          <p:nvPr/>
        </p:nvCxnSpPr>
        <p:spPr>
          <a:xfrm>
            <a:off x="5408993" y="2944546"/>
            <a:ext cx="304799" cy="0"/>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6802199" y="2944546"/>
            <a:ext cx="685261" cy="0"/>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457200" y="1362456"/>
            <a:ext cx="7576077" cy="400110"/>
          </a:xfrm>
          <a:prstGeom prst="rect">
            <a:avLst/>
          </a:prstGeom>
          <a:noFill/>
        </p:spPr>
        <p:txBody>
          <a:bodyPr wrap="square" rtlCol="0">
            <a:spAutoFit/>
          </a:bodyPr>
          <a:lstStyle/>
          <a:p>
            <a:pPr marL="342900" marR="0" lvl="0" indent="-342900" defTabSz="914400" eaLnBrk="1" fontAlgn="auto" latinLnBrk="0" hangingPunct="1">
              <a:lnSpc>
                <a:spcPct val="100000"/>
              </a:lnSpc>
              <a:spcBef>
                <a:spcPts val="0"/>
              </a:spcBef>
              <a:spcAft>
                <a:spcPts val="0"/>
              </a:spcAft>
              <a:buClrTx/>
              <a:buSzTx/>
              <a:buFont typeface="Arial" charset="0"/>
              <a:buChar char="•"/>
              <a:tabLst/>
              <a:defRPr/>
            </a:pPr>
            <a:r>
              <a:rPr lang="en-US" sz="2000" dirty="0" smtClean="0">
                <a:latin typeface="Calibri Light" charset="0"/>
                <a:ea typeface="Calibri Light" charset="0"/>
                <a:cs typeface="Calibri Light" charset="0"/>
              </a:rPr>
              <a:t>After optimization, the L2L3-ACL switch pipeline looks like this:</a:t>
            </a:r>
          </a:p>
        </p:txBody>
      </p:sp>
    </p:spTree>
    <p:extLst>
      <p:ext uri="{BB962C8B-B14F-4D97-AF65-F5344CB8AC3E}">
        <p14:creationId xmlns:p14="http://schemas.microsoft.com/office/powerpoint/2010/main" val="2045414901"/>
      </p:ext>
    </p:extLst>
  </p:cSld>
  <p:clrMapOvr>
    <a:masterClrMapping/>
  </p:clrMapOvr>
  <mc:AlternateContent xmlns:mc="http://schemas.openxmlformats.org/markup-compatibility/2006" xmlns:p14="http://schemas.microsoft.com/office/powerpoint/2010/main">
    <mc:Choice Requires="p14">
      <p:transition spd="slow" p14:dur="2000" advTm="640"/>
    </mc:Choice>
    <mc:Fallback xmlns="">
      <p:transition spd="slow" advTm="640"/>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Optimization: </a:t>
            </a:r>
            <a:r>
              <a:rPr lang="en-US" b="1" dirty="0" smtClean="0"/>
              <a:t>Inline vs. Post-Pipeline Editing</a:t>
            </a:r>
            <a:endParaRPr lang="en-US" b="1" dirty="0"/>
          </a:p>
        </p:txBody>
      </p:sp>
      <p:graphicFrame>
        <p:nvGraphicFramePr>
          <p:cNvPr id="7" name="Table 6"/>
          <p:cNvGraphicFramePr>
            <a:graphicFrameLocks noGrp="1"/>
          </p:cNvGraphicFramePr>
          <p:nvPr>
            <p:extLst>
              <p:ext uri="{D42A27DB-BD31-4B8C-83A1-F6EECF244321}">
                <p14:modId xmlns:p14="http://schemas.microsoft.com/office/powerpoint/2010/main" val="82579708"/>
              </p:ext>
            </p:extLst>
          </p:nvPr>
        </p:nvGraphicFramePr>
        <p:xfrm>
          <a:off x="630936" y="2048256"/>
          <a:ext cx="7989760" cy="1468120"/>
        </p:xfrm>
        <a:graphic>
          <a:graphicData uri="http://schemas.openxmlformats.org/drawingml/2006/table">
            <a:tbl>
              <a:tblPr firstRow="1" bandRow="1">
                <a:tableStyleId>{5C22544A-7EE6-4342-B048-85BDC9FD1C3A}</a:tableStyleId>
              </a:tblPr>
              <a:tblGrid>
                <a:gridCol w="809470"/>
                <a:gridCol w="2368446"/>
                <a:gridCol w="824459"/>
                <a:gridCol w="1094282"/>
                <a:gridCol w="1214203"/>
                <a:gridCol w="1678900"/>
              </a:tblGrid>
              <a:tr h="370840">
                <a:tc rowSpan="2">
                  <a:txBody>
                    <a:bodyPr/>
                    <a:lstStyle/>
                    <a:p>
                      <a:pPr algn="ctr"/>
                      <a:r>
                        <a:rPr lang="en-US" sz="1600" dirty="0" smtClean="0">
                          <a:latin typeface="+mj-lt"/>
                        </a:rPr>
                        <a:t>Switch</a:t>
                      </a:r>
                      <a:endParaRPr lang="en-US" sz="1600" b="1" dirty="0">
                        <a:latin typeface="+mj-lt"/>
                        <a:ea typeface="Calibri" charset="0"/>
                        <a:cs typeface="Calibri" charset="0"/>
                      </a:endParaRPr>
                    </a:p>
                  </a:txBody>
                  <a:tcPr anchor="ctr"/>
                </a:tc>
                <a:tc rowSpan="2">
                  <a:txBody>
                    <a:bodyPr/>
                    <a:lstStyle/>
                    <a:p>
                      <a:pPr algn="ctr"/>
                      <a:r>
                        <a:rPr lang="en-US" sz="1600" dirty="0" smtClean="0">
                          <a:latin typeface="+mj-lt"/>
                        </a:rPr>
                        <a:t>Optimization</a:t>
                      </a:r>
                      <a:endParaRPr lang="en-US" sz="1600" b="1" dirty="0">
                        <a:latin typeface="+mj-lt"/>
                        <a:ea typeface="Calibri" charset="0"/>
                        <a:cs typeface="Calibri" charset="0"/>
                      </a:endParaRPr>
                    </a:p>
                  </a:txBody>
                  <a:tcPr anchor="ctr"/>
                </a:tc>
                <a:tc rowSpan="2">
                  <a:txBody>
                    <a:bodyPr/>
                    <a:lstStyle/>
                    <a:p>
                      <a:pPr algn="ctr"/>
                      <a:r>
                        <a:rPr lang="en-US" sz="1600" dirty="0" smtClean="0">
                          <a:latin typeface="+mj-lt"/>
                        </a:rPr>
                        <a:t>Parser</a:t>
                      </a:r>
                    </a:p>
                    <a:p>
                      <a:pPr algn="ctr"/>
                      <a:r>
                        <a:rPr lang="en-US" sz="1200" b="1" dirty="0" smtClean="0">
                          <a:latin typeface="+mj-lt"/>
                          <a:ea typeface="Calibri" charset="0"/>
                          <a:cs typeface="Calibri" charset="0"/>
                        </a:rPr>
                        <a:t>(Cycles)</a:t>
                      </a:r>
                      <a:endParaRPr lang="en-US" sz="1200" b="1" dirty="0">
                        <a:latin typeface="+mj-lt"/>
                        <a:ea typeface="Calibri" charset="0"/>
                        <a:cs typeface="Calibri" charset="0"/>
                      </a:endParaRPr>
                    </a:p>
                  </a:txBody>
                  <a:tcPr anchor="ctr"/>
                </a:tc>
                <a:tc gridSpan="2">
                  <a:txBody>
                    <a:bodyPr/>
                    <a:lstStyle/>
                    <a:p>
                      <a:pPr algn="ctr"/>
                      <a:r>
                        <a:rPr lang="en-US" sz="1600" dirty="0" smtClean="0">
                          <a:latin typeface="+mj-lt"/>
                        </a:rPr>
                        <a:t>Match-Action</a:t>
                      </a:r>
                      <a:r>
                        <a:rPr lang="en-US" sz="1600" baseline="0" dirty="0" smtClean="0">
                          <a:latin typeface="+mj-lt"/>
                        </a:rPr>
                        <a:t> Cache</a:t>
                      </a:r>
                    </a:p>
                    <a:p>
                      <a:pPr algn="ctr"/>
                      <a:r>
                        <a:rPr lang="en-US" sz="1200" b="1" baseline="0" dirty="0" smtClean="0">
                          <a:latin typeface="+mj-lt"/>
                          <a:ea typeface="Calibri" charset="0"/>
                          <a:cs typeface="Calibri" charset="0"/>
                        </a:rPr>
                        <a:t>(Cycles)</a:t>
                      </a:r>
                      <a:endParaRPr lang="en-US" sz="1200" b="1" dirty="0">
                        <a:latin typeface="+mj-lt"/>
                        <a:ea typeface="Calibri" charset="0"/>
                        <a:cs typeface="Calibri" charset="0"/>
                      </a:endParaRPr>
                    </a:p>
                  </a:txBody>
                  <a:tcPr anchor="ctr"/>
                </a:tc>
                <a:tc hMerge="1">
                  <a:txBody>
                    <a:bodyPr/>
                    <a:lstStyle/>
                    <a:p>
                      <a:endParaRPr lang="en-US" dirty="0"/>
                    </a:p>
                  </a:txBody>
                  <a:tcPr/>
                </a:tc>
                <a:tc rowSpan="2">
                  <a:txBody>
                    <a:bodyPr/>
                    <a:lstStyle/>
                    <a:p>
                      <a:pPr algn="ctr"/>
                      <a:r>
                        <a:rPr lang="en-US" sz="1600" baseline="0" dirty="0" smtClean="0">
                          <a:latin typeface="+mj-lt"/>
                        </a:rPr>
                        <a:t>Throughput</a:t>
                      </a:r>
                    </a:p>
                    <a:p>
                      <a:pPr algn="ctr"/>
                      <a:r>
                        <a:rPr lang="en-US" sz="1200" baseline="0" dirty="0" smtClean="0">
                          <a:latin typeface="+mj-lt"/>
                        </a:rPr>
                        <a:t>(Mbps)</a:t>
                      </a:r>
                      <a:endParaRPr lang="en-US" sz="1600" b="1" dirty="0">
                        <a:latin typeface="+mj-lt"/>
                        <a:ea typeface="Calibri" charset="0"/>
                        <a:cs typeface="Calibri" charset="0"/>
                      </a:endParaRPr>
                    </a:p>
                  </a:txBody>
                  <a:tcPr anchor="ctr"/>
                </a:tc>
              </a:tr>
              <a:tr h="370840">
                <a:tc vMerge="1">
                  <a:txBody>
                    <a:bodyPr/>
                    <a:lstStyle/>
                    <a:p>
                      <a:endParaRPr lang="en-US" dirty="0"/>
                    </a:p>
                  </a:txBody>
                  <a:tcPr/>
                </a:tc>
                <a:tc vMerge="1">
                  <a:txBody>
                    <a:bodyPr/>
                    <a:lstStyle/>
                    <a:p>
                      <a:endParaRPr lang="en-US" dirty="0"/>
                    </a:p>
                  </a:txBody>
                  <a:tcPr/>
                </a:tc>
                <a:tc vMerge="1">
                  <a:txBody>
                    <a:bodyPr/>
                    <a:lstStyle/>
                    <a:p>
                      <a:endParaRPr lang="en-US" dirty="0"/>
                    </a:p>
                  </a:txBody>
                  <a:tcPr/>
                </a:tc>
                <a:tc>
                  <a:txBody>
                    <a:bodyPr/>
                    <a:lstStyle/>
                    <a:p>
                      <a:pPr marR="0" algn="ctr" rtl="0">
                        <a:lnSpc>
                          <a:spcPct val="100000"/>
                        </a:lnSpc>
                        <a:spcBef>
                          <a:spcPts val="0"/>
                        </a:spcBef>
                        <a:spcAft>
                          <a:spcPts val="0"/>
                        </a:spcAft>
                        <a:buNone/>
                      </a:pPr>
                      <a:r>
                        <a:rPr lang="en-US" sz="1600" u="none" strike="noStrike" cap="none" baseline="0" dirty="0" smtClean="0">
                          <a:latin typeface="+mj-lt"/>
                          <a:sym typeface="Arial"/>
                          <a:rtl val="0"/>
                        </a:rPr>
                        <a:t>Match</a:t>
                      </a:r>
                      <a:endParaRPr lang="en-US" sz="1600" b="1" i="0" u="none" strike="noStrike" cap="none" baseline="0" dirty="0">
                        <a:solidFill>
                          <a:schemeClr val="lt1"/>
                        </a:solidFill>
                        <a:latin typeface="+mj-lt"/>
                        <a:ea typeface="Calibri" charset="0"/>
                        <a:cs typeface="Calibri" charset="0"/>
                        <a:sym typeface="Arial"/>
                        <a:rtl val="0"/>
                      </a:endParaRPr>
                    </a:p>
                  </a:txBody>
                  <a:tcPr anchor="ctr"/>
                </a:tc>
                <a:tc>
                  <a:txBody>
                    <a:bodyPr/>
                    <a:lstStyle/>
                    <a:p>
                      <a:pPr marR="0" algn="ctr" rtl="0">
                        <a:lnSpc>
                          <a:spcPct val="100000"/>
                        </a:lnSpc>
                        <a:spcBef>
                          <a:spcPts val="0"/>
                        </a:spcBef>
                        <a:spcAft>
                          <a:spcPts val="0"/>
                        </a:spcAft>
                        <a:buNone/>
                      </a:pPr>
                      <a:r>
                        <a:rPr lang="en-US" sz="1600" u="none" strike="noStrike" cap="none" baseline="0" dirty="0" smtClean="0">
                          <a:latin typeface="+mj-lt"/>
                          <a:sym typeface="Arial"/>
                          <a:rtl val="0"/>
                        </a:rPr>
                        <a:t>Actions</a:t>
                      </a:r>
                      <a:endParaRPr lang="en-US" sz="1600" b="1" i="0" u="none" strike="noStrike" cap="none" baseline="30000" dirty="0">
                        <a:solidFill>
                          <a:schemeClr val="lt1"/>
                        </a:solidFill>
                        <a:latin typeface="+mj-lt"/>
                        <a:ea typeface="Calibri" charset="0"/>
                        <a:cs typeface="Calibri" charset="0"/>
                        <a:sym typeface="Arial"/>
                        <a:rtl val="0"/>
                      </a:endParaRPr>
                    </a:p>
                  </a:txBody>
                  <a:tcPr anchor="ctr"/>
                </a:tc>
                <a:tc vMerge="1">
                  <a:txBody>
                    <a:bodyPr/>
                    <a:lstStyle/>
                    <a:p>
                      <a:endParaRPr lang="en-US" dirty="0"/>
                    </a:p>
                  </a:txBody>
                  <a:tcPr/>
                </a:tc>
              </a:tr>
              <a:tr h="476582">
                <a:tc>
                  <a:txBody>
                    <a:bodyPr/>
                    <a:lstStyle/>
                    <a:p>
                      <a:r>
                        <a:rPr lang="en-US" sz="1600" dirty="0" smtClean="0">
                          <a:latin typeface="+mj-lt"/>
                        </a:rPr>
                        <a:t>PISCES</a:t>
                      </a:r>
                      <a:endParaRPr lang="en-US" sz="1600" dirty="0">
                        <a:latin typeface="+mj-lt"/>
                        <a:ea typeface="Calibri" charset="0"/>
                        <a:cs typeface="Calibri"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mj-lt"/>
                        </a:rPr>
                        <a:t>Without</a:t>
                      </a:r>
                      <a:r>
                        <a:rPr lang="en-US" sz="1600" baseline="0" dirty="0" smtClean="0">
                          <a:latin typeface="+mj-lt"/>
                        </a:rPr>
                        <a:t> optimizations</a:t>
                      </a:r>
                      <a:endParaRPr lang="en-US" sz="1600" dirty="0" smtClean="0">
                        <a:latin typeface="+mj-lt"/>
                      </a:endParaRPr>
                    </a:p>
                    <a:p>
                      <a:pPr marL="285750" indent="-285750">
                        <a:buFontTx/>
                        <a:buChar char="-"/>
                      </a:pPr>
                      <a:r>
                        <a:rPr lang="en-US" sz="1600" b="1" dirty="0" smtClean="0">
                          <a:latin typeface="+mj-lt"/>
                        </a:rPr>
                        <a:t>Inline Editing</a:t>
                      </a:r>
                      <a:endParaRPr lang="en-US" sz="1600" b="1" dirty="0" smtClean="0">
                        <a:latin typeface="+mj-lt"/>
                        <a:ea typeface="Calibri" charset="0"/>
                        <a:cs typeface="Calibri" charset="0"/>
                      </a:endParaRPr>
                    </a:p>
                  </a:txBody>
                  <a:tcPr/>
                </a:tc>
                <a:tc>
                  <a:txBody>
                    <a:bodyPr/>
                    <a:lstStyle/>
                    <a:p>
                      <a:pPr algn="r"/>
                      <a:r>
                        <a:rPr lang="en-US" sz="1600" dirty="0" smtClean="0">
                          <a:latin typeface="+mj-lt"/>
                        </a:rPr>
                        <a:t>76.5</a:t>
                      </a:r>
                    </a:p>
                    <a:p>
                      <a:pPr algn="r"/>
                      <a:r>
                        <a:rPr lang="en-US" sz="1600" b="1" dirty="0" smtClean="0">
                          <a:solidFill>
                            <a:schemeClr val="accent1">
                              <a:lumMod val="75000"/>
                            </a:schemeClr>
                          </a:solidFill>
                          <a:latin typeface="+mj-lt"/>
                        </a:rPr>
                        <a:t>-42.6</a:t>
                      </a:r>
                      <a:endParaRPr lang="en-US" sz="1600" b="1" dirty="0" smtClean="0">
                        <a:solidFill>
                          <a:schemeClr val="accent1">
                            <a:lumMod val="75000"/>
                          </a:schemeClr>
                        </a:solidFill>
                        <a:latin typeface="+mj-lt"/>
                        <a:ea typeface="Calibri" charset="0"/>
                        <a:cs typeface="Calibri" charset="0"/>
                      </a:endParaRPr>
                    </a:p>
                  </a:txBody>
                  <a:tcPr/>
                </a:tc>
                <a:tc>
                  <a:txBody>
                    <a:bodyPr/>
                    <a:lstStyle/>
                    <a:p>
                      <a:pPr algn="r"/>
                      <a:r>
                        <a:rPr lang="en-US" sz="1600" dirty="0" smtClean="0">
                          <a:latin typeface="+mj-lt"/>
                        </a:rPr>
                        <a:t>209.5</a:t>
                      </a:r>
                    </a:p>
                    <a:p>
                      <a:pPr algn="r"/>
                      <a:r>
                        <a:rPr lang="en-US" sz="1600" u="none" strike="noStrike" kern="1200" baseline="0" dirty="0" smtClean="0">
                          <a:effectLst/>
                          <a:latin typeface="+mj-lt"/>
                        </a:rPr>
                        <a:t>–</a:t>
                      </a:r>
                      <a:endParaRPr lang="en-US" sz="1600" dirty="0">
                        <a:latin typeface="+mj-lt"/>
                        <a:ea typeface="Calibri" charset="0"/>
                        <a:cs typeface="Calibri" charset="0"/>
                      </a:endParaRPr>
                    </a:p>
                  </a:txBody>
                  <a:tcPr/>
                </a:tc>
                <a:tc>
                  <a:txBody>
                    <a:bodyPr/>
                    <a:lstStyle/>
                    <a:p>
                      <a:pPr algn="r"/>
                      <a:r>
                        <a:rPr lang="en-US" sz="1600" dirty="0" smtClean="0">
                          <a:latin typeface="+mj-lt"/>
                        </a:rPr>
                        <a:t>379.5</a:t>
                      </a:r>
                    </a:p>
                    <a:p>
                      <a:pPr algn="r"/>
                      <a:r>
                        <a:rPr lang="en-US" sz="1600" dirty="0" smtClean="0">
                          <a:latin typeface="+mj-lt"/>
                        </a:rPr>
                        <a:t>+7.5</a:t>
                      </a:r>
                      <a:endParaRPr lang="en-US" sz="1600" b="1" dirty="0">
                        <a:solidFill>
                          <a:srgbClr val="C00000"/>
                        </a:solidFill>
                        <a:latin typeface="+mj-lt"/>
                        <a:ea typeface="Calibri" charset="0"/>
                        <a:cs typeface="Calibri" charset="0"/>
                      </a:endParaRPr>
                    </a:p>
                  </a:txBody>
                  <a:tcPr/>
                </a:tc>
                <a:tc>
                  <a:txBody>
                    <a:bodyPr/>
                    <a:lstStyle/>
                    <a:p>
                      <a:pPr algn="r"/>
                      <a:r>
                        <a:rPr lang="en-US" sz="1600" dirty="0" smtClean="0">
                          <a:latin typeface="+mj-lt"/>
                        </a:rPr>
                        <a:t>7590.7</a:t>
                      </a:r>
                    </a:p>
                    <a:p>
                      <a:pPr marL="0" marR="0" indent="0" algn="r" defTabSz="914400" rtl="0" eaLnBrk="1" fontAlgn="auto" latinLnBrk="0" hangingPunct="1">
                        <a:lnSpc>
                          <a:spcPct val="100000"/>
                        </a:lnSpc>
                        <a:spcBef>
                          <a:spcPts val="0"/>
                        </a:spcBef>
                        <a:spcAft>
                          <a:spcPts val="0"/>
                        </a:spcAft>
                        <a:buClrTx/>
                        <a:buSzTx/>
                        <a:buFontTx/>
                        <a:buNone/>
                        <a:tabLst/>
                        <a:defRPr/>
                      </a:pPr>
                      <a:r>
                        <a:rPr lang="nb-NO" sz="1600" b="1" u="none" strike="noStrike" cap="none" baseline="0" dirty="0" smtClean="0">
                          <a:solidFill>
                            <a:schemeClr val="accent1">
                              <a:lumMod val="75000"/>
                            </a:schemeClr>
                          </a:solidFill>
                          <a:effectLst/>
                          <a:latin typeface="+mj-lt"/>
                          <a:sym typeface="Arial"/>
                          <a:rtl val="0"/>
                        </a:rPr>
                        <a:t>+281.0</a:t>
                      </a:r>
                      <a:endParaRPr lang="nb-NO" sz="1600" b="1" dirty="0" smtClean="0">
                        <a:solidFill>
                          <a:schemeClr val="accent1">
                            <a:lumMod val="75000"/>
                          </a:schemeClr>
                        </a:solidFill>
                        <a:latin typeface="+mj-lt"/>
                        <a:ea typeface="Calibri" charset="0"/>
                        <a:cs typeface="Calibri" charset="0"/>
                      </a:endParaRPr>
                    </a:p>
                  </a:txBody>
                  <a:tcPr/>
                </a:tc>
              </a:tr>
            </a:tbl>
          </a:graphicData>
        </a:graphic>
      </p:graphicFrame>
      <p:sp>
        <p:nvSpPr>
          <p:cNvPr id="6" name="TextBox 5"/>
          <p:cNvSpPr txBox="1"/>
          <p:nvPr/>
        </p:nvSpPr>
        <p:spPr>
          <a:xfrm>
            <a:off x="457199" y="1362909"/>
            <a:ext cx="7426037" cy="400110"/>
          </a:xfrm>
          <a:prstGeom prst="rect">
            <a:avLst/>
          </a:prstGeom>
          <a:noFill/>
        </p:spPr>
        <p:txBody>
          <a:bodyPr wrap="square" rtlCol="0">
            <a:spAutoFit/>
          </a:bodyPr>
          <a:lstStyle/>
          <a:p>
            <a:r>
              <a:rPr lang="en-US" sz="2000" dirty="0" smtClean="0">
                <a:latin typeface="Calibri Light" charset="0"/>
                <a:ea typeface="Calibri Light" charset="0"/>
                <a:cs typeface="Calibri Light" charset="0"/>
              </a:rPr>
              <a:t>Cycles per packet and throughput of</a:t>
            </a:r>
            <a:r>
              <a:rPr lang="en-US" sz="2000" b="1" dirty="0" smtClean="0">
                <a:latin typeface="Calibri Light" charset="0"/>
                <a:ea typeface="Calibri Light" charset="0"/>
                <a:cs typeface="Calibri Light" charset="0"/>
              </a:rPr>
              <a:t> </a:t>
            </a:r>
            <a:r>
              <a:rPr lang="en-US" sz="2000" dirty="0" smtClean="0">
                <a:latin typeface="Calibri Light" charset="0"/>
                <a:ea typeface="Calibri Light" charset="0"/>
                <a:cs typeface="Calibri Light" charset="0"/>
              </a:rPr>
              <a:t>L2L3-ACL application</a:t>
            </a:r>
          </a:p>
        </p:txBody>
      </p:sp>
    </p:spTree>
    <p:extLst>
      <p:ext uri="{BB962C8B-B14F-4D97-AF65-F5344CB8AC3E}">
        <p14:creationId xmlns:p14="http://schemas.microsoft.com/office/powerpoint/2010/main" val="726507268"/>
      </p:ext>
    </p:extLst>
  </p:cSld>
  <p:clrMapOvr>
    <a:masterClrMapping/>
  </p:clrMapOvr>
  <mc:AlternateContent xmlns:mc="http://schemas.openxmlformats.org/markup-compatibility/2006" xmlns:p14="http://schemas.microsoft.com/office/powerpoint/2010/main">
    <mc:Choice Requires="p14">
      <p:transition spd="slow" p14:dur="2000" advTm="2464"/>
    </mc:Choice>
    <mc:Fallback xmlns="">
      <p:transition spd="slow" advTm="2464"/>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Factor: </a:t>
            </a:r>
            <a:r>
              <a:rPr lang="en-US" b="1" dirty="0" smtClean="0"/>
              <a:t>Fully-Specified Checksum</a:t>
            </a:r>
            <a:endParaRPr lang="en-US" b="1" dirty="0"/>
          </a:p>
        </p:txBody>
      </p:sp>
      <p:sp>
        <p:nvSpPr>
          <p:cNvPr id="7" name="Rounded Rectangle 6"/>
          <p:cNvSpPr/>
          <p:nvPr/>
        </p:nvSpPr>
        <p:spPr>
          <a:xfrm>
            <a:off x="1070142" y="3793556"/>
            <a:ext cx="946317" cy="620900"/>
          </a:xfrm>
          <a:prstGeom prst="roundRect">
            <a:avLst>
              <a:gd name="adj" fmla="val 0"/>
            </a:avLst>
          </a:prstGeom>
          <a:solidFill>
            <a:schemeClr val="accent3">
              <a:lumMod val="20000"/>
              <a:lumOff val="80000"/>
            </a:schemeClr>
          </a:solidFill>
          <a:ln w="9525">
            <a:solidFill>
              <a:schemeClr val="accent3">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Packet</a:t>
            </a:r>
          </a:p>
          <a:p>
            <a:pPr algn="ctr"/>
            <a:r>
              <a:rPr lang="en-US" sz="14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Parser</a:t>
            </a:r>
            <a:endParaRPr lang="en-US" sz="20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sp>
        <p:nvSpPr>
          <p:cNvPr id="8" name="TextBox 7"/>
          <p:cNvSpPr txBox="1"/>
          <p:nvPr/>
        </p:nvSpPr>
        <p:spPr>
          <a:xfrm>
            <a:off x="217587" y="3777692"/>
            <a:ext cx="691921" cy="307777"/>
          </a:xfrm>
          <a:prstGeom prst="rect">
            <a:avLst/>
          </a:prstGeom>
          <a:noFill/>
        </p:spPr>
        <p:txBody>
          <a:bodyPr wrap="none" rtlCol="0">
            <a:spAutoFit/>
          </a:bodyPr>
          <a:lstStyle/>
          <a:p>
            <a:r>
              <a:rPr lang="en-US" sz="14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Ingress</a:t>
            </a:r>
            <a:endParaRPr lang="en-US" sz="1400" dirty="0">
              <a:latin typeface="Calibri Light" charset="0"/>
              <a:ea typeface="Calibri Light" charset="0"/>
              <a:cs typeface="Calibri Light" charset="0"/>
            </a:endParaRPr>
          </a:p>
        </p:txBody>
      </p:sp>
      <p:sp>
        <p:nvSpPr>
          <p:cNvPr id="9" name="Rounded Rectangle 8"/>
          <p:cNvSpPr/>
          <p:nvPr/>
        </p:nvSpPr>
        <p:spPr>
          <a:xfrm>
            <a:off x="3567648" y="3652912"/>
            <a:ext cx="1838197" cy="849500"/>
          </a:xfrm>
          <a:prstGeom prst="roundRect">
            <a:avLst>
              <a:gd name="adj" fmla="val 0"/>
            </a:avLst>
          </a:prstGeom>
          <a:solidFill>
            <a:schemeClr val="bg1">
              <a:lumMod val="95000"/>
            </a:schemeClr>
          </a:solidFill>
          <a:ln w="9525">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Match-Action</a:t>
            </a:r>
          </a:p>
          <a:p>
            <a:pPr algn="ctr"/>
            <a:r>
              <a:rPr lang="en-US" sz="14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Pipeline</a:t>
            </a:r>
            <a:endParaRPr lang="en-US" sz="20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sp>
        <p:nvSpPr>
          <p:cNvPr id="11" name="TextBox 10"/>
          <p:cNvSpPr txBox="1"/>
          <p:nvPr/>
        </p:nvSpPr>
        <p:spPr>
          <a:xfrm>
            <a:off x="6918110" y="3671404"/>
            <a:ext cx="643831" cy="307777"/>
          </a:xfrm>
          <a:prstGeom prst="rect">
            <a:avLst/>
          </a:prstGeom>
          <a:noFill/>
        </p:spPr>
        <p:txBody>
          <a:bodyPr wrap="none" rtlCol="0">
            <a:spAutoFit/>
          </a:bodyPr>
          <a:lstStyle/>
          <a:p>
            <a:r>
              <a:rPr lang="en-US" sz="14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Egress</a:t>
            </a:r>
            <a:endParaRPr lang="en-US" sz="1800" dirty="0">
              <a:latin typeface="Calibri Light" charset="0"/>
              <a:ea typeface="Calibri Light" charset="0"/>
              <a:cs typeface="Calibri Light" charset="0"/>
            </a:endParaRPr>
          </a:p>
        </p:txBody>
      </p:sp>
      <p:sp>
        <p:nvSpPr>
          <p:cNvPr id="12" name="Rounded Rectangle 11"/>
          <p:cNvSpPr/>
          <p:nvPr/>
        </p:nvSpPr>
        <p:spPr>
          <a:xfrm>
            <a:off x="2327392" y="3787709"/>
            <a:ext cx="946317" cy="620900"/>
          </a:xfrm>
          <a:prstGeom prst="roundRect">
            <a:avLst>
              <a:gd name="adj" fmla="val 0"/>
            </a:avLst>
          </a:prstGeom>
          <a:solidFill>
            <a:schemeClr val="accent1">
              <a:lumMod val="20000"/>
              <a:lumOff val="80000"/>
            </a:schemeClr>
          </a:solidFill>
          <a:ln w="9525">
            <a:solidFill>
              <a:schemeClr val="accent3">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Checksum</a:t>
            </a:r>
          </a:p>
          <a:p>
            <a:pPr algn="ctr"/>
            <a:r>
              <a:rPr lang="en-US" sz="14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Verify</a:t>
            </a:r>
            <a:endParaRPr lang="en-US" sz="20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cxnSp>
        <p:nvCxnSpPr>
          <p:cNvPr id="13" name="Straight Arrow Connector 12"/>
          <p:cNvCxnSpPr/>
          <p:nvPr/>
        </p:nvCxnSpPr>
        <p:spPr>
          <a:xfrm>
            <a:off x="3273364" y="4098169"/>
            <a:ext cx="304799" cy="0"/>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2016459" y="4098169"/>
            <a:ext cx="304799" cy="0"/>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384881" y="4106938"/>
            <a:ext cx="685261" cy="0"/>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16" name="Rounded Rectangle 15"/>
          <p:cNvSpPr/>
          <p:nvPr/>
        </p:nvSpPr>
        <p:spPr>
          <a:xfrm>
            <a:off x="5720324" y="3796488"/>
            <a:ext cx="1088407" cy="620900"/>
          </a:xfrm>
          <a:prstGeom prst="roundRect">
            <a:avLst>
              <a:gd name="adj" fmla="val 0"/>
            </a:avLst>
          </a:prstGeom>
          <a:solidFill>
            <a:schemeClr val="accent1">
              <a:lumMod val="20000"/>
              <a:lumOff val="80000"/>
            </a:schemeClr>
          </a:solidFill>
          <a:ln w="9525">
            <a:solidFill>
              <a:schemeClr val="accent3">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Checksum Update</a:t>
            </a:r>
          </a:p>
        </p:txBody>
      </p:sp>
      <p:cxnSp>
        <p:nvCxnSpPr>
          <p:cNvPr id="17" name="Straight Arrow Connector 16"/>
          <p:cNvCxnSpPr/>
          <p:nvPr/>
        </p:nvCxnSpPr>
        <p:spPr>
          <a:xfrm>
            <a:off x="5415525" y="4106938"/>
            <a:ext cx="304799" cy="0"/>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6810181" y="4085469"/>
            <a:ext cx="685261" cy="0"/>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20" name="Rounded Rectangle 19"/>
          <p:cNvSpPr/>
          <p:nvPr/>
        </p:nvSpPr>
        <p:spPr>
          <a:xfrm>
            <a:off x="1692907" y="1984518"/>
            <a:ext cx="2215286" cy="1125470"/>
          </a:xfrm>
          <a:prstGeom prst="roundRect">
            <a:avLst>
              <a:gd name="adj" fmla="val 0"/>
            </a:avLst>
          </a:prstGeom>
          <a:solidFill>
            <a:schemeClr val="accent1">
              <a:lumMod val="20000"/>
              <a:lumOff val="80000"/>
            </a:schemeClr>
          </a:solidFill>
          <a:ln w="9525">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kern="1200" dirty="0" smtClean="0">
                <a:ln w="0"/>
                <a:solidFill>
                  <a:schemeClr val="tx1"/>
                </a:solidFill>
                <a:effectLst>
                  <a:outerShdw blurRad="38100" dist="19050" dir="2700000" algn="tl" rotWithShape="0">
                    <a:schemeClr val="dk1">
                      <a:alpha val="40000"/>
                    </a:schemeClr>
                  </a:outerShdw>
                </a:effectLst>
                <a:latin typeface="+mj-lt"/>
                <a:ea typeface="Consolas" charset="0"/>
                <a:cs typeface="Consolas" charset="0"/>
              </a:rPr>
              <a:t>Checksum Verify</a:t>
            </a:r>
            <a:r>
              <a:rPr lang="en-US" sz="1200" b="1" dirty="0" smtClean="0">
                <a:ln w="0"/>
                <a:solidFill>
                  <a:schemeClr val="tx1"/>
                </a:solidFill>
                <a:effectLst>
                  <a:outerShdw blurRad="38100" dist="19050" dir="2700000" algn="tl" rotWithShape="0">
                    <a:schemeClr val="dk1">
                      <a:alpha val="40000"/>
                    </a:schemeClr>
                  </a:outerShdw>
                </a:effectLst>
                <a:latin typeface="+mj-lt"/>
                <a:ea typeface="Consolas" charset="0"/>
                <a:cs typeface="Consolas" charset="0"/>
              </a:rPr>
              <a:t> </a:t>
            </a:r>
            <a:r>
              <a:rPr lang="en-US" sz="1200" dirty="0" smtClean="0">
                <a:ln w="0"/>
                <a:solidFill>
                  <a:schemeClr val="tx1"/>
                </a:solidFill>
                <a:effectLst>
                  <a:outerShdw blurRad="38100" dist="19050" dir="2700000" algn="tl" rotWithShape="0">
                    <a:schemeClr val="dk1">
                      <a:alpha val="40000"/>
                    </a:schemeClr>
                  </a:outerShdw>
                </a:effectLst>
                <a:latin typeface="+mj-lt"/>
                <a:ea typeface="Consolas" charset="0"/>
                <a:cs typeface="Consolas" charset="0"/>
              </a:rPr>
              <a:t>(</a:t>
            </a:r>
          </a:p>
          <a:p>
            <a:r>
              <a:rPr lang="en-US" sz="1200" kern="1200" dirty="0">
                <a:ln w="0"/>
                <a:solidFill>
                  <a:schemeClr val="tx1"/>
                </a:solidFill>
                <a:effectLst>
                  <a:outerShdw blurRad="38100" dist="19050" dir="2700000" algn="tl" rotWithShape="0">
                    <a:schemeClr val="dk1">
                      <a:alpha val="40000"/>
                    </a:schemeClr>
                  </a:outerShdw>
                </a:effectLst>
                <a:latin typeface="+mj-lt"/>
                <a:ea typeface="Consolas" charset="0"/>
                <a:cs typeface="Consolas" charset="0"/>
              </a:rPr>
              <a:t> </a:t>
            </a:r>
            <a:r>
              <a:rPr lang="en-US" sz="1200" kern="1200" dirty="0" smtClean="0">
                <a:ln w="0"/>
                <a:solidFill>
                  <a:schemeClr val="tx1"/>
                </a:solidFill>
                <a:effectLst>
                  <a:outerShdw blurRad="38100" dist="19050" dir="2700000" algn="tl" rotWithShape="0">
                    <a:schemeClr val="dk1">
                      <a:alpha val="40000"/>
                    </a:schemeClr>
                  </a:outerShdw>
                </a:effectLst>
                <a:latin typeface="+mj-lt"/>
                <a:ea typeface="Consolas" charset="0"/>
                <a:cs typeface="Consolas" charset="0"/>
              </a:rPr>
              <a:t>   </a:t>
            </a:r>
            <a:r>
              <a:rPr lang="en-US" sz="1200" kern="1200" dirty="0" smtClean="0">
                <a:ln w="0"/>
                <a:solidFill>
                  <a:srgbClr val="C00000"/>
                </a:solidFill>
                <a:effectLst>
                  <a:outerShdw blurRad="38100" dist="19050" dir="2700000" algn="tl" rotWithShape="0">
                    <a:schemeClr val="dk1">
                      <a:alpha val="40000"/>
                    </a:schemeClr>
                  </a:outerShdw>
                </a:effectLst>
                <a:latin typeface="+mj-lt"/>
                <a:ea typeface="Consolas" charset="0"/>
                <a:cs typeface="Consolas" charset="0"/>
              </a:rPr>
              <a:t>version, </a:t>
            </a:r>
            <a:r>
              <a:rPr lang="en-US" sz="1200" kern="1200" dirty="0" err="1" smtClean="0">
                <a:ln w="0"/>
                <a:solidFill>
                  <a:srgbClr val="C00000"/>
                </a:solidFill>
                <a:effectLst>
                  <a:outerShdw blurRad="38100" dist="19050" dir="2700000" algn="tl" rotWithShape="0">
                    <a:schemeClr val="dk1">
                      <a:alpha val="40000"/>
                    </a:schemeClr>
                  </a:outerShdw>
                </a:effectLst>
                <a:latin typeface="+mj-lt"/>
                <a:ea typeface="Consolas" charset="0"/>
                <a:cs typeface="Consolas" charset="0"/>
              </a:rPr>
              <a:t>ihl</a:t>
            </a:r>
            <a:r>
              <a:rPr lang="en-US" sz="1200" kern="1200" dirty="0" smtClean="0">
                <a:ln w="0"/>
                <a:solidFill>
                  <a:srgbClr val="C00000"/>
                </a:solidFill>
                <a:effectLst>
                  <a:outerShdw blurRad="38100" dist="19050" dir="2700000" algn="tl" rotWithShape="0">
                    <a:schemeClr val="dk1">
                      <a:alpha val="40000"/>
                    </a:schemeClr>
                  </a:outerShdw>
                </a:effectLst>
                <a:latin typeface="+mj-lt"/>
                <a:ea typeface="Consolas" charset="0"/>
                <a:cs typeface="Consolas" charset="0"/>
              </a:rPr>
              <a:t>, </a:t>
            </a:r>
            <a:r>
              <a:rPr lang="en-US" sz="1200" kern="1200" dirty="0" err="1" smtClean="0">
                <a:ln w="0"/>
                <a:solidFill>
                  <a:srgbClr val="C00000"/>
                </a:solidFill>
                <a:effectLst>
                  <a:outerShdw blurRad="38100" dist="19050" dir="2700000" algn="tl" rotWithShape="0">
                    <a:schemeClr val="dk1">
                      <a:alpha val="40000"/>
                    </a:schemeClr>
                  </a:outerShdw>
                </a:effectLst>
                <a:latin typeface="+mj-lt"/>
                <a:ea typeface="Consolas" charset="0"/>
                <a:cs typeface="Consolas" charset="0"/>
              </a:rPr>
              <a:t>diffserv</a:t>
            </a:r>
            <a:r>
              <a:rPr lang="en-US" sz="1200" kern="1200" dirty="0" smtClean="0">
                <a:ln w="0"/>
                <a:solidFill>
                  <a:srgbClr val="C00000"/>
                </a:solidFill>
                <a:effectLst>
                  <a:outerShdw blurRad="38100" dist="19050" dir="2700000" algn="tl" rotWithShape="0">
                    <a:schemeClr val="dk1">
                      <a:alpha val="40000"/>
                    </a:schemeClr>
                  </a:outerShdw>
                </a:effectLst>
                <a:latin typeface="+mj-lt"/>
                <a:ea typeface="Consolas" charset="0"/>
                <a:cs typeface="Consolas" charset="0"/>
              </a:rPr>
              <a:t>, </a:t>
            </a:r>
            <a:r>
              <a:rPr lang="en-US" sz="1200" kern="1200" dirty="0" err="1" smtClean="0">
                <a:ln w="0"/>
                <a:solidFill>
                  <a:srgbClr val="C00000"/>
                </a:solidFill>
                <a:effectLst>
                  <a:outerShdw blurRad="38100" dist="19050" dir="2700000" algn="tl" rotWithShape="0">
                    <a:schemeClr val="dk1">
                      <a:alpha val="40000"/>
                    </a:schemeClr>
                  </a:outerShdw>
                </a:effectLst>
                <a:latin typeface="+mj-lt"/>
                <a:ea typeface="Consolas" charset="0"/>
                <a:cs typeface="Consolas" charset="0"/>
              </a:rPr>
              <a:t>totalLen</a:t>
            </a:r>
            <a:r>
              <a:rPr lang="en-US" sz="1200" kern="1200" dirty="0" smtClean="0">
                <a:ln w="0"/>
                <a:solidFill>
                  <a:srgbClr val="C00000"/>
                </a:solidFill>
                <a:effectLst>
                  <a:outerShdw blurRad="38100" dist="19050" dir="2700000" algn="tl" rotWithShape="0">
                    <a:schemeClr val="dk1">
                      <a:alpha val="40000"/>
                    </a:schemeClr>
                  </a:outerShdw>
                </a:effectLst>
                <a:latin typeface="+mj-lt"/>
                <a:ea typeface="Consolas" charset="0"/>
                <a:cs typeface="Consolas" charset="0"/>
              </a:rPr>
              <a:t>, </a:t>
            </a:r>
          </a:p>
          <a:p>
            <a:r>
              <a:rPr lang="en-US" sz="1200" kern="1200" dirty="0">
                <a:ln w="0"/>
                <a:solidFill>
                  <a:srgbClr val="C00000"/>
                </a:solidFill>
                <a:effectLst>
                  <a:outerShdw blurRad="38100" dist="19050" dir="2700000" algn="tl" rotWithShape="0">
                    <a:schemeClr val="dk1">
                      <a:alpha val="40000"/>
                    </a:schemeClr>
                  </a:outerShdw>
                </a:effectLst>
                <a:latin typeface="+mj-lt"/>
                <a:ea typeface="Consolas" charset="0"/>
                <a:cs typeface="Consolas" charset="0"/>
              </a:rPr>
              <a:t> </a:t>
            </a:r>
            <a:r>
              <a:rPr lang="en-US" sz="1200" kern="1200" dirty="0" smtClean="0">
                <a:ln w="0"/>
                <a:solidFill>
                  <a:srgbClr val="C00000"/>
                </a:solidFill>
                <a:effectLst>
                  <a:outerShdw blurRad="38100" dist="19050" dir="2700000" algn="tl" rotWithShape="0">
                    <a:schemeClr val="dk1">
                      <a:alpha val="40000"/>
                    </a:schemeClr>
                  </a:outerShdw>
                </a:effectLst>
                <a:latin typeface="+mj-lt"/>
                <a:ea typeface="Consolas" charset="0"/>
                <a:cs typeface="Consolas" charset="0"/>
              </a:rPr>
              <a:t>   identification, flags, </a:t>
            </a:r>
            <a:r>
              <a:rPr lang="en-US" sz="1200" kern="1200" dirty="0" err="1" smtClean="0">
                <a:ln w="0"/>
                <a:solidFill>
                  <a:srgbClr val="C00000"/>
                </a:solidFill>
                <a:effectLst>
                  <a:outerShdw blurRad="38100" dist="19050" dir="2700000" algn="tl" rotWithShape="0">
                    <a:schemeClr val="dk1">
                      <a:alpha val="40000"/>
                    </a:schemeClr>
                  </a:outerShdw>
                </a:effectLst>
                <a:latin typeface="+mj-lt"/>
                <a:ea typeface="Consolas" charset="0"/>
                <a:cs typeface="Consolas" charset="0"/>
              </a:rPr>
              <a:t>fragOffset</a:t>
            </a:r>
            <a:r>
              <a:rPr lang="en-US" sz="1200" kern="1200" dirty="0" smtClean="0">
                <a:ln w="0"/>
                <a:solidFill>
                  <a:srgbClr val="C00000"/>
                </a:solidFill>
                <a:effectLst>
                  <a:outerShdw blurRad="38100" dist="19050" dir="2700000" algn="tl" rotWithShape="0">
                    <a:schemeClr val="dk1">
                      <a:alpha val="40000"/>
                    </a:schemeClr>
                  </a:outerShdw>
                </a:effectLst>
                <a:latin typeface="+mj-lt"/>
                <a:ea typeface="Consolas" charset="0"/>
                <a:cs typeface="Consolas" charset="0"/>
              </a:rPr>
              <a:t>, </a:t>
            </a:r>
          </a:p>
          <a:p>
            <a:r>
              <a:rPr lang="en-US" sz="1200" kern="1200" dirty="0">
                <a:ln w="0"/>
                <a:solidFill>
                  <a:srgbClr val="C00000"/>
                </a:solidFill>
                <a:effectLst>
                  <a:outerShdw blurRad="38100" dist="19050" dir="2700000" algn="tl" rotWithShape="0">
                    <a:schemeClr val="dk1">
                      <a:alpha val="40000"/>
                    </a:schemeClr>
                  </a:outerShdw>
                </a:effectLst>
                <a:latin typeface="+mj-lt"/>
                <a:ea typeface="Consolas" charset="0"/>
                <a:cs typeface="Consolas" charset="0"/>
              </a:rPr>
              <a:t> </a:t>
            </a:r>
            <a:r>
              <a:rPr lang="en-US" sz="1200" kern="1200" dirty="0" smtClean="0">
                <a:ln w="0"/>
                <a:solidFill>
                  <a:srgbClr val="C00000"/>
                </a:solidFill>
                <a:effectLst>
                  <a:outerShdw blurRad="38100" dist="19050" dir="2700000" algn="tl" rotWithShape="0">
                    <a:schemeClr val="dk1">
                      <a:alpha val="40000"/>
                    </a:schemeClr>
                  </a:outerShdw>
                </a:effectLst>
                <a:latin typeface="+mj-lt"/>
                <a:ea typeface="Consolas" charset="0"/>
                <a:cs typeface="Consolas" charset="0"/>
              </a:rPr>
              <a:t>   </a:t>
            </a:r>
            <a:r>
              <a:rPr lang="en-US" sz="1200" kern="1200" dirty="0" err="1" smtClean="0">
                <a:ln w="0"/>
                <a:solidFill>
                  <a:srgbClr val="C00000"/>
                </a:solidFill>
                <a:effectLst>
                  <a:outerShdw blurRad="38100" dist="19050" dir="2700000" algn="tl" rotWithShape="0">
                    <a:schemeClr val="dk1">
                      <a:alpha val="40000"/>
                    </a:schemeClr>
                  </a:outerShdw>
                </a:effectLst>
                <a:latin typeface="+mj-lt"/>
                <a:ea typeface="Consolas" charset="0"/>
                <a:cs typeface="Consolas" charset="0"/>
              </a:rPr>
              <a:t>ttl</a:t>
            </a:r>
            <a:r>
              <a:rPr lang="en-US" sz="1200" kern="1200" dirty="0" smtClean="0">
                <a:ln w="0"/>
                <a:solidFill>
                  <a:srgbClr val="C00000"/>
                </a:solidFill>
                <a:effectLst>
                  <a:outerShdw blurRad="38100" dist="19050" dir="2700000" algn="tl" rotWithShape="0">
                    <a:schemeClr val="dk1">
                      <a:alpha val="40000"/>
                    </a:schemeClr>
                  </a:outerShdw>
                </a:effectLst>
                <a:latin typeface="+mj-lt"/>
                <a:ea typeface="Consolas" charset="0"/>
                <a:cs typeface="Consolas" charset="0"/>
              </a:rPr>
              <a:t>, protocol, </a:t>
            </a:r>
            <a:r>
              <a:rPr lang="en-US" sz="1200" kern="1200" dirty="0" err="1" smtClean="0">
                <a:ln w="0"/>
                <a:solidFill>
                  <a:srgbClr val="C00000"/>
                </a:solidFill>
                <a:effectLst>
                  <a:outerShdw blurRad="38100" dist="19050" dir="2700000" algn="tl" rotWithShape="0">
                    <a:schemeClr val="dk1">
                      <a:alpha val="40000"/>
                    </a:schemeClr>
                  </a:outerShdw>
                </a:effectLst>
                <a:latin typeface="+mj-lt"/>
                <a:ea typeface="Consolas" charset="0"/>
                <a:cs typeface="Consolas" charset="0"/>
              </a:rPr>
              <a:t>hdrChecksum</a:t>
            </a:r>
            <a:r>
              <a:rPr lang="en-US" sz="1200" kern="1200" dirty="0" smtClean="0">
                <a:ln w="0"/>
                <a:solidFill>
                  <a:srgbClr val="C00000"/>
                </a:solidFill>
                <a:effectLst>
                  <a:outerShdw blurRad="38100" dist="19050" dir="2700000" algn="tl" rotWithShape="0">
                    <a:schemeClr val="dk1">
                      <a:alpha val="40000"/>
                    </a:schemeClr>
                  </a:outerShdw>
                </a:effectLst>
                <a:latin typeface="+mj-lt"/>
                <a:ea typeface="Consolas" charset="0"/>
                <a:cs typeface="Consolas" charset="0"/>
              </a:rPr>
              <a:t>,      </a:t>
            </a:r>
          </a:p>
          <a:p>
            <a:r>
              <a:rPr lang="en-US" sz="1200" kern="1200" dirty="0">
                <a:ln w="0"/>
                <a:solidFill>
                  <a:srgbClr val="C00000"/>
                </a:solidFill>
                <a:effectLst>
                  <a:outerShdw blurRad="38100" dist="19050" dir="2700000" algn="tl" rotWithShape="0">
                    <a:schemeClr val="dk1">
                      <a:alpha val="40000"/>
                    </a:schemeClr>
                  </a:outerShdw>
                </a:effectLst>
                <a:latin typeface="+mj-lt"/>
                <a:ea typeface="Consolas" charset="0"/>
                <a:cs typeface="Consolas" charset="0"/>
              </a:rPr>
              <a:t> </a:t>
            </a:r>
            <a:r>
              <a:rPr lang="en-US" sz="1200" kern="1200" dirty="0" smtClean="0">
                <a:ln w="0"/>
                <a:solidFill>
                  <a:srgbClr val="C00000"/>
                </a:solidFill>
                <a:effectLst>
                  <a:outerShdw blurRad="38100" dist="19050" dir="2700000" algn="tl" rotWithShape="0">
                    <a:schemeClr val="dk1">
                      <a:alpha val="40000"/>
                    </a:schemeClr>
                  </a:outerShdw>
                </a:effectLst>
                <a:latin typeface="+mj-lt"/>
                <a:ea typeface="Consolas" charset="0"/>
                <a:cs typeface="Consolas" charset="0"/>
              </a:rPr>
              <a:t>   </a:t>
            </a:r>
            <a:r>
              <a:rPr lang="en-US" sz="1200" kern="1200" dirty="0" err="1" smtClean="0">
                <a:ln w="0"/>
                <a:solidFill>
                  <a:srgbClr val="C00000"/>
                </a:solidFill>
                <a:effectLst>
                  <a:outerShdw blurRad="38100" dist="19050" dir="2700000" algn="tl" rotWithShape="0">
                    <a:schemeClr val="dk1">
                      <a:alpha val="40000"/>
                    </a:schemeClr>
                  </a:outerShdw>
                </a:effectLst>
                <a:latin typeface="+mj-lt"/>
                <a:ea typeface="Consolas" charset="0"/>
                <a:cs typeface="Consolas" charset="0"/>
              </a:rPr>
              <a:t>srcAddr</a:t>
            </a:r>
            <a:r>
              <a:rPr lang="en-US" sz="1200" kern="1200" dirty="0" smtClean="0">
                <a:ln w="0"/>
                <a:solidFill>
                  <a:srgbClr val="C00000"/>
                </a:solidFill>
                <a:effectLst>
                  <a:outerShdw blurRad="38100" dist="19050" dir="2700000" algn="tl" rotWithShape="0">
                    <a:schemeClr val="dk1">
                      <a:alpha val="40000"/>
                    </a:schemeClr>
                  </a:outerShdw>
                </a:effectLst>
                <a:latin typeface="+mj-lt"/>
                <a:ea typeface="Consolas" charset="0"/>
                <a:cs typeface="Consolas" charset="0"/>
              </a:rPr>
              <a:t>, </a:t>
            </a:r>
            <a:r>
              <a:rPr lang="en-US" sz="1200" kern="1200" dirty="0" err="1" smtClean="0">
                <a:ln w="0"/>
                <a:solidFill>
                  <a:srgbClr val="C00000"/>
                </a:solidFill>
                <a:effectLst>
                  <a:outerShdw blurRad="38100" dist="19050" dir="2700000" algn="tl" rotWithShape="0">
                    <a:schemeClr val="dk1">
                      <a:alpha val="40000"/>
                    </a:schemeClr>
                  </a:outerShdw>
                </a:effectLst>
                <a:latin typeface="+mj-lt"/>
                <a:ea typeface="Consolas" charset="0"/>
                <a:cs typeface="Consolas" charset="0"/>
              </a:rPr>
              <a:t>dstAddr</a:t>
            </a:r>
            <a:r>
              <a:rPr lang="en-US" sz="1200" kern="1200" dirty="0" smtClean="0">
                <a:ln w="0"/>
                <a:solidFill>
                  <a:schemeClr val="tx1"/>
                </a:solidFill>
                <a:effectLst>
                  <a:outerShdw blurRad="38100" dist="19050" dir="2700000" algn="tl" rotWithShape="0">
                    <a:schemeClr val="dk1">
                      <a:alpha val="40000"/>
                    </a:schemeClr>
                  </a:outerShdw>
                </a:effectLst>
                <a:latin typeface="+mj-lt"/>
                <a:ea typeface="Consolas" charset="0"/>
                <a:cs typeface="Consolas" charset="0"/>
              </a:rPr>
              <a:t>)</a:t>
            </a:r>
          </a:p>
        </p:txBody>
      </p:sp>
      <p:sp>
        <p:nvSpPr>
          <p:cNvPr id="21" name="Rounded Rectangle 20"/>
          <p:cNvSpPr/>
          <p:nvPr/>
        </p:nvSpPr>
        <p:spPr>
          <a:xfrm>
            <a:off x="5156884" y="1986252"/>
            <a:ext cx="2215286" cy="1125470"/>
          </a:xfrm>
          <a:prstGeom prst="roundRect">
            <a:avLst>
              <a:gd name="adj" fmla="val 0"/>
            </a:avLst>
          </a:prstGeom>
          <a:solidFill>
            <a:schemeClr val="accent1">
              <a:lumMod val="20000"/>
              <a:lumOff val="80000"/>
            </a:schemeClr>
          </a:solidFill>
          <a:ln w="9525">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kern="1200" dirty="0" smtClean="0">
                <a:ln w="0"/>
                <a:solidFill>
                  <a:schemeClr val="tx1"/>
                </a:solidFill>
                <a:effectLst>
                  <a:outerShdw blurRad="38100" dist="19050" dir="2700000" algn="tl" rotWithShape="0">
                    <a:schemeClr val="dk1">
                      <a:alpha val="40000"/>
                    </a:schemeClr>
                  </a:outerShdw>
                </a:effectLst>
                <a:latin typeface="+mj-lt"/>
                <a:ea typeface="Consolas" charset="0"/>
                <a:cs typeface="Consolas" charset="0"/>
              </a:rPr>
              <a:t>Checksum Update </a:t>
            </a:r>
            <a:r>
              <a:rPr lang="en-US" sz="1200" dirty="0" smtClean="0">
                <a:ln w="0"/>
                <a:solidFill>
                  <a:schemeClr val="tx1"/>
                </a:solidFill>
                <a:effectLst>
                  <a:outerShdw blurRad="38100" dist="19050" dir="2700000" algn="tl" rotWithShape="0">
                    <a:schemeClr val="dk1">
                      <a:alpha val="40000"/>
                    </a:schemeClr>
                  </a:outerShdw>
                </a:effectLst>
                <a:latin typeface="+mj-lt"/>
                <a:ea typeface="Consolas" charset="0"/>
                <a:cs typeface="Consolas" charset="0"/>
              </a:rPr>
              <a:t>(</a:t>
            </a:r>
          </a:p>
          <a:p>
            <a:r>
              <a:rPr lang="en-US" sz="1200" kern="1200" dirty="0">
                <a:ln w="0"/>
                <a:solidFill>
                  <a:schemeClr val="tx1"/>
                </a:solidFill>
                <a:effectLst>
                  <a:outerShdw blurRad="38100" dist="19050" dir="2700000" algn="tl" rotWithShape="0">
                    <a:schemeClr val="dk1">
                      <a:alpha val="40000"/>
                    </a:schemeClr>
                  </a:outerShdw>
                </a:effectLst>
                <a:latin typeface="+mj-lt"/>
                <a:ea typeface="Consolas" charset="0"/>
                <a:cs typeface="Consolas" charset="0"/>
              </a:rPr>
              <a:t> </a:t>
            </a:r>
            <a:r>
              <a:rPr lang="en-US" sz="1200" kern="1200" dirty="0" smtClean="0">
                <a:ln w="0"/>
                <a:solidFill>
                  <a:schemeClr val="tx1"/>
                </a:solidFill>
                <a:effectLst>
                  <a:outerShdw blurRad="38100" dist="19050" dir="2700000" algn="tl" rotWithShape="0">
                    <a:schemeClr val="dk1">
                      <a:alpha val="40000"/>
                    </a:schemeClr>
                  </a:outerShdw>
                </a:effectLst>
                <a:latin typeface="+mj-lt"/>
                <a:ea typeface="Consolas" charset="0"/>
                <a:cs typeface="Consolas" charset="0"/>
              </a:rPr>
              <a:t>   </a:t>
            </a:r>
            <a:r>
              <a:rPr lang="en-US" sz="1200" kern="1200" dirty="0" smtClean="0">
                <a:ln w="0"/>
                <a:solidFill>
                  <a:srgbClr val="C00000"/>
                </a:solidFill>
                <a:effectLst>
                  <a:outerShdw blurRad="38100" dist="19050" dir="2700000" algn="tl" rotWithShape="0">
                    <a:schemeClr val="dk1">
                      <a:alpha val="40000"/>
                    </a:schemeClr>
                  </a:outerShdw>
                </a:effectLst>
                <a:latin typeface="+mj-lt"/>
                <a:ea typeface="Consolas" charset="0"/>
                <a:cs typeface="Consolas" charset="0"/>
              </a:rPr>
              <a:t>version, </a:t>
            </a:r>
            <a:r>
              <a:rPr lang="en-US" sz="1200" kern="1200" dirty="0" err="1" smtClean="0">
                <a:ln w="0"/>
                <a:solidFill>
                  <a:srgbClr val="C00000"/>
                </a:solidFill>
                <a:effectLst>
                  <a:outerShdw blurRad="38100" dist="19050" dir="2700000" algn="tl" rotWithShape="0">
                    <a:schemeClr val="dk1">
                      <a:alpha val="40000"/>
                    </a:schemeClr>
                  </a:outerShdw>
                </a:effectLst>
                <a:latin typeface="+mj-lt"/>
                <a:ea typeface="Consolas" charset="0"/>
                <a:cs typeface="Consolas" charset="0"/>
              </a:rPr>
              <a:t>ihl</a:t>
            </a:r>
            <a:r>
              <a:rPr lang="en-US" sz="1200" kern="1200" dirty="0" smtClean="0">
                <a:ln w="0"/>
                <a:solidFill>
                  <a:srgbClr val="C00000"/>
                </a:solidFill>
                <a:effectLst>
                  <a:outerShdw blurRad="38100" dist="19050" dir="2700000" algn="tl" rotWithShape="0">
                    <a:schemeClr val="dk1">
                      <a:alpha val="40000"/>
                    </a:schemeClr>
                  </a:outerShdw>
                </a:effectLst>
                <a:latin typeface="+mj-lt"/>
                <a:ea typeface="Consolas" charset="0"/>
                <a:cs typeface="Consolas" charset="0"/>
              </a:rPr>
              <a:t>, </a:t>
            </a:r>
            <a:r>
              <a:rPr lang="en-US" sz="1200" kern="1200" dirty="0" err="1" smtClean="0">
                <a:ln w="0"/>
                <a:solidFill>
                  <a:srgbClr val="C00000"/>
                </a:solidFill>
                <a:effectLst>
                  <a:outerShdw blurRad="38100" dist="19050" dir="2700000" algn="tl" rotWithShape="0">
                    <a:schemeClr val="dk1">
                      <a:alpha val="40000"/>
                    </a:schemeClr>
                  </a:outerShdw>
                </a:effectLst>
                <a:latin typeface="+mj-lt"/>
                <a:ea typeface="Consolas" charset="0"/>
                <a:cs typeface="Consolas" charset="0"/>
              </a:rPr>
              <a:t>diffserv</a:t>
            </a:r>
            <a:r>
              <a:rPr lang="en-US" sz="1200" kern="1200" dirty="0" smtClean="0">
                <a:ln w="0"/>
                <a:solidFill>
                  <a:srgbClr val="C00000"/>
                </a:solidFill>
                <a:effectLst>
                  <a:outerShdw blurRad="38100" dist="19050" dir="2700000" algn="tl" rotWithShape="0">
                    <a:schemeClr val="dk1">
                      <a:alpha val="40000"/>
                    </a:schemeClr>
                  </a:outerShdw>
                </a:effectLst>
                <a:latin typeface="+mj-lt"/>
                <a:ea typeface="Consolas" charset="0"/>
                <a:cs typeface="Consolas" charset="0"/>
              </a:rPr>
              <a:t>, </a:t>
            </a:r>
            <a:r>
              <a:rPr lang="en-US" sz="1200" kern="1200" dirty="0" err="1" smtClean="0">
                <a:ln w="0"/>
                <a:solidFill>
                  <a:srgbClr val="C00000"/>
                </a:solidFill>
                <a:effectLst>
                  <a:outerShdw blurRad="38100" dist="19050" dir="2700000" algn="tl" rotWithShape="0">
                    <a:schemeClr val="dk1">
                      <a:alpha val="40000"/>
                    </a:schemeClr>
                  </a:outerShdw>
                </a:effectLst>
                <a:latin typeface="+mj-lt"/>
                <a:ea typeface="Consolas" charset="0"/>
                <a:cs typeface="Consolas" charset="0"/>
              </a:rPr>
              <a:t>totalLen</a:t>
            </a:r>
            <a:r>
              <a:rPr lang="en-US" sz="1200" kern="1200" dirty="0" smtClean="0">
                <a:ln w="0"/>
                <a:solidFill>
                  <a:srgbClr val="C00000"/>
                </a:solidFill>
                <a:effectLst>
                  <a:outerShdw blurRad="38100" dist="19050" dir="2700000" algn="tl" rotWithShape="0">
                    <a:schemeClr val="dk1">
                      <a:alpha val="40000"/>
                    </a:schemeClr>
                  </a:outerShdw>
                </a:effectLst>
                <a:latin typeface="+mj-lt"/>
                <a:ea typeface="Consolas" charset="0"/>
                <a:cs typeface="Consolas" charset="0"/>
              </a:rPr>
              <a:t>, </a:t>
            </a:r>
          </a:p>
          <a:p>
            <a:r>
              <a:rPr lang="en-US" sz="1200" kern="1200" dirty="0">
                <a:ln w="0"/>
                <a:solidFill>
                  <a:srgbClr val="C00000"/>
                </a:solidFill>
                <a:effectLst>
                  <a:outerShdw blurRad="38100" dist="19050" dir="2700000" algn="tl" rotWithShape="0">
                    <a:schemeClr val="dk1">
                      <a:alpha val="40000"/>
                    </a:schemeClr>
                  </a:outerShdw>
                </a:effectLst>
                <a:latin typeface="+mj-lt"/>
                <a:ea typeface="Consolas" charset="0"/>
                <a:cs typeface="Consolas" charset="0"/>
              </a:rPr>
              <a:t> </a:t>
            </a:r>
            <a:r>
              <a:rPr lang="en-US" sz="1200" kern="1200" dirty="0" smtClean="0">
                <a:ln w="0"/>
                <a:solidFill>
                  <a:srgbClr val="C00000"/>
                </a:solidFill>
                <a:effectLst>
                  <a:outerShdw blurRad="38100" dist="19050" dir="2700000" algn="tl" rotWithShape="0">
                    <a:schemeClr val="dk1">
                      <a:alpha val="40000"/>
                    </a:schemeClr>
                  </a:outerShdw>
                </a:effectLst>
                <a:latin typeface="+mj-lt"/>
                <a:ea typeface="Consolas" charset="0"/>
                <a:cs typeface="Consolas" charset="0"/>
              </a:rPr>
              <a:t>   identification, flags, </a:t>
            </a:r>
            <a:r>
              <a:rPr lang="en-US" sz="1200" kern="1200" dirty="0" err="1" smtClean="0">
                <a:ln w="0"/>
                <a:solidFill>
                  <a:srgbClr val="C00000"/>
                </a:solidFill>
                <a:effectLst>
                  <a:outerShdw blurRad="38100" dist="19050" dir="2700000" algn="tl" rotWithShape="0">
                    <a:schemeClr val="dk1">
                      <a:alpha val="40000"/>
                    </a:schemeClr>
                  </a:outerShdw>
                </a:effectLst>
                <a:latin typeface="+mj-lt"/>
                <a:ea typeface="Consolas" charset="0"/>
                <a:cs typeface="Consolas" charset="0"/>
              </a:rPr>
              <a:t>fragOffset</a:t>
            </a:r>
            <a:r>
              <a:rPr lang="en-US" sz="1200" kern="1200" dirty="0" smtClean="0">
                <a:ln w="0"/>
                <a:solidFill>
                  <a:srgbClr val="C00000"/>
                </a:solidFill>
                <a:effectLst>
                  <a:outerShdw blurRad="38100" dist="19050" dir="2700000" algn="tl" rotWithShape="0">
                    <a:schemeClr val="dk1">
                      <a:alpha val="40000"/>
                    </a:schemeClr>
                  </a:outerShdw>
                </a:effectLst>
                <a:latin typeface="+mj-lt"/>
                <a:ea typeface="Consolas" charset="0"/>
                <a:cs typeface="Consolas" charset="0"/>
              </a:rPr>
              <a:t>, </a:t>
            </a:r>
          </a:p>
          <a:p>
            <a:r>
              <a:rPr lang="en-US" sz="1200" kern="1200" dirty="0">
                <a:ln w="0"/>
                <a:solidFill>
                  <a:srgbClr val="C00000"/>
                </a:solidFill>
                <a:effectLst>
                  <a:outerShdw blurRad="38100" dist="19050" dir="2700000" algn="tl" rotWithShape="0">
                    <a:schemeClr val="dk1">
                      <a:alpha val="40000"/>
                    </a:schemeClr>
                  </a:outerShdw>
                </a:effectLst>
                <a:latin typeface="+mj-lt"/>
                <a:ea typeface="Consolas" charset="0"/>
                <a:cs typeface="Consolas" charset="0"/>
              </a:rPr>
              <a:t> </a:t>
            </a:r>
            <a:r>
              <a:rPr lang="en-US" sz="1200" kern="1200" dirty="0" smtClean="0">
                <a:ln w="0"/>
                <a:solidFill>
                  <a:srgbClr val="C00000"/>
                </a:solidFill>
                <a:effectLst>
                  <a:outerShdw blurRad="38100" dist="19050" dir="2700000" algn="tl" rotWithShape="0">
                    <a:schemeClr val="dk1">
                      <a:alpha val="40000"/>
                    </a:schemeClr>
                  </a:outerShdw>
                </a:effectLst>
                <a:latin typeface="+mj-lt"/>
                <a:ea typeface="Consolas" charset="0"/>
                <a:cs typeface="Consolas" charset="0"/>
              </a:rPr>
              <a:t>   </a:t>
            </a:r>
            <a:r>
              <a:rPr lang="en-US" sz="1200" kern="1200" dirty="0" err="1" smtClean="0">
                <a:ln w="0"/>
                <a:solidFill>
                  <a:srgbClr val="C00000"/>
                </a:solidFill>
                <a:effectLst>
                  <a:outerShdw blurRad="38100" dist="19050" dir="2700000" algn="tl" rotWithShape="0">
                    <a:schemeClr val="dk1">
                      <a:alpha val="40000"/>
                    </a:schemeClr>
                  </a:outerShdw>
                </a:effectLst>
                <a:latin typeface="+mj-lt"/>
                <a:ea typeface="Consolas" charset="0"/>
                <a:cs typeface="Consolas" charset="0"/>
              </a:rPr>
              <a:t>ttl</a:t>
            </a:r>
            <a:r>
              <a:rPr lang="en-US" sz="1200" kern="1200" dirty="0" smtClean="0">
                <a:ln w="0"/>
                <a:solidFill>
                  <a:srgbClr val="C00000"/>
                </a:solidFill>
                <a:effectLst>
                  <a:outerShdw blurRad="38100" dist="19050" dir="2700000" algn="tl" rotWithShape="0">
                    <a:schemeClr val="dk1">
                      <a:alpha val="40000"/>
                    </a:schemeClr>
                  </a:outerShdw>
                </a:effectLst>
                <a:latin typeface="+mj-lt"/>
                <a:ea typeface="Consolas" charset="0"/>
                <a:cs typeface="Consolas" charset="0"/>
              </a:rPr>
              <a:t>, protocol, </a:t>
            </a:r>
            <a:r>
              <a:rPr lang="en-US" sz="1200" kern="1200" dirty="0" err="1" smtClean="0">
                <a:ln w="0"/>
                <a:solidFill>
                  <a:srgbClr val="C00000"/>
                </a:solidFill>
                <a:effectLst>
                  <a:outerShdw blurRad="38100" dist="19050" dir="2700000" algn="tl" rotWithShape="0">
                    <a:schemeClr val="dk1">
                      <a:alpha val="40000"/>
                    </a:schemeClr>
                  </a:outerShdw>
                </a:effectLst>
                <a:latin typeface="+mj-lt"/>
                <a:ea typeface="Consolas" charset="0"/>
                <a:cs typeface="Consolas" charset="0"/>
              </a:rPr>
              <a:t>hdrChecksum</a:t>
            </a:r>
            <a:r>
              <a:rPr lang="en-US" sz="1200" kern="1200" dirty="0" smtClean="0">
                <a:ln w="0"/>
                <a:solidFill>
                  <a:srgbClr val="C00000"/>
                </a:solidFill>
                <a:effectLst>
                  <a:outerShdw blurRad="38100" dist="19050" dir="2700000" algn="tl" rotWithShape="0">
                    <a:schemeClr val="dk1">
                      <a:alpha val="40000"/>
                    </a:schemeClr>
                  </a:outerShdw>
                </a:effectLst>
                <a:latin typeface="+mj-lt"/>
                <a:ea typeface="Consolas" charset="0"/>
                <a:cs typeface="Consolas" charset="0"/>
              </a:rPr>
              <a:t>,      </a:t>
            </a:r>
          </a:p>
          <a:p>
            <a:r>
              <a:rPr lang="en-US" sz="1200" kern="1200" dirty="0">
                <a:ln w="0"/>
                <a:solidFill>
                  <a:srgbClr val="C00000"/>
                </a:solidFill>
                <a:effectLst>
                  <a:outerShdw blurRad="38100" dist="19050" dir="2700000" algn="tl" rotWithShape="0">
                    <a:schemeClr val="dk1">
                      <a:alpha val="40000"/>
                    </a:schemeClr>
                  </a:outerShdw>
                </a:effectLst>
                <a:latin typeface="+mj-lt"/>
                <a:ea typeface="Consolas" charset="0"/>
                <a:cs typeface="Consolas" charset="0"/>
              </a:rPr>
              <a:t> </a:t>
            </a:r>
            <a:r>
              <a:rPr lang="en-US" sz="1200" kern="1200" dirty="0" smtClean="0">
                <a:ln w="0"/>
                <a:solidFill>
                  <a:srgbClr val="C00000"/>
                </a:solidFill>
                <a:effectLst>
                  <a:outerShdw blurRad="38100" dist="19050" dir="2700000" algn="tl" rotWithShape="0">
                    <a:schemeClr val="dk1">
                      <a:alpha val="40000"/>
                    </a:schemeClr>
                  </a:outerShdw>
                </a:effectLst>
                <a:latin typeface="+mj-lt"/>
                <a:ea typeface="Consolas" charset="0"/>
                <a:cs typeface="Consolas" charset="0"/>
              </a:rPr>
              <a:t>   </a:t>
            </a:r>
            <a:r>
              <a:rPr lang="en-US" sz="1200" kern="1200" dirty="0" err="1" smtClean="0">
                <a:ln w="0"/>
                <a:solidFill>
                  <a:srgbClr val="C00000"/>
                </a:solidFill>
                <a:effectLst>
                  <a:outerShdw blurRad="38100" dist="19050" dir="2700000" algn="tl" rotWithShape="0">
                    <a:schemeClr val="dk1">
                      <a:alpha val="40000"/>
                    </a:schemeClr>
                  </a:outerShdw>
                </a:effectLst>
                <a:latin typeface="+mj-lt"/>
                <a:ea typeface="Consolas" charset="0"/>
                <a:cs typeface="Consolas" charset="0"/>
              </a:rPr>
              <a:t>srcAddr</a:t>
            </a:r>
            <a:r>
              <a:rPr lang="en-US" sz="1200" kern="1200" dirty="0" smtClean="0">
                <a:ln w="0"/>
                <a:solidFill>
                  <a:srgbClr val="C00000"/>
                </a:solidFill>
                <a:effectLst>
                  <a:outerShdw blurRad="38100" dist="19050" dir="2700000" algn="tl" rotWithShape="0">
                    <a:schemeClr val="dk1">
                      <a:alpha val="40000"/>
                    </a:schemeClr>
                  </a:outerShdw>
                </a:effectLst>
                <a:latin typeface="+mj-lt"/>
                <a:ea typeface="Consolas" charset="0"/>
                <a:cs typeface="Consolas" charset="0"/>
              </a:rPr>
              <a:t>, </a:t>
            </a:r>
            <a:r>
              <a:rPr lang="en-US" sz="1200" kern="1200" dirty="0" err="1" smtClean="0">
                <a:ln w="0"/>
                <a:solidFill>
                  <a:srgbClr val="C00000"/>
                </a:solidFill>
                <a:effectLst>
                  <a:outerShdw blurRad="38100" dist="19050" dir="2700000" algn="tl" rotWithShape="0">
                    <a:schemeClr val="dk1">
                      <a:alpha val="40000"/>
                    </a:schemeClr>
                  </a:outerShdw>
                </a:effectLst>
                <a:latin typeface="+mj-lt"/>
                <a:ea typeface="Consolas" charset="0"/>
                <a:cs typeface="Consolas" charset="0"/>
              </a:rPr>
              <a:t>dstAddr</a:t>
            </a:r>
            <a:r>
              <a:rPr lang="en-US" sz="1200" kern="1200" dirty="0" smtClean="0">
                <a:ln w="0"/>
                <a:solidFill>
                  <a:schemeClr val="tx1"/>
                </a:solidFill>
                <a:effectLst>
                  <a:outerShdw blurRad="38100" dist="19050" dir="2700000" algn="tl" rotWithShape="0">
                    <a:schemeClr val="dk1">
                      <a:alpha val="40000"/>
                    </a:schemeClr>
                  </a:outerShdw>
                </a:effectLst>
                <a:latin typeface="+mj-lt"/>
                <a:ea typeface="Consolas" charset="0"/>
                <a:cs typeface="Consolas" charset="0"/>
              </a:rPr>
              <a:t>)</a:t>
            </a:r>
          </a:p>
        </p:txBody>
      </p:sp>
      <p:cxnSp>
        <p:nvCxnSpPr>
          <p:cNvPr id="24" name="Straight Connector 23"/>
          <p:cNvCxnSpPr>
            <a:stCxn id="20" idx="2"/>
            <a:endCxn id="12" idx="0"/>
          </p:cNvCxnSpPr>
          <p:nvPr/>
        </p:nvCxnSpPr>
        <p:spPr>
          <a:xfrm>
            <a:off x="2800550" y="3109988"/>
            <a:ext cx="1" cy="677721"/>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21" idx="2"/>
            <a:endCxn id="16" idx="0"/>
          </p:cNvCxnSpPr>
          <p:nvPr/>
        </p:nvCxnSpPr>
        <p:spPr>
          <a:xfrm>
            <a:off x="6264527" y="3111722"/>
            <a:ext cx="1" cy="684766"/>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544992050"/>
      </p:ext>
    </p:extLst>
  </p:cSld>
  <p:clrMapOvr>
    <a:masterClrMapping/>
  </p:clrMapOvr>
  <mc:AlternateContent xmlns:mc="http://schemas.openxmlformats.org/markup-compatibility/2006" xmlns:p14="http://schemas.microsoft.com/office/powerpoint/2010/main">
    <mc:Choice Requires="p14">
      <p:transition spd="slow" p14:dur="2000" advTm="1144"/>
    </mc:Choice>
    <mc:Fallback xmlns="">
      <p:transition spd="slow" advTm="114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animBg="1"/>
      <p:bldP spid="11" grpId="0"/>
      <p:bldP spid="12" grpId="0" animBg="1"/>
      <p:bldP spid="16" grpId="0" animBg="1"/>
      <p:bldP spid="20" grpId="0" animBg="1"/>
      <p:bldP spid="21"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Optimization: </a:t>
            </a:r>
            <a:r>
              <a:rPr lang="en-US" b="1" dirty="0" smtClean="0"/>
              <a:t>Incremental Checksum</a:t>
            </a:r>
            <a:endParaRPr lang="en-US" b="1" dirty="0"/>
          </a:p>
        </p:txBody>
      </p:sp>
      <p:sp>
        <p:nvSpPr>
          <p:cNvPr id="4" name="TextBox 3"/>
          <p:cNvSpPr txBox="1"/>
          <p:nvPr/>
        </p:nvSpPr>
        <p:spPr>
          <a:xfrm>
            <a:off x="457200" y="1362456"/>
            <a:ext cx="7557063" cy="2554545"/>
          </a:xfrm>
          <a:prstGeom prst="rect">
            <a:avLst/>
          </a:prstGeom>
          <a:noFill/>
        </p:spPr>
        <p:txBody>
          <a:bodyPr wrap="square" rtlCol="0">
            <a:spAutoFit/>
          </a:bodyPr>
          <a:lstStyle/>
          <a:p>
            <a:pPr marL="342900" indent="-342900" defTabSz="914400">
              <a:buFont typeface="Arial" charset="0"/>
              <a:buChar char="•"/>
              <a:defRPr/>
            </a:pPr>
            <a:r>
              <a:rPr lang="en-US" sz="2000" dirty="0" smtClean="0">
                <a:latin typeface="Calibri Light" charset="0"/>
                <a:ea typeface="Calibri Light" charset="0"/>
                <a:cs typeface="Calibri Light" charset="0"/>
              </a:rPr>
              <a:t>Provided annotations to let the programmer inform the compiler whether the switch:</a:t>
            </a:r>
          </a:p>
          <a:p>
            <a:pPr marL="342900" indent="-342900" defTabSz="914400">
              <a:buFont typeface="Arial" charset="0"/>
              <a:buChar char="•"/>
              <a:defRPr/>
            </a:pPr>
            <a:endParaRPr lang="en-US" sz="2000" dirty="0">
              <a:latin typeface="Calibri Light" charset="0"/>
              <a:ea typeface="Calibri Light" charset="0"/>
              <a:cs typeface="Calibri Light" charset="0"/>
            </a:endParaRPr>
          </a:p>
          <a:p>
            <a:pPr marL="685800" lvl="1" indent="-342900" defTabSz="914400">
              <a:buFontTx/>
              <a:buChar char="-"/>
              <a:defRPr/>
            </a:pPr>
            <a:r>
              <a:rPr lang="en-US" sz="2000" dirty="0" smtClean="0">
                <a:solidFill>
                  <a:schemeClr val="tx1"/>
                </a:solidFill>
                <a:latin typeface="Calibri Light" charset="0"/>
                <a:ea typeface="Calibri Light" charset="0"/>
                <a:cs typeface="Calibri Light" charset="0"/>
              </a:rPr>
              <a:t>Is a part of an </a:t>
            </a:r>
            <a:r>
              <a:rPr lang="en-US" sz="2000" b="1" dirty="0" smtClean="0">
                <a:solidFill>
                  <a:schemeClr val="tx1"/>
                </a:solidFill>
                <a:latin typeface="Calibri Light" charset="0"/>
                <a:ea typeface="Calibri Light" charset="0"/>
                <a:cs typeface="Calibri Light" charset="0"/>
              </a:rPr>
              <a:t>“end-host stack”</a:t>
            </a:r>
          </a:p>
          <a:p>
            <a:pPr marL="685800" lvl="1" indent="-342900" defTabSz="914400">
              <a:buFontTx/>
              <a:buChar char="-"/>
              <a:defRPr/>
            </a:pPr>
            <a:endParaRPr lang="en-US" sz="2000" b="1" dirty="0">
              <a:latin typeface="Calibri Light" charset="0"/>
              <a:ea typeface="Calibri Light" charset="0"/>
              <a:cs typeface="Calibri Light" charset="0"/>
            </a:endParaRPr>
          </a:p>
          <a:p>
            <a:pPr marL="685800" lvl="1" indent="-342900" defTabSz="914400">
              <a:buFontTx/>
              <a:buChar char="-"/>
              <a:defRPr/>
            </a:pPr>
            <a:r>
              <a:rPr lang="en-US" sz="2000" dirty="0" smtClean="0">
                <a:latin typeface="Calibri Light" charset="0"/>
                <a:ea typeface="Calibri Light" charset="0"/>
                <a:cs typeface="Calibri Light" charset="0"/>
              </a:rPr>
              <a:t>Is running as a </a:t>
            </a:r>
            <a:r>
              <a:rPr lang="en-US" sz="2000" b="1" dirty="0" smtClean="0">
                <a:latin typeface="Calibri Light" charset="0"/>
                <a:ea typeface="Calibri Light" charset="0"/>
                <a:cs typeface="Calibri Light" charset="0"/>
              </a:rPr>
              <a:t>“transit switch”</a:t>
            </a:r>
          </a:p>
          <a:p>
            <a:pPr marL="685800" lvl="1" indent="-342900" defTabSz="914400">
              <a:buFontTx/>
              <a:buChar char="-"/>
              <a:defRPr/>
            </a:pPr>
            <a:endParaRPr lang="en-US" sz="2000" b="1" dirty="0">
              <a:solidFill>
                <a:schemeClr val="tx1"/>
              </a:solidFill>
              <a:latin typeface="Calibri Light" charset="0"/>
              <a:ea typeface="Calibri Light" charset="0"/>
              <a:cs typeface="Calibri Light" charset="0"/>
            </a:endParaRPr>
          </a:p>
          <a:p>
            <a:pPr marL="685800" lvl="1" indent="-342900" defTabSz="914400">
              <a:buFontTx/>
              <a:buChar char="-"/>
              <a:defRPr/>
            </a:pPr>
            <a:r>
              <a:rPr lang="en-US" sz="2000" dirty="0" smtClean="0">
                <a:latin typeface="Calibri Light" charset="0"/>
                <a:ea typeface="Calibri Light" charset="0"/>
                <a:cs typeface="Calibri Light" charset="0"/>
              </a:rPr>
              <a:t>Or neither of the two modes</a:t>
            </a:r>
            <a:endParaRPr lang="en-US" sz="2000" dirty="0">
              <a:solidFill>
                <a:schemeClr val="tx1"/>
              </a:solidFill>
              <a:latin typeface="Calibri Light" charset="0"/>
              <a:ea typeface="Calibri Light" charset="0"/>
              <a:cs typeface="Calibri Light" charset="0"/>
            </a:endParaRPr>
          </a:p>
        </p:txBody>
      </p:sp>
    </p:spTree>
    <p:custDataLst>
      <p:tags r:id="rId1"/>
    </p:custDataLst>
    <p:extLst>
      <p:ext uri="{BB962C8B-B14F-4D97-AF65-F5344CB8AC3E}">
        <p14:creationId xmlns:p14="http://schemas.microsoft.com/office/powerpoint/2010/main" val="1147765531"/>
      </p:ext>
    </p:extLst>
  </p:cSld>
  <p:clrMapOvr>
    <a:masterClrMapping/>
  </p:clrMapOvr>
  <mc:AlternateContent xmlns:mc="http://schemas.openxmlformats.org/markup-compatibility/2006" xmlns:p14="http://schemas.microsoft.com/office/powerpoint/2010/main">
    <mc:Choice Requires="p14">
      <p:transition spd="slow" p14:dur="2000" advTm="2688"/>
    </mc:Choice>
    <mc:Fallback xmlns="">
      <p:transition spd="slow" advTm="268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Optimization: </a:t>
            </a:r>
            <a:r>
              <a:rPr lang="en-US" b="1" dirty="0" smtClean="0"/>
              <a:t>Incremental Checksum</a:t>
            </a:r>
            <a:endParaRPr lang="en-US" b="1" dirty="0"/>
          </a:p>
        </p:txBody>
      </p:sp>
      <p:sp>
        <p:nvSpPr>
          <p:cNvPr id="30" name="TextBox 29"/>
          <p:cNvSpPr txBox="1"/>
          <p:nvPr/>
        </p:nvSpPr>
        <p:spPr>
          <a:xfrm>
            <a:off x="457200" y="1362456"/>
            <a:ext cx="6621738" cy="400110"/>
          </a:xfrm>
          <a:prstGeom prst="rect">
            <a:avLst/>
          </a:prstGeom>
          <a:noFill/>
        </p:spPr>
        <p:txBody>
          <a:bodyPr wrap="square" rtlCol="0">
            <a:spAutoFit/>
          </a:bodyPr>
          <a:lstStyle/>
          <a:p>
            <a:pPr marL="342900" indent="-342900" defTabSz="914400">
              <a:buFontTx/>
              <a:buChar char="-"/>
              <a:defRPr/>
            </a:pPr>
            <a:r>
              <a:rPr lang="en-US" sz="2000" dirty="0" smtClean="0">
                <a:latin typeface="+mj-lt"/>
                <a:ea typeface="Calibri" charset="0"/>
                <a:cs typeface="Calibri" charset="0"/>
              </a:rPr>
              <a:t>If part of an </a:t>
            </a:r>
            <a:r>
              <a:rPr lang="en-US" sz="2000" b="1" dirty="0" smtClean="0">
                <a:latin typeface="+mj-lt"/>
                <a:ea typeface="Calibri" charset="0"/>
                <a:cs typeface="Calibri" charset="0"/>
              </a:rPr>
              <a:t>“end-host stack”</a:t>
            </a:r>
            <a:endParaRPr lang="en-US" sz="2000" b="1" dirty="0" smtClean="0">
              <a:solidFill>
                <a:schemeClr val="tx1"/>
              </a:solidFill>
              <a:latin typeface="+mj-lt"/>
              <a:ea typeface="Calibri" charset="0"/>
              <a:cs typeface="Calibri" charset="0"/>
            </a:endParaRPr>
          </a:p>
        </p:txBody>
      </p:sp>
      <p:sp>
        <p:nvSpPr>
          <p:cNvPr id="4" name="Rounded Rectangle 3"/>
          <p:cNvSpPr/>
          <p:nvPr/>
        </p:nvSpPr>
        <p:spPr>
          <a:xfrm>
            <a:off x="1070142" y="3793556"/>
            <a:ext cx="946317" cy="620900"/>
          </a:xfrm>
          <a:prstGeom prst="roundRect">
            <a:avLst>
              <a:gd name="adj" fmla="val 0"/>
            </a:avLst>
          </a:prstGeom>
          <a:solidFill>
            <a:schemeClr val="accent3">
              <a:lumMod val="20000"/>
              <a:lumOff val="80000"/>
            </a:schemeClr>
          </a:solidFill>
          <a:ln w="9525">
            <a:solidFill>
              <a:schemeClr val="accent3">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Packet</a:t>
            </a:r>
          </a:p>
          <a:p>
            <a:pPr algn="ctr"/>
            <a:r>
              <a:rPr lang="en-US" sz="14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Parser</a:t>
            </a:r>
            <a:endParaRPr lang="en-US" sz="20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sp>
        <p:nvSpPr>
          <p:cNvPr id="5" name="TextBox 4"/>
          <p:cNvSpPr txBox="1"/>
          <p:nvPr/>
        </p:nvSpPr>
        <p:spPr>
          <a:xfrm>
            <a:off x="217587" y="3777692"/>
            <a:ext cx="691921" cy="307777"/>
          </a:xfrm>
          <a:prstGeom prst="rect">
            <a:avLst/>
          </a:prstGeom>
          <a:noFill/>
        </p:spPr>
        <p:txBody>
          <a:bodyPr wrap="none" rtlCol="0">
            <a:spAutoFit/>
          </a:bodyPr>
          <a:lstStyle/>
          <a:p>
            <a:r>
              <a:rPr lang="en-US" sz="14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Ingress</a:t>
            </a:r>
            <a:endParaRPr lang="en-US" sz="1400" dirty="0">
              <a:latin typeface="Calibri Light" charset="0"/>
              <a:ea typeface="Calibri Light" charset="0"/>
              <a:cs typeface="Calibri Light" charset="0"/>
            </a:endParaRPr>
          </a:p>
        </p:txBody>
      </p:sp>
      <p:sp>
        <p:nvSpPr>
          <p:cNvPr id="6" name="Rounded Rectangle 5"/>
          <p:cNvSpPr/>
          <p:nvPr/>
        </p:nvSpPr>
        <p:spPr>
          <a:xfrm>
            <a:off x="3567648" y="3652912"/>
            <a:ext cx="1838197" cy="849500"/>
          </a:xfrm>
          <a:prstGeom prst="roundRect">
            <a:avLst>
              <a:gd name="adj" fmla="val 0"/>
            </a:avLst>
          </a:prstGeom>
          <a:solidFill>
            <a:schemeClr val="bg1">
              <a:lumMod val="95000"/>
            </a:schemeClr>
          </a:solidFill>
          <a:ln w="9525">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Match-Action</a:t>
            </a:r>
          </a:p>
          <a:p>
            <a:pPr algn="ctr"/>
            <a:r>
              <a:rPr lang="en-US" sz="14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Pipeline</a:t>
            </a:r>
            <a:endParaRPr lang="en-US" sz="20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sp>
        <p:nvSpPr>
          <p:cNvPr id="7" name="TextBox 6"/>
          <p:cNvSpPr txBox="1"/>
          <p:nvPr/>
        </p:nvSpPr>
        <p:spPr>
          <a:xfrm>
            <a:off x="6918110" y="3671404"/>
            <a:ext cx="643831" cy="307777"/>
          </a:xfrm>
          <a:prstGeom prst="rect">
            <a:avLst/>
          </a:prstGeom>
          <a:noFill/>
        </p:spPr>
        <p:txBody>
          <a:bodyPr wrap="none" rtlCol="0">
            <a:spAutoFit/>
          </a:bodyPr>
          <a:lstStyle/>
          <a:p>
            <a:r>
              <a:rPr lang="en-US" sz="14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Egress</a:t>
            </a:r>
            <a:endParaRPr lang="en-US" sz="1800" dirty="0">
              <a:latin typeface="Calibri Light" charset="0"/>
              <a:ea typeface="Calibri Light" charset="0"/>
              <a:cs typeface="Calibri Light" charset="0"/>
            </a:endParaRPr>
          </a:p>
        </p:txBody>
      </p:sp>
      <p:sp>
        <p:nvSpPr>
          <p:cNvPr id="8" name="Rounded Rectangle 7"/>
          <p:cNvSpPr/>
          <p:nvPr/>
        </p:nvSpPr>
        <p:spPr>
          <a:xfrm>
            <a:off x="2327392" y="3787709"/>
            <a:ext cx="946317" cy="620900"/>
          </a:xfrm>
          <a:prstGeom prst="roundRect">
            <a:avLst>
              <a:gd name="adj" fmla="val 0"/>
            </a:avLst>
          </a:prstGeom>
          <a:solidFill>
            <a:schemeClr val="accent1">
              <a:lumMod val="20000"/>
              <a:lumOff val="80000"/>
            </a:schemeClr>
          </a:solidFill>
          <a:ln w="9525">
            <a:solidFill>
              <a:schemeClr val="accent3">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Checksum</a:t>
            </a:r>
          </a:p>
          <a:p>
            <a:pPr algn="ctr"/>
            <a:r>
              <a:rPr lang="en-US" sz="14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Verify</a:t>
            </a:r>
            <a:endParaRPr lang="en-US" sz="20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cxnSp>
        <p:nvCxnSpPr>
          <p:cNvPr id="9" name="Straight Arrow Connector 8"/>
          <p:cNvCxnSpPr/>
          <p:nvPr/>
        </p:nvCxnSpPr>
        <p:spPr>
          <a:xfrm>
            <a:off x="3273364" y="4098169"/>
            <a:ext cx="304799" cy="0"/>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2016459" y="4098169"/>
            <a:ext cx="304799" cy="0"/>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384881" y="4106938"/>
            <a:ext cx="685261" cy="0"/>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12" name="Rounded Rectangle 11"/>
          <p:cNvSpPr/>
          <p:nvPr/>
        </p:nvSpPr>
        <p:spPr>
          <a:xfrm>
            <a:off x="5720324" y="3796488"/>
            <a:ext cx="1088407" cy="620900"/>
          </a:xfrm>
          <a:prstGeom prst="roundRect">
            <a:avLst>
              <a:gd name="adj" fmla="val 0"/>
            </a:avLst>
          </a:prstGeom>
          <a:solidFill>
            <a:schemeClr val="accent1">
              <a:lumMod val="20000"/>
              <a:lumOff val="80000"/>
            </a:schemeClr>
          </a:solidFill>
          <a:ln w="9525">
            <a:solidFill>
              <a:schemeClr val="accent3">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Checksum Update</a:t>
            </a:r>
          </a:p>
        </p:txBody>
      </p:sp>
      <p:cxnSp>
        <p:nvCxnSpPr>
          <p:cNvPr id="13" name="Straight Arrow Connector 12"/>
          <p:cNvCxnSpPr/>
          <p:nvPr/>
        </p:nvCxnSpPr>
        <p:spPr>
          <a:xfrm>
            <a:off x="5415525" y="4106938"/>
            <a:ext cx="304799" cy="0"/>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6810181" y="4085469"/>
            <a:ext cx="685261" cy="0"/>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15" name="Rounded Rectangle 14"/>
          <p:cNvSpPr/>
          <p:nvPr/>
        </p:nvSpPr>
        <p:spPr>
          <a:xfrm>
            <a:off x="1692907" y="1984518"/>
            <a:ext cx="2215286" cy="1125470"/>
          </a:xfrm>
          <a:prstGeom prst="roundRect">
            <a:avLst>
              <a:gd name="adj" fmla="val 0"/>
            </a:avLst>
          </a:prstGeom>
          <a:solidFill>
            <a:schemeClr val="accent1">
              <a:lumMod val="20000"/>
              <a:lumOff val="80000"/>
            </a:schemeClr>
          </a:solidFill>
          <a:ln w="9525">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kern="1200" dirty="0" smtClean="0">
                <a:ln w="0"/>
                <a:solidFill>
                  <a:schemeClr val="tx1"/>
                </a:solidFill>
                <a:effectLst>
                  <a:outerShdw blurRad="38100" dist="19050" dir="2700000" algn="tl" rotWithShape="0">
                    <a:schemeClr val="dk1">
                      <a:alpha val="40000"/>
                    </a:schemeClr>
                  </a:outerShdw>
                </a:effectLst>
                <a:latin typeface="+mj-lt"/>
                <a:ea typeface="Consolas" charset="0"/>
                <a:cs typeface="Consolas" charset="0"/>
              </a:rPr>
              <a:t>Checksum Verify</a:t>
            </a:r>
            <a:r>
              <a:rPr lang="en-US" sz="1200" b="1" dirty="0" smtClean="0">
                <a:ln w="0"/>
                <a:solidFill>
                  <a:schemeClr val="tx1"/>
                </a:solidFill>
                <a:effectLst>
                  <a:outerShdw blurRad="38100" dist="19050" dir="2700000" algn="tl" rotWithShape="0">
                    <a:schemeClr val="dk1">
                      <a:alpha val="40000"/>
                    </a:schemeClr>
                  </a:outerShdw>
                </a:effectLst>
                <a:latin typeface="+mj-lt"/>
                <a:ea typeface="Consolas" charset="0"/>
                <a:cs typeface="Consolas" charset="0"/>
              </a:rPr>
              <a:t> </a:t>
            </a:r>
            <a:r>
              <a:rPr lang="en-US" sz="1200" dirty="0" smtClean="0">
                <a:ln w="0"/>
                <a:solidFill>
                  <a:schemeClr val="tx1"/>
                </a:solidFill>
                <a:effectLst>
                  <a:outerShdw blurRad="38100" dist="19050" dir="2700000" algn="tl" rotWithShape="0">
                    <a:schemeClr val="dk1">
                      <a:alpha val="40000"/>
                    </a:schemeClr>
                  </a:outerShdw>
                </a:effectLst>
                <a:latin typeface="+mj-lt"/>
                <a:ea typeface="Consolas" charset="0"/>
                <a:cs typeface="Consolas" charset="0"/>
              </a:rPr>
              <a:t>(</a:t>
            </a:r>
          </a:p>
          <a:p>
            <a:r>
              <a:rPr lang="en-US" sz="1200" kern="1200" dirty="0">
                <a:ln w="0"/>
                <a:solidFill>
                  <a:schemeClr val="tx1"/>
                </a:solidFill>
                <a:effectLst>
                  <a:outerShdw blurRad="38100" dist="19050" dir="2700000" algn="tl" rotWithShape="0">
                    <a:schemeClr val="dk1">
                      <a:alpha val="40000"/>
                    </a:schemeClr>
                  </a:outerShdw>
                </a:effectLst>
                <a:latin typeface="+mj-lt"/>
                <a:ea typeface="Consolas" charset="0"/>
                <a:cs typeface="Consolas" charset="0"/>
              </a:rPr>
              <a:t> </a:t>
            </a:r>
            <a:r>
              <a:rPr lang="en-US" sz="1200" kern="1200" dirty="0" smtClean="0">
                <a:ln w="0"/>
                <a:solidFill>
                  <a:schemeClr val="tx1"/>
                </a:solidFill>
                <a:effectLst>
                  <a:outerShdw blurRad="38100" dist="19050" dir="2700000" algn="tl" rotWithShape="0">
                    <a:schemeClr val="dk1">
                      <a:alpha val="40000"/>
                    </a:schemeClr>
                  </a:outerShdw>
                </a:effectLst>
                <a:latin typeface="+mj-lt"/>
                <a:ea typeface="Consolas" charset="0"/>
                <a:cs typeface="Consolas" charset="0"/>
              </a:rPr>
              <a:t>   </a:t>
            </a:r>
            <a:r>
              <a:rPr lang="en-US" sz="1200" kern="1200" dirty="0" smtClean="0">
                <a:ln w="0"/>
                <a:solidFill>
                  <a:srgbClr val="C00000"/>
                </a:solidFill>
                <a:effectLst>
                  <a:outerShdw blurRad="38100" dist="19050" dir="2700000" algn="tl" rotWithShape="0">
                    <a:schemeClr val="dk1">
                      <a:alpha val="40000"/>
                    </a:schemeClr>
                  </a:outerShdw>
                </a:effectLst>
                <a:latin typeface="+mj-lt"/>
                <a:ea typeface="Consolas" charset="0"/>
                <a:cs typeface="Consolas" charset="0"/>
              </a:rPr>
              <a:t>version, </a:t>
            </a:r>
            <a:r>
              <a:rPr lang="en-US" sz="1200" kern="1200" dirty="0" err="1" smtClean="0">
                <a:ln w="0"/>
                <a:solidFill>
                  <a:srgbClr val="C00000"/>
                </a:solidFill>
                <a:effectLst>
                  <a:outerShdw blurRad="38100" dist="19050" dir="2700000" algn="tl" rotWithShape="0">
                    <a:schemeClr val="dk1">
                      <a:alpha val="40000"/>
                    </a:schemeClr>
                  </a:outerShdw>
                </a:effectLst>
                <a:latin typeface="+mj-lt"/>
                <a:ea typeface="Consolas" charset="0"/>
                <a:cs typeface="Consolas" charset="0"/>
              </a:rPr>
              <a:t>ihl</a:t>
            </a:r>
            <a:r>
              <a:rPr lang="en-US" sz="1200" kern="1200" dirty="0" smtClean="0">
                <a:ln w="0"/>
                <a:solidFill>
                  <a:srgbClr val="C00000"/>
                </a:solidFill>
                <a:effectLst>
                  <a:outerShdw blurRad="38100" dist="19050" dir="2700000" algn="tl" rotWithShape="0">
                    <a:schemeClr val="dk1">
                      <a:alpha val="40000"/>
                    </a:schemeClr>
                  </a:outerShdw>
                </a:effectLst>
                <a:latin typeface="+mj-lt"/>
                <a:ea typeface="Consolas" charset="0"/>
                <a:cs typeface="Consolas" charset="0"/>
              </a:rPr>
              <a:t>, </a:t>
            </a:r>
            <a:r>
              <a:rPr lang="en-US" sz="1200" kern="1200" dirty="0" err="1" smtClean="0">
                <a:ln w="0"/>
                <a:solidFill>
                  <a:srgbClr val="C00000"/>
                </a:solidFill>
                <a:effectLst>
                  <a:outerShdw blurRad="38100" dist="19050" dir="2700000" algn="tl" rotWithShape="0">
                    <a:schemeClr val="dk1">
                      <a:alpha val="40000"/>
                    </a:schemeClr>
                  </a:outerShdw>
                </a:effectLst>
                <a:latin typeface="+mj-lt"/>
                <a:ea typeface="Consolas" charset="0"/>
                <a:cs typeface="Consolas" charset="0"/>
              </a:rPr>
              <a:t>diffserv</a:t>
            </a:r>
            <a:r>
              <a:rPr lang="en-US" sz="1200" kern="1200" dirty="0" smtClean="0">
                <a:ln w="0"/>
                <a:solidFill>
                  <a:srgbClr val="C00000"/>
                </a:solidFill>
                <a:effectLst>
                  <a:outerShdw blurRad="38100" dist="19050" dir="2700000" algn="tl" rotWithShape="0">
                    <a:schemeClr val="dk1">
                      <a:alpha val="40000"/>
                    </a:schemeClr>
                  </a:outerShdw>
                </a:effectLst>
                <a:latin typeface="+mj-lt"/>
                <a:ea typeface="Consolas" charset="0"/>
                <a:cs typeface="Consolas" charset="0"/>
              </a:rPr>
              <a:t>, </a:t>
            </a:r>
            <a:r>
              <a:rPr lang="en-US" sz="1200" kern="1200" dirty="0" err="1" smtClean="0">
                <a:ln w="0"/>
                <a:solidFill>
                  <a:srgbClr val="C00000"/>
                </a:solidFill>
                <a:effectLst>
                  <a:outerShdw blurRad="38100" dist="19050" dir="2700000" algn="tl" rotWithShape="0">
                    <a:schemeClr val="dk1">
                      <a:alpha val="40000"/>
                    </a:schemeClr>
                  </a:outerShdw>
                </a:effectLst>
                <a:latin typeface="+mj-lt"/>
                <a:ea typeface="Consolas" charset="0"/>
                <a:cs typeface="Consolas" charset="0"/>
              </a:rPr>
              <a:t>totalLen</a:t>
            </a:r>
            <a:r>
              <a:rPr lang="en-US" sz="1200" kern="1200" dirty="0" smtClean="0">
                <a:ln w="0"/>
                <a:solidFill>
                  <a:srgbClr val="C00000"/>
                </a:solidFill>
                <a:effectLst>
                  <a:outerShdw blurRad="38100" dist="19050" dir="2700000" algn="tl" rotWithShape="0">
                    <a:schemeClr val="dk1">
                      <a:alpha val="40000"/>
                    </a:schemeClr>
                  </a:outerShdw>
                </a:effectLst>
                <a:latin typeface="+mj-lt"/>
                <a:ea typeface="Consolas" charset="0"/>
                <a:cs typeface="Consolas" charset="0"/>
              </a:rPr>
              <a:t>, </a:t>
            </a:r>
          </a:p>
          <a:p>
            <a:r>
              <a:rPr lang="en-US" sz="1200" kern="1200" dirty="0">
                <a:ln w="0"/>
                <a:solidFill>
                  <a:srgbClr val="C00000"/>
                </a:solidFill>
                <a:effectLst>
                  <a:outerShdw blurRad="38100" dist="19050" dir="2700000" algn="tl" rotWithShape="0">
                    <a:schemeClr val="dk1">
                      <a:alpha val="40000"/>
                    </a:schemeClr>
                  </a:outerShdw>
                </a:effectLst>
                <a:latin typeface="+mj-lt"/>
                <a:ea typeface="Consolas" charset="0"/>
                <a:cs typeface="Consolas" charset="0"/>
              </a:rPr>
              <a:t> </a:t>
            </a:r>
            <a:r>
              <a:rPr lang="en-US" sz="1200" kern="1200" dirty="0" smtClean="0">
                <a:ln w="0"/>
                <a:solidFill>
                  <a:srgbClr val="C00000"/>
                </a:solidFill>
                <a:effectLst>
                  <a:outerShdw blurRad="38100" dist="19050" dir="2700000" algn="tl" rotWithShape="0">
                    <a:schemeClr val="dk1">
                      <a:alpha val="40000"/>
                    </a:schemeClr>
                  </a:outerShdw>
                </a:effectLst>
                <a:latin typeface="+mj-lt"/>
                <a:ea typeface="Consolas" charset="0"/>
                <a:cs typeface="Consolas" charset="0"/>
              </a:rPr>
              <a:t>   identification, flags, </a:t>
            </a:r>
            <a:r>
              <a:rPr lang="en-US" sz="1200" kern="1200" dirty="0" err="1" smtClean="0">
                <a:ln w="0"/>
                <a:solidFill>
                  <a:srgbClr val="C00000"/>
                </a:solidFill>
                <a:effectLst>
                  <a:outerShdw blurRad="38100" dist="19050" dir="2700000" algn="tl" rotWithShape="0">
                    <a:schemeClr val="dk1">
                      <a:alpha val="40000"/>
                    </a:schemeClr>
                  </a:outerShdw>
                </a:effectLst>
                <a:latin typeface="+mj-lt"/>
                <a:ea typeface="Consolas" charset="0"/>
                <a:cs typeface="Consolas" charset="0"/>
              </a:rPr>
              <a:t>fragOffset</a:t>
            </a:r>
            <a:r>
              <a:rPr lang="en-US" sz="1200" kern="1200" dirty="0" smtClean="0">
                <a:ln w="0"/>
                <a:solidFill>
                  <a:srgbClr val="C00000"/>
                </a:solidFill>
                <a:effectLst>
                  <a:outerShdw blurRad="38100" dist="19050" dir="2700000" algn="tl" rotWithShape="0">
                    <a:schemeClr val="dk1">
                      <a:alpha val="40000"/>
                    </a:schemeClr>
                  </a:outerShdw>
                </a:effectLst>
                <a:latin typeface="+mj-lt"/>
                <a:ea typeface="Consolas" charset="0"/>
                <a:cs typeface="Consolas" charset="0"/>
              </a:rPr>
              <a:t>, </a:t>
            </a:r>
          </a:p>
          <a:p>
            <a:r>
              <a:rPr lang="en-US" sz="1200" kern="1200" dirty="0">
                <a:ln w="0"/>
                <a:solidFill>
                  <a:srgbClr val="C00000"/>
                </a:solidFill>
                <a:effectLst>
                  <a:outerShdw blurRad="38100" dist="19050" dir="2700000" algn="tl" rotWithShape="0">
                    <a:schemeClr val="dk1">
                      <a:alpha val="40000"/>
                    </a:schemeClr>
                  </a:outerShdw>
                </a:effectLst>
                <a:latin typeface="+mj-lt"/>
                <a:ea typeface="Consolas" charset="0"/>
                <a:cs typeface="Consolas" charset="0"/>
              </a:rPr>
              <a:t> </a:t>
            </a:r>
            <a:r>
              <a:rPr lang="en-US" sz="1200" kern="1200" dirty="0" smtClean="0">
                <a:ln w="0"/>
                <a:solidFill>
                  <a:srgbClr val="C00000"/>
                </a:solidFill>
                <a:effectLst>
                  <a:outerShdw blurRad="38100" dist="19050" dir="2700000" algn="tl" rotWithShape="0">
                    <a:schemeClr val="dk1">
                      <a:alpha val="40000"/>
                    </a:schemeClr>
                  </a:outerShdw>
                </a:effectLst>
                <a:latin typeface="+mj-lt"/>
                <a:ea typeface="Consolas" charset="0"/>
                <a:cs typeface="Consolas" charset="0"/>
              </a:rPr>
              <a:t>   </a:t>
            </a:r>
            <a:r>
              <a:rPr lang="en-US" sz="1200" kern="1200" dirty="0" err="1" smtClean="0">
                <a:ln w="0"/>
                <a:solidFill>
                  <a:srgbClr val="C00000"/>
                </a:solidFill>
                <a:effectLst>
                  <a:outerShdw blurRad="38100" dist="19050" dir="2700000" algn="tl" rotWithShape="0">
                    <a:schemeClr val="dk1">
                      <a:alpha val="40000"/>
                    </a:schemeClr>
                  </a:outerShdw>
                </a:effectLst>
                <a:latin typeface="+mj-lt"/>
                <a:ea typeface="Consolas" charset="0"/>
                <a:cs typeface="Consolas" charset="0"/>
              </a:rPr>
              <a:t>ttl</a:t>
            </a:r>
            <a:r>
              <a:rPr lang="en-US" sz="1200" kern="1200" dirty="0" smtClean="0">
                <a:ln w="0"/>
                <a:solidFill>
                  <a:srgbClr val="C00000"/>
                </a:solidFill>
                <a:effectLst>
                  <a:outerShdw blurRad="38100" dist="19050" dir="2700000" algn="tl" rotWithShape="0">
                    <a:schemeClr val="dk1">
                      <a:alpha val="40000"/>
                    </a:schemeClr>
                  </a:outerShdw>
                </a:effectLst>
                <a:latin typeface="+mj-lt"/>
                <a:ea typeface="Consolas" charset="0"/>
                <a:cs typeface="Consolas" charset="0"/>
              </a:rPr>
              <a:t>, protocol, </a:t>
            </a:r>
            <a:r>
              <a:rPr lang="en-US" sz="1200" kern="1200" dirty="0" err="1" smtClean="0">
                <a:ln w="0"/>
                <a:solidFill>
                  <a:srgbClr val="C00000"/>
                </a:solidFill>
                <a:effectLst>
                  <a:outerShdw blurRad="38100" dist="19050" dir="2700000" algn="tl" rotWithShape="0">
                    <a:schemeClr val="dk1">
                      <a:alpha val="40000"/>
                    </a:schemeClr>
                  </a:outerShdw>
                </a:effectLst>
                <a:latin typeface="+mj-lt"/>
                <a:ea typeface="Consolas" charset="0"/>
                <a:cs typeface="Consolas" charset="0"/>
              </a:rPr>
              <a:t>hdrChecksum</a:t>
            </a:r>
            <a:r>
              <a:rPr lang="en-US" sz="1200" kern="1200" dirty="0" smtClean="0">
                <a:ln w="0"/>
                <a:solidFill>
                  <a:srgbClr val="C00000"/>
                </a:solidFill>
                <a:effectLst>
                  <a:outerShdw blurRad="38100" dist="19050" dir="2700000" algn="tl" rotWithShape="0">
                    <a:schemeClr val="dk1">
                      <a:alpha val="40000"/>
                    </a:schemeClr>
                  </a:outerShdw>
                </a:effectLst>
                <a:latin typeface="+mj-lt"/>
                <a:ea typeface="Consolas" charset="0"/>
                <a:cs typeface="Consolas" charset="0"/>
              </a:rPr>
              <a:t>,      </a:t>
            </a:r>
          </a:p>
          <a:p>
            <a:r>
              <a:rPr lang="en-US" sz="1200" kern="1200" dirty="0">
                <a:ln w="0"/>
                <a:solidFill>
                  <a:srgbClr val="C00000"/>
                </a:solidFill>
                <a:effectLst>
                  <a:outerShdw blurRad="38100" dist="19050" dir="2700000" algn="tl" rotWithShape="0">
                    <a:schemeClr val="dk1">
                      <a:alpha val="40000"/>
                    </a:schemeClr>
                  </a:outerShdw>
                </a:effectLst>
                <a:latin typeface="+mj-lt"/>
                <a:ea typeface="Consolas" charset="0"/>
                <a:cs typeface="Consolas" charset="0"/>
              </a:rPr>
              <a:t> </a:t>
            </a:r>
            <a:r>
              <a:rPr lang="en-US" sz="1200" kern="1200" dirty="0" smtClean="0">
                <a:ln w="0"/>
                <a:solidFill>
                  <a:srgbClr val="C00000"/>
                </a:solidFill>
                <a:effectLst>
                  <a:outerShdw blurRad="38100" dist="19050" dir="2700000" algn="tl" rotWithShape="0">
                    <a:schemeClr val="dk1">
                      <a:alpha val="40000"/>
                    </a:schemeClr>
                  </a:outerShdw>
                </a:effectLst>
                <a:latin typeface="+mj-lt"/>
                <a:ea typeface="Consolas" charset="0"/>
                <a:cs typeface="Consolas" charset="0"/>
              </a:rPr>
              <a:t>   </a:t>
            </a:r>
            <a:r>
              <a:rPr lang="en-US" sz="1200" kern="1200" dirty="0" err="1" smtClean="0">
                <a:ln w="0"/>
                <a:solidFill>
                  <a:srgbClr val="C00000"/>
                </a:solidFill>
                <a:effectLst>
                  <a:outerShdw blurRad="38100" dist="19050" dir="2700000" algn="tl" rotWithShape="0">
                    <a:schemeClr val="dk1">
                      <a:alpha val="40000"/>
                    </a:schemeClr>
                  </a:outerShdw>
                </a:effectLst>
                <a:latin typeface="+mj-lt"/>
                <a:ea typeface="Consolas" charset="0"/>
                <a:cs typeface="Consolas" charset="0"/>
              </a:rPr>
              <a:t>srcAddr</a:t>
            </a:r>
            <a:r>
              <a:rPr lang="en-US" sz="1200" kern="1200" dirty="0" smtClean="0">
                <a:ln w="0"/>
                <a:solidFill>
                  <a:srgbClr val="C00000"/>
                </a:solidFill>
                <a:effectLst>
                  <a:outerShdw blurRad="38100" dist="19050" dir="2700000" algn="tl" rotWithShape="0">
                    <a:schemeClr val="dk1">
                      <a:alpha val="40000"/>
                    </a:schemeClr>
                  </a:outerShdw>
                </a:effectLst>
                <a:latin typeface="+mj-lt"/>
                <a:ea typeface="Consolas" charset="0"/>
                <a:cs typeface="Consolas" charset="0"/>
              </a:rPr>
              <a:t>, </a:t>
            </a:r>
            <a:r>
              <a:rPr lang="en-US" sz="1200" kern="1200" dirty="0" err="1" smtClean="0">
                <a:ln w="0"/>
                <a:solidFill>
                  <a:srgbClr val="C00000"/>
                </a:solidFill>
                <a:effectLst>
                  <a:outerShdw blurRad="38100" dist="19050" dir="2700000" algn="tl" rotWithShape="0">
                    <a:schemeClr val="dk1">
                      <a:alpha val="40000"/>
                    </a:schemeClr>
                  </a:outerShdw>
                </a:effectLst>
                <a:latin typeface="+mj-lt"/>
                <a:ea typeface="Consolas" charset="0"/>
                <a:cs typeface="Consolas" charset="0"/>
              </a:rPr>
              <a:t>dstAddr</a:t>
            </a:r>
            <a:r>
              <a:rPr lang="en-US" sz="1200" kern="1200" dirty="0" smtClean="0">
                <a:ln w="0"/>
                <a:solidFill>
                  <a:schemeClr val="tx1"/>
                </a:solidFill>
                <a:effectLst>
                  <a:outerShdw blurRad="38100" dist="19050" dir="2700000" algn="tl" rotWithShape="0">
                    <a:schemeClr val="dk1">
                      <a:alpha val="40000"/>
                    </a:schemeClr>
                  </a:outerShdw>
                </a:effectLst>
                <a:latin typeface="+mj-lt"/>
                <a:ea typeface="Consolas" charset="0"/>
                <a:cs typeface="Consolas" charset="0"/>
              </a:rPr>
              <a:t>)</a:t>
            </a:r>
          </a:p>
        </p:txBody>
      </p:sp>
      <p:sp>
        <p:nvSpPr>
          <p:cNvPr id="16" name="Rounded Rectangle 15"/>
          <p:cNvSpPr/>
          <p:nvPr/>
        </p:nvSpPr>
        <p:spPr>
          <a:xfrm>
            <a:off x="5156884" y="1986252"/>
            <a:ext cx="2215286" cy="1125470"/>
          </a:xfrm>
          <a:prstGeom prst="roundRect">
            <a:avLst>
              <a:gd name="adj" fmla="val 0"/>
            </a:avLst>
          </a:prstGeom>
          <a:solidFill>
            <a:schemeClr val="accent1">
              <a:lumMod val="20000"/>
              <a:lumOff val="80000"/>
            </a:schemeClr>
          </a:solidFill>
          <a:ln w="9525">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kern="1200" dirty="0" smtClean="0">
                <a:ln w="0"/>
                <a:solidFill>
                  <a:schemeClr val="tx1"/>
                </a:solidFill>
                <a:effectLst>
                  <a:outerShdw blurRad="38100" dist="19050" dir="2700000" algn="tl" rotWithShape="0">
                    <a:schemeClr val="dk1">
                      <a:alpha val="40000"/>
                    </a:schemeClr>
                  </a:outerShdw>
                </a:effectLst>
                <a:latin typeface="+mj-lt"/>
                <a:ea typeface="Consolas" charset="0"/>
                <a:cs typeface="Consolas" charset="0"/>
              </a:rPr>
              <a:t>Checksum Update </a:t>
            </a:r>
            <a:r>
              <a:rPr lang="en-US" sz="1200" dirty="0" smtClean="0">
                <a:ln w="0"/>
                <a:solidFill>
                  <a:schemeClr val="tx1"/>
                </a:solidFill>
                <a:effectLst>
                  <a:outerShdw blurRad="38100" dist="19050" dir="2700000" algn="tl" rotWithShape="0">
                    <a:schemeClr val="dk1">
                      <a:alpha val="40000"/>
                    </a:schemeClr>
                  </a:outerShdw>
                </a:effectLst>
                <a:latin typeface="+mj-lt"/>
                <a:ea typeface="Consolas" charset="0"/>
                <a:cs typeface="Consolas" charset="0"/>
              </a:rPr>
              <a:t>(</a:t>
            </a:r>
          </a:p>
          <a:p>
            <a:r>
              <a:rPr lang="en-US" sz="1200" kern="1200" dirty="0">
                <a:ln w="0"/>
                <a:solidFill>
                  <a:schemeClr val="tx1"/>
                </a:solidFill>
                <a:effectLst>
                  <a:outerShdw blurRad="38100" dist="19050" dir="2700000" algn="tl" rotWithShape="0">
                    <a:schemeClr val="dk1">
                      <a:alpha val="40000"/>
                    </a:schemeClr>
                  </a:outerShdw>
                </a:effectLst>
                <a:latin typeface="+mj-lt"/>
                <a:ea typeface="Consolas" charset="0"/>
                <a:cs typeface="Consolas" charset="0"/>
              </a:rPr>
              <a:t> </a:t>
            </a:r>
            <a:r>
              <a:rPr lang="en-US" sz="1200" kern="1200" dirty="0" smtClean="0">
                <a:ln w="0"/>
                <a:solidFill>
                  <a:schemeClr val="tx1"/>
                </a:solidFill>
                <a:effectLst>
                  <a:outerShdw blurRad="38100" dist="19050" dir="2700000" algn="tl" rotWithShape="0">
                    <a:schemeClr val="dk1">
                      <a:alpha val="40000"/>
                    </a:schemeClr>
                  </a:outerShdw>
                </a:effectLst>
                <a:latin typeface="+mj-lt"/>
                <a:ea typeface="Consolas" charset="0"/>
                <a:cs typeface="Consolas" charset="0"/>
              </a:rPr>
              <a:t>   </a:t>
            </a:r>
            <a:r>
              <a:rPr lang="en-US" sz="1200" kern="1200" dirty="0" smtClean="0">
                <a:ln w="0"/>
                <a:solidFill>
                  <a:srgbClr val="C00000"/>
                </a:solidFill>
                <a:effectLst>
                  <a:outerShdw blurRad="38100" dist="19050" dir="2700000" algn="tl" rotWithShape="0">
                    <a:schemeClr val="dk1">
                      <a:alpha val="40000"/>
                    </a:schemeClr>
                  </a:outerShdw>
                </a:effectLst>
                <a:latin typeface="+mj-lt"/>
                <a:ea typeface="Consolas" charset="0"/>
                <a:cs typeface="Consolas" charset="0"/>
              </a:rPr>
              <a:t>version, </a:t>
            </a:r>
            <a:r>
              <a:rPr lang="en-US" sz="1200" kern="1200" dirty="0" err="1" smtClean="0">
                <a:ln w="0"/>
                <a:solidFill>
                  <a:srgbClr val="C00000"/>
                </a:solidFill>
                <a:effectLst>
                  <a:outerShdw blurRad="38100" dist="19050" dir="2700000" algn="tl" rotWithShape="0">
                    <a:schemeClr val="dk1">
                      <a:alpha val="40000"/>
                    </a:schemeClr>
                  </a:outerShdw>
                </a:effectLst>
                <a:latin typeface="+mj-lt"/>
                <a:ea typeface="Consolas" charset="0"/>
                <a:cs typeface="Consolas" charset="0"/>
              </a:rPr>
              <a:t>ihl</a:t>
            </a:r>
            <a:r>
              <a:rPr lang="en-US" sz="1200" kern="1200" dirty="0" smtClean="0">
                <a:ln w="0"/>
                <a:solidFill>
                  <a:srgbClr val="C00000"/>
                </a:solidFill>
                <a:effectLst>
                  <a:outerShdw blurRad="38100" dist="19050" dir="2700000" algn="tl" rotWithShape="0">
                    <a:schemeClr val="dk1">
                      <a:alpha val="40000"/>
                    </a:schemeClr>
                  </a:outerShdw>
                </a:effectLst>
                <a:latin typeface="+mj-lt"/>
                <a:ea typeface="Consolas" charset="0"/>
                <a:cs typeface="Consolas" charset="0"/>
              </a:rPr>
              <a:t>, </a:t>
            </a:r>
            <a:r>
              <a:rPr lang="en-US" sz="1200" kern="1200" dirty="0" err="1" smtClean="0">
                <a:ln w="0"/>
                <a:solidFill>
                  <a:srgbClr val="C00000"/>
                </a:solidFill>
                <a:effectLst>
                  <a:outerShdw blurRad="38100" dist="19050" dir="2700000" algn="tl" rotWithShape="0">
                    <a:schemeClr val="dk1">
                      <a:alpha val="40000"/>
                    </a:schemeClr>
                  </a:outerShdw>
                </a:effectLst>
                <a:latin typeface="+mj-lt"/>
                <a:ea typeface="Consolas" charset="0"/>
                <a:cs typeface="Consolas" charset="0"/>
              </a:rPr>
              <a:t>diffserv</a:t>
            </a:r>
            <a:r>
              <a:rPr lang="en-US" sz="1200" kern="1200" dirty="0" smtClean="0">
                <a:ln w="0"/>
                <a:solidFill>
                  <a:srgbClr val="C00000"/>
                </a:solidFill>
                <a:effectLst>
                  <a:outerShdw blurRad="38100" dist="19050" dir="2700000" algn="tl" rotWithShape="0">
                    <a:schemeClr val="dk1">
                      <a:alpha val="40000"/>
                    </a:schemeClr>
                  </a:outerShdw>
                </a:effectLst>
                <a:latin typeface="+mj-lt"/>
                <a:ea typeface="Consolas" charset="0"/>
                <a:cs typeface="Consolas" charset="0"/>
              </a:rPr>
              <a:t>, </a:t>
            </a:r>
            <a:r>
              <a:rPr lang="en-US" sz="1200" kern="1200" dirty="0" err="1" smtClean="0">
                <a:ln w="0"/>
                <a:solidFill>
                  <a:srgbClr val="C00000"/>
                </a:solidFill>
                <a:effectLst>
                  <a:outerShdw blurRad="38100" dist="19050" dir="2700000" algn="tl" rotWithShape="0">
                    <a:schemeClr val="dk1">
                      <a:alpha val="40000"/>
                    </a:schemeClr>
                  </a:outerShdw>
                </a:effectLst>
                <a:latin typeface="+mj-lt"/>
                <a:ea typeface="Consolas" charset="0"/>
                <a:cs typeface="Consolas" charset="0"/>
              </a:rPr>
              <a:t>totalLen</a:t>
            </a:r>
            <a:r>
              <a:rPr lang="en-US" sz="1200" kern="1200" dirty="0" smtClean="0">
                <a:ln w="0"/>
                <a:solidFill>
                  <a:srgbClr val="C00000"/>
                </a:solidFill>
                <a:effectLst>
                  <a:outerShdw blurRad="38100" dist="19050" dir="2700000" algn="tl" rotWithShape="0">
                    <a:schemeClr val="dk1">
                      <a:alpha val="40000"/>
                    </a:schemeClr>
                  </a:outerShdw>
                </a:effectLst>
                <a:latin typeface="+mj-lt"/>
                <a:ea typeface="Consolas" charset="0"/>
                <a:cs typeface="Consolas" charset="0"/>
              </a:rPr>
              <a:t>, </a:t>
            </a:r>
          </a:p>
          <a:p>
            <a:r>
              <a:rPr lang="en-US" sz="1200" kern="1200" dirty="0">
                <a:ln w="0"/>
                <a:solidFill>
                  <a:srgbClr val="C00000"/>
                </a:solidFill>
                <a:effectLst>
                  <a:outerShdw blurRad="38100" dist="19050" dir="2700000" algn="tl" rotWithShape="0">
                    <a:schemeClr val="dk1">
                      <a:alpha val="40000"/>
                    </a:schemeClr>
                  </a:outerShdw>
                </a:effectLst>
                <a:latin typeface="+mj-lt"/>
                <a:ea typeface="Consolas" charset="0"/>
                <a:cs typeface="Consolas" charset="0"/>
              </a:rPr>
              <a:t> </a:t>
            </a:r>
            <a:r>
              <a:rPr lang="en-US" sz="1200" kern="1200" dirty="0" smtClean="0">
                <a:ln w="0"/>
                <a:solidFill>
                  <a:srgbClr val="C00000"/>
                </a:solidFill>
                <a:effectLst>
                  <a:outerShdw blurRad="38100" dist="19050" dir="2700000" algn="tl" rotWithShape="0">
                    <a:schemeClr val="dk1">
                      <a:alpha val="40000"/>
                    </a:schemeClr>
                  </a:outerShdw>
                </a:effectLst>
                <a:latin typeface="+mj-lt"/>
                <a:ea typeface="Consolas" charset="0"/>
                <a:cs typeface="Consolas" charset="0"/>
              </a:rPr>
              <a:t>   identification, flags, </a:t>
            </a:r>
            <a:r>
              <a:rPr lang="en-US" sz="1200" kern="1200" dirty="0" err="1" smtClean="0">
                <a:ln w="0"/>
                <a:solidFill>
                  <a:srgbClr val="C00000"/>
                </a:solidFill>
                <a:effectLst>
                  <a:outerShdw blurRad="38100" dist="19050" dir="2700000" algn="tl" rotWithShape="0">
                    <a:schemeClr val="dk1">
                      <a:alpha val="40000"/>
                    </a:schemeClr>
                  </a:outerShdw>
                </a:effectLst>
                <a:latin typeface="+mj-lt"/>
                <a:ea typeface="Consolas" charset="0"/>
                <a:cs typeface="Consolas" charset="0"/>
              </a:rPr>
              <a:t>fragOffset</a:t>
            </a:r>
            <a:r>
              <a:rPr lang="en-US" sz="1200" kern="1200" dirty="0" smtClean="0">
                <a:ln w="0"/>
                <a:solidFill>
                  <a:srgbClr val="C00000"/>
                </a:solidFill>
                <a:effectLst>
                  <a:outerShdw blurRad="38100" dist="19050" dir="2700000" algn="tl" rotWithShape="0">
                    <a:schemeClr val="dk1">
                      <a:alpha val="40000"/>
                    </a:schemeClr>
                  </a:outerShdw>
                </a:effectLst>
                <a:latin typeface="+mj-lt"/>
                <a:ea typeface="Consolas" charset="0"/>
                <a:cs typeface="Consolas" charset="0"/>
              </a:rPr>
              <a:t>, </a:t>
            </a:r>
          </a:p>
          <a:p>
            <a:r>
              <a:rPr lang="en-US" sz="1200" kern="1200" dirty="0">
                <a:ln w="0"/>
                <a:solidFill>
                  <a:srgbClr val="C00000"/>
                </a:solidFill>
                <a:effectLst>
                  <a:outerShdw blurRad="38100" dist="19050" dir="2700000" algn="tl" rotWithShape="0">
                    <a:schemeClr val="dk1">
                      <a:alpha val="40000"/>
                    </a:schemeClr>
                  </a:outerShdw>
                </a:effectLst>
                <a:latin typeface="+mj-lt"/>
                <a:ea typeface="Consolas" charset="0"/>
                <a:cs typeface="Consolas" charset="0"/>
              </a:rPr>
              <a:t> </a:t>
            </a:r>
            <a:r>
              <a:rPr lang="en-US" sz="1200" kern="1200" dirty="0" smtClean="0">
                <a:ln w="0"/>
                <a:solidFill>
                  <a:srgbClr val="C00000"/>
                </a:solidFill>
                <a:effectLst>
                  <a:outerShdw blurRad="38100" dist="19050" dir="2700000" algn="tl" rotWithShape="0">
                    <a:schemeClr val="dk1">
                      <a:alpha val="40000"/>
                    </a:schemeClr>
                  </a:outerShdw>
                </a:effectLst>
                <a:latin typeface="+mj-lt"/>
                <a:ea typeface="Consolas" charset="0"/>
                <a:cs typeface="Consolas" charset="0"/>
              </a:rPr>
              <a:t>   </a:t>
            </a:r>
            <a:r>
              <a:rPr lang="en-US" sz="1200" kern="1200" dirty="0" err="1" smtClean="0">
                <a:ln w="0"/>
                <a:solidFill>
                  <a:srgbClr val="C00000"/>
                </a:solidFill>
                <a:effectLst>
                  <a:outerShdw blurRad="38100" dist="19050" dir="2700000" algn="tl" rotWithShape="0">
                    <a:schemeClr val="dk1">
                      <a:alpha val="40000"/>
                    </a:schemeClr>
                  </a:outerShdw>
                </a:effectLst>
                <a:latin typeface="+mj-lt"/>
                <a:ea typeface="Consolas" charset="0"/>
                <a:cs typeface="Consolas" charset="0"/>
              </a:rPr>
              <a:t>ttl</a:t>
            </a:r>
            <a:r>
              <a:rPr lang="en-US" sz="1200" kern="1200" dirty="0" smtClean="0">
                <a:ln w="0"/>
                <a:solidFill>
                  <a:srgbClr val="C00000"/>
                </a:solidFill>
                <a:effectLst>
                  <a:outerShdw blurRad="38100" dist="19050" dir="2700000" algn="tl" rotWithShape="0">
                    <a:schemeClr val="dk1">
                      <a:alpha val="40000"/>
                    </a:schemeClr>
                  </a:outerShdw>
                </a:effectLst>
                <a:latin typeface="+mj-lt"/>
                <a:ea typeface="Consolas" charset="0"/>
                <a:cs typeface="Consolas" charset="0"/>
              </a:rPr>
              <a:t>, protocol, </a:t>
            </a:r>
            <a:r>
              <a:rPr lang="en-US" sz="1200" kern="1200" dirty="0" err="1" smtClean="0">
                <a:ln w="0"/>
                <a:solidFill>
                  <a:srgbClr val="C00000"/>
                </a:solidFill>
                <a:effectLst>
                  <a:outerShdw blurRad="38100" dist="19050" dir="2700000" algn="tl" rotWithShape="0">
                    <a:schemeClr val="dk1">
                      <a:alpha val="40000"/>
                    </a:schemeClr>
                  </a:outerShdw>
                </a:effectLst>
                <a:latin typeface="+mj-lt"/>
                <a:ea typeface="Consolas" charset="0"/>
                <a:cs typeface="Consolas" charset="0"/>
              </a:rPr>
              <a:t>hdrChecksum</a:t>
            </a:r>
            <a:r>
              <a:rPr lang="en-US" sz="1200" kern="1200" dirty="0" smtClean="0">
                <a:ln w="0"/>
                <a:solidFill>
                  <a:srgbClr val="C00000"/>
                </a:solidFill>
                <a:effectLst>
                  <a:outerShdw blurRad="38100" dist="19050" dir="2700000" algn="tl" rotWithShape="0">
                    <a:schemeClr val="dk1">
                      <a:alpha val="40000"/>
                    </a:schemeClr>
                  </a:outerShdw>
                </a:effectLst>
                <a:latin typeface="+mj-lt"/>
                <a:ea typeface="Consolas" charset="0"/>
                <a:cs typeface="Consolas" charset="0"/>
              </a:rPr>
              <a:t>,      </a:t>
            </a:r>
          </a:p>
          <a:p>
            <a:r>
              <a:rPr lang="en-US" sz="1200" kern="1200" dirty="0">
                <a:ln w="0"/>
                <a:solidFill>
                  <a:srgbClr val="C00000"/>
                </a:solidFill>
                <a:effectLst>
                  <a:outerShdw blurRad="38100" dist="19050" dir="2700000" algn="tl" rotWithShape="0">
                    <a:schemeClr val="dk1">
                      <a:alpha val="40000"/>
                    </a:schemeClr>
                  </a:outerShdw>
                </a:effectLst>
                <a:latin typeface="+mj-lt"/>
                <a:ea typeface="Consolas" charset="0"/>
                <a:cs typeface="Consolas" charset="0"/>
              </a:rPr>
              <a:t> </a:t>
            </a:r>
            <a:r>
              <a:rPr lang="en-US" sz="1200" kern="1200" dirty="0" smtClean="0">
                <a:ln w="0"/>
                <a:solidFill>
                  <a:srgbClr val="C00000"/>
                </a:solidFill>
                <a:effectLst>
                  <a:outerShdw blurRad="38100" dist="19050" dir="2700000" algn="tl" rotWithShape="0">
                    <a:schemeClr val="dk1">
                      <a:alpha val="40000"/>
                    </a:schemeClr>
                  </a:outerShdw>
                </a:effectLst>
                <a:latin typeface="+mj-lt"/>
                <a:ea typeface="Consolas" charset="0"/>
                <a:cs typeface="Consolas" charset="0"/>
              </a:rPr>
              <a:t>   </a:t>
            </a:r>
            <a:r>
              <a:rPr lang="en-US" sz="1200" kern="1200" dirty="0" err="1" smtClean="0">
                <a:ln w="0"/>
                <a:solidFill>
                  <a:srgbClr val="C00000"/>
                </a:solidFill>
                <a:effectLst>
                  <a:outerShdw blurRad="38100" dist="19050" dir="2700000" algn="tl" rotWithShape="0">
                    <a:schemeClr val="dk1">
                      <a:alpha val="40000"/>
                    </a:schemeClr>
                  </a:outerShdw>
                </a:effectLst>
                <a:latin typeface="+mj-lt"/>
                <a:ea typeface="Consolas" charset="0"/>
                <a:cs typeface="Consolas" charset="0"/>
              </a:rPr>
              <a:t>srcAddr</a:t>
            </a:r>
            <a:r>
              <a:rPr lang="en-US" sz="1200" kern="1200" dirty="0" smtClean="0">
                <a:ln w="0"/>
                <a:solidFill>
                  <a:srgbClr val="C00000"/>
                </a:solidFill>
                <a:effectLst>
                  <a:outerShdw blurRad="38100" dist="19050" dir="2700000" algn="tl" rotWithShape="0">
                    <a:schemeClr val="dk1">
                      <a:alpha val="40000"/>
                    </a:schemeClr>
                  </a:outerShdw>
                </a:effectLst>
                <a:latin typeface="+mj-lt"/>
                <a:ea typeface="Consolas" charset="0"/>
                <a:cs typeface="Consolas" charset="0"/>
              </a:rPr>
              <a:t>, </a:t>
            </a:r>
            <a:r>
              <a:rPr lang="en-US" sz="1200" kern="1200" dirty="0" err="1" smtClean="0">
                <a:ln w="0"/>
                <a:solidFill>
                  <a:srgbClr val="C00000"/>
                </a:solidFill>
                <a:effectLst>
                  <a:outerShdw blurRad="38100" dist="19050" dir="2700000" algn="tl" rotWithShape="0">
                    <a:schemeClr val="dk1">
                      <a:alpha val="40000"/>
                    </a:schemeClr>
                  </a:outerShdw>
                </a:effectLst>
                <a:latin typeface="+mj-lt"/>
                <a:ea typeface="Consolas" charset="0"/>
                <a:cs typeface="Consolas" charset="0"/>
              </a:rPr>
              <a:t>dstAddr</a:t>
            </a:r>
            <a:r>
              <a:rPr lang="en-US" sz="1200" kern="1200" dirty="0" smtClean="0">
                <a:ln w="0"/>
                <a:solidFill>
                  <a:schemeClr val="tx1"/>
                </a:solidFill>
                <a:effectLst>
                  <a:outerShdw blurRad="38100" dist="19050" dir="2700000" algn="tl" rotWithShape="0">
                    <a:schemeClr val="dk1">
                      <a:alpha val="40000"/>
                    </a:schemeClr>
                  </a:outerShdw>
                </a:effectLst>
                <a:latin typeface="+mj-lt"/>
                <a:ea typeface="Consolas" charset="0"/>
                <a:cs typeface="Consolas" charset="0"/>
              </a:rPr>
              <a:t>)</a:t>
            </a:r>
          </a:p>
        </p:txBody>
      </p:sp>
      <p:cxnSp>
        <p:nvCxnSpPr>
          <p:cNvPr id="17" name="Straight Connector 16"/>
          <p:cNvCxnSpPr>
            <a:endCxn id="14" idx="0"/>
          </p:cNvCxnSpPr>
          <p:nvPr/>
        </p:nvCxnSpPr>
        <p:spPr>
          <a:xfrm>
            <a:off x="2800550" y="3109988"/>
            <a:ext cx="1" cy="677721"/>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endCxn id="18" idx="0"/>
          </p:cNvCxnSpPr>
          <p:nvPr/>
        </p:nvCxnSpPr>
        <p:spPr>
          <a:xfrm>
            <a:off x="6264527" y="3111722"/>
            <a:ext cx="1" cy="684766"/>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5751404" y="1616229"/>
            <a:ext cx="1026243" cy="1862048"/>
          </a:xfrm>
          <a:prstGeom prst="rect">
            <a:avLst/>
          </a:prstGeom>
        </p:spPr>
        <p:txBody>
          <a:bodyPr wrap="none">
            <a:spAutoFit/>
          </a:bodyPr>
          <a:lstStyle/>
          <a:p>
            <a:r>
              <a:rPr lang="en-US" sz="11500" b="1" dirty="0">
                <a:ln w="1905"/>
                <a:solidFill>
                  <a:srgbClr val="C00000"/>
                </a:solidFill>
                <a:latin typeface="Zapf Dingbats"/>
                <a:ea typeface="Zapf Dingbats"/>
                <a:cs typeface="Zapf Dingbats"/>
              </a:rPr>
              <a:t>✗</a:t>
            </a:r>
            <a:endParaRPr lang="en-US" sz="11500" b="1" dirty="0">
              <a:ln w="1905"/>
              <a:solidFill>
                <a:srgbClr val="C00000"/>
              </a:solidFill>
            </a:endParaRPr>
          </a:p>
        </p:txBody>
      </p:sp>
    </p:spTree>
    <p:custDataLst>
      <p:tags r:id="rId1"/>
    </p:custDataLst>
    <p:extLst>
      <p:ext uri="{BB962C8B-B14F-4D97-AF65-F5344CB8AC3E}">
        <p14:creationId xmlns:p14="http://schemas.microsoft.com/office/powerpoint/2010/main" val="760709771"/>
      </p:ext>
    </p:extLst>
  </p:cSld>
  <p:clrMapOvr>
    <a:masterClrMapping/>
  </p:clrMapOvr>
  <mc:AlternateContent xmlns:mc="http://schemas.openxmlformats.org/markup-compatibility/2006" xmlns:p14="http://schemas.microsoft.com/office/powerpoint/2010/main">
    <mc:Choice Requires="p14">
      <p:transition spd="slow" p14:dur="2000" advTm="4296"/>
    </mc:Choice>
    <mc:Fallback xmlns="">
      <p:transition spd="slow" advTm="429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7" grpId="0"/>
      <p:bldP spid="8" grpId="0" animBg="1"/>
      <p:bldP spid="12" grpId="0" animBg="1"/>
      <p:bldP spid="15" grpId="0" animBg="1"/>
      <p:bldP spid="16" grpId="0" animBg="1"/>
      <p:bldP spid="22"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Optimization: </a:t>
            </a:r>
            <a:r>
              <a:rPr lang="en-US" b="1" dirty="0" smtClean="0"/>
              <a:t>Incremental Checksum</a:t>
            </a:r>
            <a:endParaRPr lang="en-US" b="1" dirty="0"/>
          </a:p>
        </p:txBody>
      </p:sp>
      <p:sp>
        <p:nvSpPr>
          <p:cNvPr id="4" name="Rounded Rectangle 3"/>
          <p:cNvSpPr/>
          <p:nvPr/>
        </p:nvSpPr>
        <p:spPr>
          <a:xfrm>
            <a:off x="1070142" y="3793556"/>
            <a:ext cx="946317" cy="620900"/>
          </a:xfrm>
          <a:prstGeom prst="roundRect">
            <a:avLst>
              <a:gd name="adj" fmla="val 0"/>
            </a:avLst>
          </a:prstGeom>
          <a:solidFill>
            <a:schemeClr val="accent3">
              <a:lumMod val="20000"/>
              <a:lumOff val="80000"/>
            </a:schemeClr>
          </a:solidFill>
          <a:ln w="9525">
            <a:solidFill>
              <a:schemeClr val="accent3">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Packet</a:t>
            </a:r>
          </a:p>
          <a:p>
            <a:pPr algn="ctr"/>
            <a:r>
              <a:rPr lang="en-US" sz="14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Parser</a:t>
            </a:r>
            <a:endParaRPr lang="en-US" sz="20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sp>
        <p:nvSpPr>
          <p:cNvPr id="5" name="TextBox 4"/>
          <p:cNvSpPr txBox="1"/>
          <p:nvPr/>
        </p:nvSpPr>
        <p:spPr>
          <a:xfrm>
            <a:off x="217587" y="3777692"/>
            <a:ext cx="691921" cy="307777"/>
          </a:xfrm>
          <a:prstGeom prst="rect">
            <a:avLst/>
          </a:prstGeom>
          <a:noFill/>
        </p:spPr>
        <p:txBody>
          <a:bodyPr wrap="none" rtlCol="0">
            <a:spAutoFit/>
          </a:bodyPr>
          <a:lstStyle/>
          <a:p>
            <a:r>
              <a:rPr lang="en-US" sz="14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Ingress</a:t>
            </a:r>
            <a:endParaRPr lang="en-US" sz="1400" dirty="0">
              <a:latin typeface="Calibri Light" charset="0"/>
              <a:ea typeface="Calibri Light" charset="0"/>
              <a:cs typeface="Calibri Light" charset="0"/>
            </a:endParaRPr>
          </a:p>
        </p:txBody>
      </p:sp>
      <p:sp>
        <p:nvSpPr>
          <p:cNvPr id="6" name="Rounded Rectangle 5"/>
          <p:cNvSpPr/>
          <p:nvPr/>
        </p:nvSpPr>
        <p:spPr>
          <a:xfrm>
            <a:off x="3567648" y="3652912"/>
            <a:ext cx="1838197" cy="849500"/>
          </a:xfrm>
          <a:prstGeom prst="roundRect">
            <a:avLst>
              <a:gd name="adj" fmla="val 0"/>
            </a:avLst>
          </a:prstGeom>
          <a:solidFill>
            <a:schemeClr val="bg1">
              <a:lumMod val="95000"/>
            </a:schemeClr>
          </a:solidFill>
          <a:ln w="9525">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Match-Action</a:t>
            </a:r>
          </a:p>
          <a:p>
            <a:pPr algn="ctr"/>
            <a:r>
              <a:rPr lang="en-US" sz="14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Pipeline</a:t>
            </a:r>
            <a:endParaRPr lang="en-US" sz="20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sp>
        <p:nvSpPr>
          <p:cNvPr id="7" name="TextBox 6"/>
          <p:cNvSpPr txBox="1"/>
          <p:nvPr/>
        </p:nvSpPr>
        <p:spPr>
          <a:xfrm>
            <a:off x="5520391" y="3671404"/>
            <a:ext cx="643831" cy="307777"/>
          </a:xfrm>
          <a:prstGeom prst="rect">
            <a:avLst/>
          </a:prstGeom>
          <a:noFill/>
        </p:spPr>
        <p:txBody>
          <a:bodyPr wrap="none" rtlCol="0">
            <a:spAutoFit/>
          </a:bodyPr>
          <a:lstStyle/>
          <a:p>
            <a:r>
              <a:rPr lang="en-US" sz="14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Egress</a:t>
            </a:r>
            <a:endParaRPr lang="en-US" sz="1800" dirty="0">
              <a:latin typeface="Calibri Light" charset="0"/>
              <a:ea typeface="Calibri Light" charset="0"/>
              <a:cs typeface="Calibri Light" charset="0"/>
            </a:endParaRPr>
          </a:p>
        </p:txBody>
      </p:sp>
      <p:sp>
        <p:nvSpPr>
          <p:cNvPr id="8" name="Rounded Rectangle 7"/>
          <p:cNvSpPr/>
          <p:nvPr/>
        </p:nvSpPr>
        <p:spPr>
          <a:xfrm>
            <a:off x="2327392" y="3787709"/>
            <a:ext cx="946317" cy="620900"/>
          </a:xfrm>
          <a:prstGeom prst="roundRect">
            <a:avLst>
              <a:gd name="adj" fmla="val 0"/>
            </a:avLst>
          </a:prstGeom>
          <a:solidFill>
            <a:schemeClr val="accent1">
              <a:lumMod val="20000"/>
              <a:lumOff val="80000"/>
            </a:schemeClr>
          </a:solidFill>
          <a:ln w="9525">
            <a:solidFill>
              <a:schemeClr val="accent3">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Checksum</a:t>
            </a:r>
          </a:p>
          <a:p>
            <a:pPr algn="ctr"/>
            <a:r>
              <a:rPr lang="en-US" sz="14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Verify</a:t>
            </a:r>
            <a:endParaRPr lang="en-US" sz="20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cxnSp>
        <p:nvCxnSpPr>
          <p:cNvPr id="9" name="Straight Arrow Connector 8"/>
          <p:cNvCxnSpPr/>
          <p:nvPr/>
        </p:nvCxnSpPr>
        <p:spPr>
          <a:xfrm>
            <a:off x="3273364" y="4098169"/>
            <a:ext cx="304799" cy="0"/>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2016459" y="4098169"/>
            <a:ext cx="304799" cy="0"/>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384881" y="4106938"/>
            <a:ext cx="685261" cy="0"/>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5412462" y="4085469"/>
            <a:ext cx="685261" cy="0"/>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15" name="Rounded Rectangle 14"/>
          <p:cNvSpPr/>
          <p:nvPr/>
        </p:nvSpPr>
        <p:spPr>
          <a:xfrm>
            <a:off x="1692907" y="1984518"/>
            <a:ext cx="2215286" cy="1125470"/>
          </a:xfrm>
          <a:prstGeom prst="roundRect">
            <a:avLst>
              <a:gd name="adj" fmla="val 0"/>
            </a:avLst>
          </a:prstGeom>
          <a:solidFill>
            <a:schemeClr val="accent1">
              <a:lumMod val="20000"/>
              <a:lumOff val="80000"/>
            </a:schemeClr>
          </a:solidFill>
          <a:ln w="9525">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kern="1200" dirty="0" smtClean="0">
                <a:ln w="0"/>
                <a:solidFill>
                  <a:schemeClr val="tx1"/>
                </a:solidFill>
                <a:effectLst>
                  <a:outerShdw blurRad="38100" dist="19050" dir="2700000" algn="tl" rotWithShape="0">
                    <a:schemeClr val="dk1">
                      <a:alpha val="40000"/>
                    </a:schemeClr>
                  </a:outerShdw>
                </a:effectLst>
                <a:latin typeface="+mj-lt"/>
                <a:ea typeface="Consolas" charset="0"/>
                <a:cs typeface="Consolas" charset="0"/>
              </a:rPr>
              <a:t>Checksum Verify</a:t>
            </a:r>
            <a:r>
              <a:rPr lang="en-US" sz="1200" b="1" dirty="0" smtClean="0">
                <a:ln w="0"/>
                <a:solidFill>
                  <a:schemeClr val="tx1"/>
                </a:solidFill>
                <a:effectLst>
                  <a:outerShdw blurRad="38100" dist="19050" dir="2700000" algn="tl" rotWithShape="0">
                    <a:schemeClr val="dk1">
                      <a:alpha val="40000"/>
                    </a:schemeClr>
                  </a:outerShdw>
                </a:effectLst>
                <a:latin typeface="+mj-lt"/>
                <a:ea typeface="Consolas" charset="0"/>
                <a:cs typeface="Consolas" charset="0"/>
              </a:rPr>
              <a:t> </a:t>
            </a:r>
            <a:r>
              <a:rPr lang="en-US" sz="1200" dirty="0" smtClean="0">
                <a:ln w="0"/>
                <a:solidFill>
                  <a:schemeClr val="tx1"/>
                </a:solidFill>
                <a:effectLst>
                  <a:outerShdw blurRad="38100" dist="19050" dir="2700000" algn="tl" rotWithShape="0">
                    <a:schemeClr val="dk1">
                      <a:alpha val="40000"/>
                    </a:schemeClr>
                  </a:outerShdw>
                </a:effectLst>
                <a:latin typeface="+mj-lt"/>
                <a:ea typeface="Consolas" charset="0"/>
                <a:cs typeface="Consolas" charset="0"/>
              </a:rPr>
              <a:t>(</a:t>
            </a:r>
          </a:p>
          <a:p>
            <a:r>
              <a:rPr lang="en-US" sz="1200" kern="1200" dirty="0">
                <a:ln w="0"/>
                <a:solidFill>
                  <a:schemeClr val="tx1"/>
                </a:solidFill>
                <a:effectLst>
                  <a:outerShdw blurRad="38100" dist="19050" dir="2700000" algn="tl" rotWithShape="0">
                    <a:schemeClr val="dk1">
                      <a:alpha val="40000"/>
                    </a:schemeClr>
                  </a:outerShdw>
                </a:effectLst>
                <a:latin typeface="+mj-lt"/>
                <a:ea typeface="Consolas" charset="0"/>
                <a:cs typeface="Consolas" charset="0"/>
              </a:rPr>
              <a:t> </a:t>
            </a:r>
            <a:r>
              <a:rPr lang="en-US" sz="1200" kern="1200" dirty="0" smtClean="0">
                <a:ln w="0"/>
                <a:solidFill>
                  <a:schemeClr val="tx1"/>
                </a:solidFill>
                <a:effectLst>
                  <a:outerShdw blurRad="38100" dist="19050" dir="2700000" algn="tl" rotWithShape="0">
                    <a:schemeClr val="dk1">
                      <a:alpha val="40000"/>
                    </a:schemeClr>
                  </a:outerShdw>
                </a:effectLst>
                <a:latin typeface="+mj-lt"/>
                <a:ea typeface="Consolas" charset="0"/>
                <a:cs typeface="Consolas" charset="0"/>
              </a:rPr>
              <a:t>   </a:t>
            </a:r>
            <a:r>
              <a:rPr lang="en-US" sz="1200" kern="1200" dirty="0" smtClean="0">
                <a:ln w="0"/>
                <a:solidFill>
                  <a:srgbClr val="C00000"/>
                </a:solidFill>
                <a:effectLst>
                  <a:outerShdw blurRad="38100" dist="19050" dir="2700000" algn="tl" rotWithShape="0">
                    <a:schemeClr val="dk1">
                      <a:alpha val="40000"/>
                    </a:schemeClr>
                  </a:outerShdw>
                </a:effectLst>
                <a:latin typeface="+mj-lt"/>
                <a:ea typeface="Consolas" charset="0"/>
                <a:cs typeface="Consolas" charset="0"/>
              </a:rPr>
              <a:t>version, </a:t>
            </a:r>
            <a:r>
              <a:rPr lang="en-US" sz="1200" kern="1200" dirty="0" err="1" smtClean="0">
                <a:ln w="0"/>
                <a:solidFill>
                  <a:srgbClr val="C00000"/>
                </a:solidFill>
                <a:effectLst>
                  <a:outerShdw blurRad="38100" dist="19050" dir="2700000" algn="tl" rotWithShape="0">
                    <a:schemeClr val="dk1">
                      <a:alpha val="40000"/>
                    </a:schemeClr>
                  </a:outerShdw>
                </a:effectLst>
                <a:latin typeface="+mj-lt"/>
                <a:ea typeface="Consolas" charset="0"/>
                <a:cs typeface="Consolas" charset="0"/>
              </a:rPr>
              <a:t>ihl</a:t>
            </a:r>
            <a:r>
              <a:rPr lang="en-US" sz="1200" kern="1200" dirty="0" smtClean="0">
                <a:ln w="0"/>
                <a:solidFill>
                  <a:srgbClr val="C00000"/>
                </a:solidFill>
                <a:effectLst>
                  <a:outerShdw blurRad="38100" dist="19050" dir="2700000" algn="tl" rotWithShape="0">
                    <a:schemeClr val="dk1">
                      <a:alpha val="40000"/>
                    </a:schemeClr>
                  </a:outerShdw>
                </a:effectLst>
                <a:latin typeface="+mj-lt"/>
                <a:ea typeface="Consolas" charset="0"/>
                <a:cs typeface="Consolas" charset="0"/>
              </a:rPr>
              <a:t>, </a:t>
            </a:r>
            <a:r>
              <a:rPr lang="en-US" sz="1200" kern="1200" dirty="0" err="1" smtClean="0">
                <a:ln w="0"/>
                <a:solidFill>
                  <a:srgbClr val="C00000"/>
                </a:solidFill>
                <a:effectLst>
                  <a:outerShdw blurRad="38100" dist="19050" dir="2700000" algn="tl" rotWithShape="0">
                    <a:schemeClr val="dk1">
                      <a:alpha val="40000"/>
                    </a:schemeClr>
                  </a:outerShdw>
                </a:effectLst>
                <a:latin typeface="+mj-lt"/>
                <a:ea typeface="Consolas" charset="0"/>
                <a:cs typeface="Consolas" charset="0"/>
              </a:rPr>
              <a:t>diffserv</a:t>
            </a:r>
            <a:r>
              <a:rPr lang="en-US" sz="1200" kern="1200" dirty="0" smtClean="0">
                <a:ln w="0"/>
                <a:solidFill>
                  <a:srgbClr val="C00000"/>
                </a:solidFill>
                <a:effectLst>
                  <a:outerShdw blurRad="38100" dist="19050" dir="2700000" algn="tl" rotWithShape="0">
                    <a:schemeClr val="dk1">
                      <a:alpha val="40000"/>
                    </a:schemeClr>
                  </a:outerShdw>
                </a:effectLst>
                <a:latin typeface="+mj-lt"/>
                <a:ea typeface="Consolas" charset="0"/>
                <a:cs typeface="Consolas" charset="0"/>
              </a:rPr>
              <a:t>, </a:t>
            </a:r>
            <a:r>
              <a:rPr lang="en-US" sz="1200" kern="1200" dirty="0" err="1" smtClean="0">
                <a:ln w="0"/>
                <a:solidFill>
                  <a:srgbClr val="C00000"/>
                </a:solidFill>
                <a:effectLst>
                  <a:outerShdw blurRad="38100" dist="19050" dir="2700000" algn="tl" rotWithShape="0">
                    <a:schemeClr val="dk1">
                      <a:alpha val="40000"/>
                    </a:schemeClr>
                  </a:outerShdw>
                </a:effectLst>
                <a:latin typeface="+mj-lt"/>
                <a:ea typeface="Consolas" charset="0"/>
                <a:cs typeface="Consolas" charset="0"/>
              </a:rPr>
              <a:t>totalLen</a:t>
            </a:r>
            <a:r>
              <a:rPr lang="en-US" sz="1200" kern="1200" dirty="0" smtClean="0">
                <a:ln w="0"/>
                <a:solidFill>
                  <a:srgbClr val="C00000"/>
                </a:solidFill>
                <a:effectLst>
                  <a:outerShdw blurRad="38100" dist="19050" dir="2700000" algn="tl" rotWithShape="0">
                    <a:schemeClr val="dk1">
                      <a:alpha val="40000"/>
                    </a:schemeClr>
                  </a:outerShdw>
                </a:effectLst>
                <a:latin typeface="+mj-lt"/>
                <a:ea typeface="Consolas" charset="0"/>
                <a:cs typeface="Consolas" charset="0"/>
              </a:rPr>
              <a:t>, </a:t>
            </a:r>
          </a:p>
          <a:p>
            <a:r>
              <a:rPr lang="en-US" sz="1200" kern="1200" dirty="0">
                <a:ln w="0"/>
                <a:solidFill>
                  <a:srgbClr val="C00000"/>
                </a:solidFill>
                <a:effectLst>
                  <a:outerShdw blurRad="38100" dist="19050" dir="2700000" algn="tl" rotWithShape="0">
                    <a:schemeClr val="dk1">
                      <a:alpha val="40000"/>
                    </a:schemeClr>
                  </a:outerShdw>
                </a:effectLst>
                <a:latin typeface="+mj-lt"/>
                <a:ea typeface="Consolas" charset="0"/>
                <a:cs typeface="Consolas" charset="0"/>
              </a:rPr>
              <a:t> </a:t>
            </a:r>
            <a:r>
              <a:rPr lang="en-US" sz="1200" kern="1200" dirty="0" smtClean="0">
                <a:ln w="0"/>
                <a:solidFill>
                  <a:srgbClr val="C00000"/>
                </a:solidFill>
                <a:effectLst>
                  <a:outerShdw blurRad="38100" dist="19050" dir="2700000" algn="tl" rotWithShape="0">
                    <a:schemeClr val="dk1">
                      <a:alpha val="40000"/>
                    </a:schemeClr>
                  </a:outerShdw>
                </a:effectLst>
                <a:latin typeface="+mj-lt"/>
                <a:ea typeface="Consolas" charset="0"/>
                <a:cs typeface="Consolas" charset="0"/>
              </a:rPr>
              <a:t>   identification, flags, </a:t>
            </a:r>
            <a:r>
              <a:rPr lang="en-US" sz="1200" kern="1200" dirty="0" err="1" smtClean="0">
                <a:ln w="0"/>
                <a:solidFill>
                  <a:srgbClr val="C00000"/>
                </a:solidFill>
                <a:effectLst>
                  <a:outerShdw blurRad="38100" dist="19050" dir="2700000" algn="tl" rotWithShape="0">
                    <a:schemeClr val="dk1">
                      <a:alpha val="40000"/>
                    </a:schemeClr>
                  </a:outerShdw>
                </a:effectLst>
                <a:latin typeface="+mj-lt"/>
                <a:ea typeface="Consolas" charset="0"/>
                <a:cs typeface="Consolas" charset="0"/>
              </a:rPr>
              <a:t>fragOffset</a:t>
            </a:r>
            <a:r>
              <a:rPr lang="en-US" sz="1200" kern="1200" dirty="0" smtClean="0">
                <a:ln w="0"/>
                <a:solidFill>
                  <a:srgbClr val="C00000"/>
                </a:solidFill>
                <a:effectLst>
                  <a:outerShdw blurRad="38100" dist="19050" dir="2700000" algn="tl" rotWithShape="0">
                    <a:schemeClr val="dk1">
                      <a:alpha val="40000"/>
                    </a:schemeClr>
                  </a:outerShdw>
                </a:effectLst>
                <a:latin typeface="+mj-lt"/>
                <a:ea typeface="Consolas" charset="0"/>
                <a:cs typeface="Consolas" charset="0"/>
              </a:rPr>
              <a:t>, </a:t>
            </a:r>
          </a:p>
          <a:p>
            <a:r>
              <a:rPr lang="en-US" sz="1200" kern="1200" dirty="0">
                <a:ln w="0"/>
                <a:solidFill>
                  <a:srgbClr val="C00000"/>
                </a:solidFill>
                <a:effectLst>
                  <a:outerShdw blurRad="38100" dist="19050" dir="2700000" algn="tl" rotWithShape="0">
                    <a:schemeClr val="dk1">
                      <a:alpha val="40000"/>
                    </a:schemeClr>
                  </a:outerShdw>
                </a:effectLst>
                <a:latin typeface="+mj-lt"/>
                <a:ea typeface="Consolas" charset="0"/>
                <a:cs typeface="Consolas" charset="0"/>
              </a:rPr>
              <a:t> </a:t>
            </a:r>
            <a:r>
              <a:rPr lang="en-US" sz="1200" kern="1200" dirty="0" smtClean="0">
                <a:ln w="0"/>
                <a:solidFill>
                  <a:srgbClr val="C00000"/>
                </a:solidFill>
                <a:effectLst>
                  <a:outerShdw blurRad="38100" dist="19050" dir="2700000" algn="tl" rotWithShape="0">
                    <a:schemeClr val="dk1">
                      <a:alpha val="40000"/>
                    </a:schemeClr>
                  </a:outerShdw>
                </a:effectLst>
                <a:latin typeface="+mj-lt"/>
                <a:ea typeface="Consolas" charset="0"/>
                <a:cs typeface="Consolas" charset="0"/>
              </a:rPr>
              <a:t>   </a:t>
            </a:r>
            <a:r>
              <a:rPr lang="en-US" sz="1200" kern="1200" dirty="0" err="1" smtClean="0">
                <a:ln w="0"/>
                <a:solidFill>
                  <a:srgbClr val="C00000"/>
                </a:solidFill>
                <a:effectLst>
                  <a:outerShdw blurRad="38100" dist="19050" dir="2700000" algn="tl" rotWithShape="0">
                    <a:schemeClr val="dk1">
                      <a:alpha val="40000"/>
                    </a:schemeClr>
                  </a:outerShdw>
                </a:effectLst>
                <a:latin typeface="+mj-lt"/>
                <a:ea typeface="Consolas" charset="0"/>
                <a:cs typeface="Consolas" charset="0"/>
              </a:rPr>
              <a:t>ttl</a:t>
            </a:r>
            <a:r>
              <a:rPr lang="en-US" sz="1200" kern="1200" dirty="0" smtClean="0">
                <a:ln w="0"/>
                <a:solidFill>
                  <a:srgbClr val="C00000"/>
                </a:solidFill>
                <a:effectLst>
                  <a:outerShdw blurRad="38100" dist="19050" dir="2700000" algn="tl" rotWithShape="0">
                    <a:schemeClr val="dk1">
                      <a:alpha val="40000"/>
                    </a:schemeClr>
                  </a:outerShdw>
                </a:effectLst>
                <a:latin typeface="+mj-lt"/>
                <a:ea typeface="Consolas" charset="0"/>
                <a:cs typeface="Consolas" charset="0"/>
              </a:rPr>
              <a:t>, protocol, </a:t>
            </a:r>
            <a:r>
              <a:rPr lang="en-US" sz="1200" kern="1200" dirty="0" err="1" smtClean="0">
                <a:ln w="0"/>
                <a:solidFill>
                  <a:srgbClr val="C00000"/>
                </a:solidFill>
                <a:effectLst>
                  <a:outerShdw blurRad="38100" dist="19050" dir="2700000" algn="tl" rotWithShape="0">
                    <a:schemeClr val="dk1">
                      <a:alpha val="40000"/>
                    </a:schemeClr>
                  </a:outerShdw>
                </a:effectLst>
                <a:latin typeface="+mj-lt"/>
                <a:ea typeface="Consolas" charset="0"/>
                <a:cs typeface="Consolas" charset="0"/>
              </a:rPr>
              <a:t>hdrChecksum</a:t>
            </a:r>
            <a:r>
              <a:rPr lang="en-US" sz="1200" kern="1200" dirty="0" smtClean="0">
                <a:ln w="0"/>
                <a:solidFill>
                  <a:srgbClr val="C00000"/>
                </a:solidFill>
                <a:effectLst>
                  <a:outerShdw blurRad="38100" dist="19050" dir="2700000" algn="tl" rotWithShape="0">
                    <a:schemeClr val="dk1">
                      <a:alpha val="40000"/>
                    </a:schemeClr>
                  </a:outerShdw>
                </a:effectLst>
                <a:latin typeface="+mj-lt"/>
                <a:ea typeface="Consolas" charset="0"/>
                <a:cs typeface="Consolas" charset="0"/>
              </a:rPr>
              <a:t>,      </a:t>
            </a:r>
          </a:p>
          <a:p>
            <a:r>
              <a:rPr lang="en-US" sz="1200" kern="1200" dirty="0">
                <a:ln w="0"/>
                <a:solidFill>
                  <a:srgbClr val="C00000"/>
                </a:solidFill>
                <a:effectLst>
                  <a:outerShdw blurRad="38100" dist="19050" dir="2700000" algn="tl" rotWithShape="0">
                    <a:schemeClr val="dk1">
                      <a:alpha val="40000"/>
                    </a:schemeClr>
                  </a:outerShdw>
                </a:effectLst>
                <a:latin typeface="+mj-lt"/>
                <a:ea typeface="Consolas" charset="0"/>
                <a:cs typeface="Consolas" charset="0"/>
              </a:rPr>
              <a:t> </a:t>
            </a:r>
            <a:r>
              <a:rPr lang="en-US" sz="1200" kern="1200" dirty="0" smtClean="0">
                <a:ln w="0"/>
                <a:solidFill>
                  <a:srgbClr val="C00000"/>
                </a:solidFill>
                <a:effectLst>
                  <a:outerShdw blurRad="38100" dist="19050" dir="2700000" algn="tl" rotWithShape="0">
                    <a:schemeClr val="dk1">
                      <a:alpha val="40000"/>
                    </a:schemeClr>
                  </a:outerShdw>
                </a:effectLst>
                <a:latin typeface="+mj-lt"/>
                <a:ea typeface="Consolas" charset="0"/>
                <a:cs typeface="Consolas" charset="0"/>
              </a:rPr>
              <a:t>   </a:t>
            </a:r>
            <a:r>
              <a:rPr lang="en-US" sz="1200" kern="1200" dirty="0" err="1" smtClean="0">
                <a:ln w="0"/>
                <a:solidFill>
                  <a:srgbClr val="C00000"/>
                </a:solidFill>
                <a:effectLst>
                  <a:outerShdw blurRad="38100" dist="19050" dir="2700000" algn="tl" rotWithShape="0">
                    <a:schemeClr val="dk1">
                      <a:alpha val="40000"/>
                    </a:schemeClr>
                  </a:outerShdw>
                </a:effectLst>
                <a:latin typeface="+mj-lt"/>
                <a:ea typeface="Consolas" charset="0"/>
                <a:cs typeface="Consolas" charset="0"/>
              </a:rPr>
              <a:t>srcAddr</a:t>
            </a:r>
            <a:r>
              <a:rPr lang="en-US" sz="1200" kern="1200" dirty="0" smtClean="0">
                <a:ln w="0"/>
                <a:solidFill>
                  <a:srgbClr val="C00000"/>
                </a:solidFill>
                <a:effectLst>
                  <a:outerShdw blurRad="38100" dist="19050" dir="2700000" algn="tl" rotWithShape="0">
                    <a:schemeClr val="dk1">
                      <a:alpha val="40000"/>
                    </a:schemeClr>
                  </a:outerShdw>
                </a:effectLst>
                <a:latin typeface="+mj-lt"/>
                <a:ea typeface="Consolas" charset="0"/>
                <a:cs typeface="Consolas" charset="0"/>
              </a:rPr>
              <a:t>, </a:t>
            </a:r>
            <a:r>
              <a:rPr lang="en-US" sz="1200" kern="1200" dirty="0" err="1" smtClean="0">
                <a:ln w="0"/>
                <a:solidFill>
                  <a:srgbClr val="C00000"/>
                </a:solidFill>
                <a:effectLst>
                  <a:outerShdw blurRad="38100" dist="19050" dir="2700000" algn="tl" rotWithShape="0">
                    <a:schemeClr val="dk1">
                      <a:alpha val="40000"/>
                    </a:schemeClr>
                  </a:outerShdw>
                </a:effectLst>
                <a:latin typeface="+mj-lt"/>
                <a:ea typeface="Consolas" charset="0"/>
                <a:cs typeface="Consolas" charset="0"/>
              </a:rPr>
              <a:t>dstAddr</a:t>
            </a:r>
            <a:r>
              <a:rPr lang="en-US" sz="1200" kern="1200" dirty="0" smtClean="0">
                <a:ln w="0"/>
                <a:solidFill>
                  <a:schemeClr val="tx1"/>
                </a:solidFill>
                <a:effectLst>
                  <a:outerShdw blurRad="38100" dist="19050" dir="2700000" algn="tl" rotWithShape="0">
                    <a:schemeClr val="dk1">
                      <a:alpha val="40000"/>
                    </a:schemeClr>
                  </a:outerShdw>
                </a:effectLst>
                <a:latin typeface="+mj-lt"/>
                <a:ea typeface="Consolas" charset="0"/>
                <a:cs typeface="Consolas" charset="0"/>
              </a:rPr>
              <a:t>)</a:t>
            </a:r>
          </a:p>
        </p:txBody>
      </p:sp>
      <p:cxnSp>
        <p:nvCxnSpPr>
          <p:cNvPr id="20" name="Straight Connector 19"/>
          <p:cNvCxnSpPr/>
          <p:nvPr/>
        </p:nvCxnSpPr>
        <p:spPr>
          <a:xfrm>
            <a:off x="2800550" y="3109988"/>
            <a:ext cx="1" cy="677721"/>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57200" y="1362456"/>
            <a:ext cx="6621738" cy="400110"/>
          </a:xfrm>
          <a:prstGeom prst="rect">
            <a:avLst/>
          </a:prstGeom>
          <a:noFill/>
        </p:spPr>
        <p:txBody>
          <a:bodyPr wrap="square" rtlCol="0">
            <a:spAutoFit/>
          </a:bodyPr>
          <a:lstStyle/>
          <a:p>
            <a:pPr marL="342900" indent="-342900" defTabSz="914400">
              <a:buFontTx/>
              <a:buChar char="-"/>
              <a:defRPr/>
            </a:pPr>
            <a:r>
              <a:rPr lang="en-US" sz="2000" dirty="0" smtClean="0">
                <a:latin typeface="+mj-lt"/>
                <a:ea typeface="Calibri" charset="0"/>
                <a:cs typeface="Calibri" charset="0"/>
              </a:rPr>
              <a:t>If part of an </a:t>
            </a:r>
            <a:r>
              <a:rPr lang="en-US" sz="2000" b="1" dirty="0" smtClean="0">
                <a:latin typeface="+mj-lt"/>
                <a:ea typeface="Calibri" charset="0"/>
                <a:cs typeface="Calibri" charset="0"/>
              </a:rPr>
              <a:t>“end-host stack”</a:t>
            </a:r>
            <a:endParaRPr lang="en-US" sz="2000" b="1" dirty="0" smtClean="0">
              <a:solidFill>
                <a:schemeClr val="tx1"/>
              </a:solidFill>
              <a:latin typeface="+mj-lt"/>
              <a:ea typeface="Calibri" charset="0"/>
              <a:cs typeface="Calibri" charset="0"/>
            </a:endParaRPr>
          </a:p>
        </p:txBody>
      </p:sp>
    </p:spTree>
    <p:extLst>
      <p:ext uri="{BB962C8B-B14F-4D97-AF65-F5344CB8AC3E}">
        <p14:creationId xmlns:p14="http://schemas.microsoft.com/office/powerpoint/2010/main" val="2040931594"/>
      </p:ext>
    </p:extLst>
  </p:cSld>
  <p:clrMapOvr>
    <a:masterClrMapping/>
  </p:clrMapOvr>
  <mc:AlternateContent xmlns:mc="http://schemas.openxmlformats.org/markup-compatibility/2006" xmlns:p14="http://schemas.microsoft.com/office/powerpoint/2010/main">
    <mc:Choice Requires="p14">
      <p:transition spd="slow" p14:dur="2000" advTm="556"/>
    </mc:Choice>
    <mc:Fallback xmlns="">
      <p:transition spd="slow" advTm="556"/>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Optimization: </a:t>
            </a:r>
            <a:r>
              <a:rPr lang="en-US" b="1" dirty="0" smtClean="0"/>
              <a:t>Incremental Checksum</a:t>
            </a:r>
            <a:endParaRPr lang="en-US" b="1" dirty="0"/>
          </a:p>
        </p:txBody>
      </p:sp>
      <p:sp>
        <p:nvSpPr>
          <p:cNvPr id="30" name="TextBox 29"/>
          <p:cNvSpPr txBox="1"/>
          <p:nvPr/>
        </p:nvSpPr>
        <p:spPr>
          <a:xfrm>
            <a:off x="457200" y="1362456"/>
            <a:ext cx="6621738" cy="400110"/>
          </a:xfrm>
          <a:prstGeom prst="rect">
            <a:avLst/>
          </a:prstGeom>
          <a:noFill/>
        </p:spPr>
        <p:txBody>
          <a:bodyPr wrap="square" rtlCol="0">
            <a:spAutoFit/>
          </a:bodyPr>
          <a:lstStyle/>
          <a:p>
            <a:pPr marL="342900" indent="-342900" defTabSz="914400">
              <a:buFontTx/>
              <a:buChar char="-"/>
              <a:defRPr/>
            </a:pPr>
            <a:r>
              <a:rPr lang="en-US" sz="2000" dirty="0" smtClean="0">
                <a:latin typeface="+mj-lt"/>
                <a:ea typeface="Calibri" charset="0"/>
                <a:cs typeface="Calibri" charset="0"/>
              </a:rPr>
              <a:t>If running as a </a:t>
            </a:r>
            <a:r>
              <a:rPr lang="en-US" sz="2000" b="1" dirty="0" smtClean="0">
                <a:latin typeface="+mj-lt"/>
                <a:ea typeface="Calibri" charset="0"/>
                <a:cs typeface="Calibri" charset="0"/>
              </a:rPr>
              <a:t>“transit switch”</a:t>
            </a:r>
            <a:endParaRPr lang="en-US" sz="2000" b="1" dirty="0" smtClean="0">
              <a:solidFill>
                <a:schemeClr val="tx1"/>
              </a:solidFill>
              <a:latin typeface="+mj-lt"/>
              <a:ea typeface="Calibri" charset="0"/>
              <a:cs typeface="Calibri" charset="0"/>
            </a:endParaRPr>
          </a:p>
        </p:txBody>
      </p:sp>
      <p:sp>
        <p:nvSpPr>
          <p:cNvPr id="4" name="Rounded Rectangle 3"/>
          <p:cNvSpPr/>
          <p:nvPr/>
        </p:nvSpPr>
        <p:spPr>
          <a:xfrm>
            <a:off x="1070142" y="3793556"/>
            <a:ext cx="946317" cy="620900"/>
          </a:xfrm>
          <a:prstGeom prst="roundRect">
            <a:avLst>
              <a:gd name="adj" fmla="val 0"/>
            </a:avLst>
          </a:prstGeom>
          <a:solidFill>
            <a:schemeClr val="accent3">
              <a:lumMod val="20000"/>
              <a:lumOff val="80000"/>
            </a:schemeClr>
          </a:solidFill>
          <a:ln w="9525">
            <a:solidFill>
              <a:schemeClr val="accent3">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Packet</a:t>
            </a:r>
          </a:p>
          <a:p>
            <a:pPr algn="ctr"/>
            <a:r>
              <a:rPr lang="en-US" sz="14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Parser</a:t>
            </a:r>
            <a:endParaRPr lang="en-US" sz="20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sp>
        <p:nvSpPr>
          <p:cNvPr id="5" name="TextBox 4"/>
          <p:cNvSpPr txBox="1"/>
          <p:nvPr/>
        </p:nvSpPr>
        <p:spPr>
          <a:xfrm>
            <a:off x="217587" y="3777692"/>
            <a:ext cx="691921" cy="307777"/>
          </a:xfrm>
          <a:prstGeom prst="rect">
            <a:avLst/>
          </a:prstGeom>
          <a:noFill/>
        </p:spPr>
        <p:txBody>
          <a:bodyPr wrap="none" rtlCol="0">
            <a:spAutoFit/>
          </a:bodyPr>
          <a:lstStyle/>
          <a:p>
            <a:r>
              <a:rPr lang="en-US" sz="14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Ingress</a:t>
            </a:r>
            <a:endParaRPr lang="en-US" sz="1400" dirty="0">
              <a:latin typeface="Calibri Light" charset="0"/>
              <a:ea typeface="Calibri Light" charset="0"/>
              <a:cs typeface="Calibri Light" charset="0"/>
            </a:endParaRPr>
          </a:p>
        </p:txBody>
      </p:sp>
      <p:sp>
        <p:nvSpPr>
          <p:cNvPr id="6" name="Rounded Rectangle 5"/>
          <p:cNvSpPr/>
          <p:nvPr/>
        </p:nvSpPr>
        <p:spPr>
          <a:xfrm>
            <a:off x="3567648" y="3652912"/>
            <a:ext cx="1838197" cy="849500"/>
          </a:xfrm>
          <a:prstGeom prst="roundRect">
            <a:avLst>
              <a:gd name="adj" fmla="val 0"/>
            </a:avLst>
          </a:prstGeom>
          <a:solidFill>
            <a:schemeClr val="bg1">
              <a:lumMod val="95000"/>
            </a:schemeClr>
          </a:solidFill>
          <a:ln w="9525">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Match-Action</a:t>
            </a:r>
          </a:p>
          <a:p>
            <a:pPr algn="ctr"/>
            <a:r>
              <a:rPr lang="en-US" sz="14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Pipeline</a:t>
            </a:r>
            <a:endParaRPr lang="en-US" sz="20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sp>
        <p:nvSpPr>
          <p:cNvPr id="7" name="TextBox 6"/>
          <p:cNvSpPr txBox="1"/>
          <p:nvPr/>
        </p:nvSpPr>
        <p:spPr>
          <a:xfrm>
            <a:off x="6918110" y="3671404"/>
            <a:ext cx="643831" cy="307777"/>
          </a:xfrm>
          <a:prstGeom prst="rect">
            <a:avLst/>
          </a:prstGeom>
          <a:noFill/>
        </p:spPr>
        <p:txBody>
          <a:bodyPr wrap="none" rtlCol="0">
            <a:spAutoFit/>
          </a:bodyPr>
          <a:lstStyle/>
          <a:p>
            <a:r>
              <a:rPr lang="en-US" sz="14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Egress</a:t>
            </a:r>
            <a:endParaRPr lang="en-US" sz="1800" dirty="0">
              <a:latin typeface="Calibri Light" charset="0"/>
              <a:ea typeface="Calibri Light" charset="0"/>
              <a:cs typeface="Calibri Light" charset="0"/>
            </a:endParaRPr>
          </a:p>
        </p:txBody>
      </p:sp>
      <p:sp>
        <p:nvSpPr>
          <p:cNvPr id="8" name="Rounded Rectangle 7"/>
          <p:cNvSpPr/>
          <p:nvPr/>
        </p:nvSpPr>
        <p:spPr>
          <a:xfrm>
            <a:off x="2327392" y="3787709"/>
            <a:ext cx="946317" cy="620900"/>
          </a:xfrm>
          <a:prstGeom prst="roundRect">
            <a:avLst>
              <a:gd name="adj" fmla="val 0"/>
            </a:avLst>
          </a:prstGeom>
          <a:solidFill>
            <a:schemeClr val="accent1">
              <a:lumMod val="20000"/>
              <a:lumOff val="80000"/>
            </a:schemeClr>
          </a:solidFill>
          <a:ln w="9525">
            <a:solidFill>
              <a:schemeClr val="accent3">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Checksum</a:t>
            </a:r>
          </a:p>
          <a:p>
            <a:pPr algn="ctr"/>
            <a:r>
              <a:rPr lang="en-US" sz="14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Verify</a:t>
            </a:r>
            <a:endParaRPr lang="en-US" sz="20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cxnSp>
        <p:nvCxnSpPr>
          <p:cNvPr id="9" name="Straight Arrow Connector 8"/>
          <p:cNvCxnSpPr/>
          <p:nvPr/>
        </p:nvCxnSpPr>
        <p:spPr>
          <a:xfrm>
            <a:off x="3273364" y="4098169"/>
            <a:ext cx="304799" cy="0"/>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2016459" y="4098169"/>
            <a:ext cx="304799" cy="0"/>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384881" y="4106938"/>
            <a:ext cx="685261" cy="0"/>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12" name="Rounded Rectangle 11"/>
          <p:cNvSpPr/>
          <p:nvPr/>
        </p:nvSpPr>
        <p:spPr>
          <a:xfrm>
            <a:off x="5720324" y="3796488"/>
            <a:ext cx="1088407" cy="620900"/>
          </a:xfrm>
          <a:prstGeom prst="roundRect">
            <a:avLst>
              <a:gd name="adj" fmla="val 0"/>
            </a:avLst>
          </a:prstGeom>
          <a:solidFill>
            <a:schemeClr val="accent1">
              <a:lumMod val="20000"/>
              <a:lumOff val="80000"/>
            </a:schemeClr>
          </a:solidFill>
          <a:ln w="9525">
            <a:solidFill>
              <a:schemeClr val="accent3">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Checksum Update</a:t>
            </a:r>
          </a:p>
        </p:txBody>
      </p:sp>
      <p:cxnSp>
        <p:nvCxnSpPr>
          <p:cNvPr id="13" name="Straight Arrow Connector 12"/>
          <p:cNvCxnSpPr/>
          <p:nvPr/>
        </p:nvCxnSpPr>
        <p:spPr>
          <a:xfrm>
            <a:off x="5415525" y="4106938"/>
            <a:ext cx="304799" cy="0"/>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6810181" y="4085469"/>
            <a:ext cx="685261" cy="0"/>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15" name="Rounded Rectangle 14"/>
          <p:cNvSpPr/>
          <p:nvPr/>
        </p:nvSpPr>
        <p:spPr>
          <a:xfrm>
            <a:off x="1692907" y="1984518"/>
            <a:ext cx="2215286" cy="1125470"/>
          </a:xfrm>
          <a:prstGeom prst="roundRect">
            <a:avLst>
              <a:gd name="adj" fmla="val 0"/>
            </a:avLst>
          </a:prstGeom>
          <a:solidFill>
            <a:schemeClr val="accent1">
              <a:lumMod val="20000"/>
              <a:lumOff val="80000"/>
            </a:schemeClr>
          </a:solidFill>
          <a:ln w="9525">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kern="1200" dirty="0" smtClean="0">
                <a:ln w="0"/>
                <a:solidFill>
                  <a:schemeClr val="tx1"/>
                </a:solidFill>
                <a:effectLst>
                  <a:outerShdw blurRad="38100" dist="19050" dir="2700000" algn="tl" rotWithShape="0">
                    <a:schemeClr val="dk1">
                      <a:alpha val="40000"/>
                    </a:schemeClr>
                  </a:outerShdw>
                </a:effectLst>
                <a:latin typeface="+mj-lt"/>
                <a:ea typeface="Consolas" charset="0"/>
                <a:cs typeface="Consolas" charset="0"/>
              </a:rPr>
              <a:t>Checksum Verify</a:t>
            </a:r>
            <a:r>
              <a:rPr lang="en-US" sz="1200" b="1" dirty="0" smtClean="0">
                <a:ln w="0"/>
                <a:solidFill>
                  <a:schemeClr val="tx1"/>
                </a:solidFill>
                <a:effectLst>
                  <a:outerShdw blurRad="38100" dist="19050" dir="2700000" algn="tl" rotWithShape="0">
                    <a:schemeClr val="dk1">
                      <a:alpha val="40000"/>
                    </a:schemeClr>
                  </a:outerShdw>
                </a:effectLst>
                <a:latin typeface="+mj-lt"/>
                <a:ea typeface="Consolas" charset="0"/>
                <a:cs typeface="Consolas" charset="0"/>
              </a:rPr>
              <a:t> </a:t>
            </a:r>
            <a:r>
              <a:rPr lang="en-US" sz="1200" dirty="0" smtClean="0">
                <a:ln w="0"/>
                <a:solidFill>
                  <a:schemeClr val="tx1"/>
                </a:solidFill>
                <a:effectLst>
                  <a:outerShdw blurRad="38100" dist="19050" dir="2700000" algn="tl" rotWithShape="0">
                    <a:schemeClr val="dk1">
                      <a:alpha val="40000"/>
                    </a:schemeClr>
                  </a:outerShdw>
                </a:effectLst>
                <a:latin typeface="+mj-lt"/>
                <a:ea typeface="Consolas" charset="0"/>
                <a:cs typeface="Consolas" charset="0"/>
              </a:rPr>
              <a:t>(</a:t>
            </a:r>
          </a:p>
          <a:p>
            <a:r>
              <a:rPr lang="en-US" sz="1200" kern="1200" dirty="0">
                <a:ln w="0"/>
                <a:solidFill>
                  <a:schemeClr val="tx1"/>
                </a:solidFill>
                <a:effectLst>
                  <a:outerShdw blurRad="38100" dist="19050" dir="2700000" algn="tl" rotWithShape="0">
                    <a:schemeClr val="dk1">
                      <a:alpha val="40000"/>
                    </a:schemeClr>
                  </a:outerShdw>
                </a:effectLst>
                <a:latin typeface="+mj-lt"/>
                <a:ea typeface="Consolas" charset="0"/>
                <a:cs typeface="Consolas" charset="0"/>
              </a:rPr>
              <a:t> </a:t>
            </a:r>
            <a:r>
              <a:rPr lang="en-US" sz="1200" kern="1200" dirty="0" smtClean="0">
                <a:ln w="0"/>
                <a:solidFill>
                  <a:schemeClr val="tx1"/>
                </a:solidFill>
                <a:effectLst>
                  <a:outerShdw blurRad="38100" dist="19050" dir="2700000" algn="tl" rotWithShape="0">
                    <a:schemeClr val="dk1">
                      <a:alpha val="40000"/>
                    </a:schemeClr>
                  </a:outerShdw>
                </a:effectLst>
                <a:latin typeface="+mj-lt"/>
                <a:ea typeface="Consolas" charset="0"/>
                <a:cs typeface="Consolas" charset="0"/>
              </a:rPr>
              <a:t>   </a:t>
            </a:r>
            <a:r>
              <a:rPr lang="en-US" sz="1200" kern="1200" dirty="0" smtClean="0">
                <a:ln w="0"/>
                <a:solidFill>
                  <a:srgbClr val="C00000"/>
                </a:solidFill>
                <a:effectLst>
                  <a:outerShdw blurRad="38100" dist="19050" dir="2700000" algn="tl" rotWithShape="0">
                    <a:schemeClr val="dk1">
                      <a:alpha val="40000"/>
                    </a:schemeClr>
                  </a:outerShdw>
                </a:effectLst>
                <a:latin typeface="+mj-lt"/>
                <a:ea typeface="Consolas" charset="0"/>
                <a:cs typeface="Consolas" charset="0"/>
              </a:rPr>
              <a:t>version, </a:t>
            </a:r>
            <a:r>
              <a:rPr lang="en-US" sz="1200" kern="1200" dirty="0" err="1" smtClean="0">
                <a:ln w="0"/>
                <a:solidFill>
                  <a:srgbClr val="C00000"/>
                </a:solidFill>
                <a:effectLst>
                  <a:outerShdw blurRad="38100" dist="19050" dir="2700000" algn="tl" rotWithShape="0">
                    <a:schemeClr val="dk1">
                      <a:alpha val="40000"/>
                    </a:schemeClr>
                  </a:outerShdw>
                </a:effectLst>
                <a:latin typeface="+mj-lt"/>
                <a:ea typeface="Consolas" charset="0"/>
                <a:cs typeface="Consolas" charset="0"/>
              </a:rPr>
              <a:t>ihl</a:t>
            </a:r>
            <a:r>
              <a:rPr lang="en-US" sz="1200" kern="1200" dirty="0" smtClean="0">
                <a:ln w="0"/>
                <a:solidFill>
                  <a:srgbClr val="C00000"/>
                </a:solidFill>
                <a:effectLst>
                  <a:outerShdw blurRad="38100" dist="19050" dir="2700000" algn="tl" rotWithShape="0">
                    <a:schemeClr val="dk1">
                      <a:alpha val="40000"/>
                    </a:schemeClr>
                  </a:outerShdw>
                </a:effectLst>
                <a:latin typeface="+mj-lt"/>
                <a:ea typeface="Consolas" charset="0"/>
                <a:cs typeface="Consolas" charset="0"/>
              </a:rPr>
              <a:t>, </a:t>
            </a:r>
            <a:r>
              <a:rPr lang="en-US" sz="1200" kern="1200" dirty="0" err="1" smtClean="0">
                <a:ln w="0"/>
                <a:solidFill>
                  <a:srgbClr val="C00000"/>
                </a:solidFill>
                <a:effectLst>
                  <a:outerShdw blurRad="38100" dist="19050" dir="2700000" algn="tl" rotWithShape="0">
                    <a:schemeClr val="dk1">
                      <a:alpha val="40000"/>
                    </a:schemeClr>
                  </a:outerShdw>
                </a:effectLst>
                <a:latin typeface="+mj-lt"/>
                <a:ea typeface="Consolas" charset="0"/>
                <a:cs typeface="Consolas" charset="0"/>
              </a:rPr>
              <a:t>diffserv</a:t>
            </a:r>
            <a:r>
              <a:rPr lang="en-US" sz="1200" kern="1200" dirty="0" smtClean="0">
                <a:ln w="0"/>
                <a:solidFill>
                  <a:srgbClr val="C00000"/>
                </a:solidFill>
                <a:effectLst>
                  <a:outerShdw blurRad="38100" dist="19050" dir="2700000" algn="tl" rotWithShape="0">
                    <a:schemeClr val="dk1">
                      <a:alpha val="40000"/>
                    </a:schemeClr>
                  </a:outerShdw>
                </a:effectLst>
                <a:latin typeface="+mj-lt"/>
                <a:ea typeface="Consolas" charset="0"/>
                <a:cs typeface="Consolas" charset="0"/>
              </a:rPr>
              <a:t>, </a:t>
            </a:r>
            <a:r>
              <a:rPr lang="en-US" sz="1200" kern="1200" dirty="0" err="1" smtClean="0">
                <a:ln w="0"/>
                <a:solidFill>
                  <a:srgbClr val="C00000"/>
                </a:solidFill>
                <a:effectLst>
                  <a:outerShdw blurRad="38100" dist="19050" dir="2700000" algn="tl" rotWithShape="0">
                    <a:schemeClr val="dk1">
                      <a:alpha val="40000"/>
                    </a:schemeClr>
                  </a:outerShdw>
                </a:effectLst>
                <a:latin typeface="+mj-lt"/>
                <a:ea typeface="Consolas" charset="0"/>
                <a:cs typeface="Consolas" charset="0"/>
              </a:rPr>
              <a:t>totalLen</a:t>
            </a:r>
            <a:r>
              <a:rPr lang="en-US" sz="1200" kern="1200" dirty="0" smtClean="0">
                <a:ln w="0"/>
                <a:solidFill>
                  <a:srgbClr val="C00000"/>
                </a:solidFill>
                <a:effectLst>
                  <a:outerShdw blurRad="38100" dist="19050" dir="2700000" algn="tl" rotWithShape="0">
                    <a:schemeClr val="dk1">
                      <a:alpha val="40000"/>
                    </a:schemeClr>
                  </a:outerShdw>
                </a:effectLst>
                <a:latin typeface="+mj-lt"/>
                <a:ea typeface="Consolas" charset="0"/>
                <a:cs typeface="Consolas" charset="0"/>
              </a:rPr>
              <a:t>, </a:t>
            </a:r>
          </a:p>
          <a:p>
            <a:r>
              <a:rPr lang="en-US" sz="1200" kern="1200" dirty="0">
                <a:ln w="0"/>
                <a:solidFill>
                  <a:srgbClr val="C00000"/>
                </a:solidFill>
                <a:effectLst>
                  <a:outerShdw blurRad="38100" dist="19050" dir="2700000" algn="tl" rotWithShape="0">
                    <a:schemeClr val="dk1">
                      <a:alpha val="40000"/>
                    </a:schemeClr>
                  </a:outerShdw>
                </a:effectLst>
                <a:latin typeface="+mj-lt"/>
                <a:ea typeface="Consolas" charset="0"/>
                <a:cs typeface="Consolas" charset="0"/>
              </a:rPr>
              <a:t> </a:t>
            </a:r>
            <a:r>
              <a:rPr lang="en-US" sz="1200" kern="1200" dirty="0" smtClean="0">
                <a:ln w="0"/>
                <a:solidFill>
                  <a:srgbClr val="C00000"/>
                </a:solidFill>
                <a:effectLst>
                  <a:outerShdw blurRad="38100" dist="19050" dir="2700000" algn="tl" rotWithShape="0">
                    <a:schemeClr val="dk1">
                      <a:alpha val="40000"/>
                    </a:schemeClr>
                  </a:outerShdw>
                </a:effectLst>
                <a:latin typeface="+mj-lt"/>
                <a:ea typeface="Consolas" charset="0"/>
                <a:cs typeface="Consolas" charset="0"/>
              </a:rPr>
              <a:t>   identification, flags, </a:t>
            </a:r>
            <a:r>
              <a:rPr lang="en-US" sz="1200" kern="1200" dirty="0" err="1" smtClean="0">
                <a:ln w="0"/>
                <a:solidFill>
                  <a:srgbClr val="C00000"/>
                </a:solidFill>
                <a:effectLst>
                  <a:outerShdw blurRad="38100" dist="19050" dir="2700000" algn="tl" rotWithShape="0">
                    <a:schemeClr val="dk1">
                      <a:alpha val="40000"/>
                    </a:schemeClr>
                  </a:outerShdw>
                </a:effectLst>
                <a:latin typeface="+mj-lt"/>
                <a:ea typeface="Consolas" charset="0"/>
                <a:cs typeface="Consolas" charset="0"/>
              </a:rPr>
              <a:t>fragOffset</a:t>
            </a:r>
            <a:r>
              <a:rPr lang="en-US" sz="1200" kern="1200" dirty="0" smtClean="0">
                <a:ln w="0"/>
                <a:solidFill>
                  <a:srgbClr val="C00000"/>
                </a:solidFill>
                <a:effectLst>
                  <a:outerShdw blurRad="38100" dist="19050" dir="2700000" algn="tl" rotWithShape="0">
                    <a:schemeClr val="dk1">
                      <a:alpha val="40000"/>
                    </a:schemeClr>
                  </a:outerShdw>
                </a:effectLst>
                <a:latin typeface="+mj-lt"/>
                <a:ea typeface="Consolas" charset="0"/>
                <a:cs typeface="Consolas" charset="0"/>
              </a:rPr>
              <a:t>, </a:t>
            </a:r>
          </a:p>
          <a:p>
            <a:r>
              <a:rPr lang="en-US" sz="1200" kern="1200" dirty="0">
                <a:ln w="0"/>
                <a:solidFill>
                  <a:srgbClr val="C00000"/>
                </a:solidFill>
                <a:effectLst>
                  <a:outerShdw blurRad="38100" dist="19050" dir="2700000" algn="tl" rotWithShape="0">
                    <a:schemeClr val="dk1">
                      <a:alpha val="40000"/>
                    </a:schemeClr>
                  </a:outerShdw>
                </a:effectLst>
                <a:latin typeface="+mj-lt"/>
                <a:ea typeface="Consolas" charset="0"/>
                <a:cs typeface="Consolas" charset="0"/>
              </a:rPr>
              <a:t> </a:t>
            </a:r>
            <a:r>
              <a:rPr lang="en-US" sz="1200" kern="1200" dirty="0" smtClean="0">
                <a:ln w="0"/>
                <a:solidFill>
                  <a:srgbClr val="C00000"/>
                </a:solidFill>
                <a:effectLst>
                  <a:outerShdw blurRad="38100" dist="19050" dir="2700000" algn="tl" rotWithShape="0">
                    <a:schemeClr val="dk1">
                      <a:alpha val="40000"/>
                    </a:schemeClr>
                  </a:outerShdw>
                </a:effectLst>
                <a:latin typeface="+mj-lt"/>
                <a:ea typeface="Consolas" charset="0"/>
                <a:cs typeface="Consolas" charset="0"/>
              </a:rPr>
              <a:t>   </a:t>
            </a:r>
            <a:r>
              <a:rPr lang="en-US" sz="1200" kern="1200" dirty="0" err="1" smtClean="0">
                <a:ln w="0"/>
                <a:solidFill>
                  <a:srgbClr val="C00000"/>
                </a:solidFill>
                <a:effectLst>
                  <a:outerShdw blurRad="38100" dist="19050" dir="2700000" algn="tl" rotWithShape="0">
                    <a:schemeClr val="dk1">
                      <a:alpha val="40000"/>
                    </a:schemeClr>
                  </a:outerShdw>
                </a:effectLst>
                <a:latin typeface="+mj-lt"/>
                <a:ea typeface="Consolas" charset="0"/>
                <a:cs typeface="Consolas" charset="0"/>
              </a:rPr>
              <a:t>ttl</a:t>
            </a:r>
            <a:r>
              <a:rPr lang="en-US" sz="1200" kern="1200" dirty="0" smtClean="0">
                <a:ln w="0"/>
                <a:solidFill>
                  <a:srgbClr val="C00000"/>
                </a:solidFill>
                <a:effectLst>
                  <a:outerShdw blurRad="38100" dist="19050" dir="2700000" algn="tl" rotWithShape="0">
                    <a:schemeClr val="dk1">
                      <a:alpha val="40000"/>
                    </a:schemeClr>
                  </a:outerShdw>
                </a:effectLst>
                <a:latin typeface="+mj-lt"/>
                <a:ea typeface="Consolas" charset="0"/>
                <a:cs typeface="Consolas" charset="0"/>
              </a:rPr>
              <a:t>, protocol, </a:t>
            </a:r>
            <a:r>
              <a:rPr lang="en-US" sz="1200" kern="1200" dirty="0" err="1" smtClean="0">
                <a:ln w="0"/>
                <a:solidFill>
                  <a:srgbClr val="C00000"/>
                </a:solidFill>
                <a:effectLst>
                  <a:outerShdw blurRad="38100" dist="19050" dir="2700000" algn="tl" rotWithShape="0">
                    <a:schemeClr val="dk1">
                      <a:alpha val="40000"/>
                    </a:schemeClr>
                  </a:outerShdw>
                </a:effectLst>
                <a:latin typeface="+mj-lt"/>
                <a:ea typeface="Consolas" charset="0"/>
                <a:cs typeface="Consolas" charset="0"/>
              </a:rPr>
              <a:t>hdrChecksum</a:t>
            </a:r>
            <a:r>
              <a:rPr lang="en-US" sz="1200" kern="1200" dirty="0" smtClean="0">
                <a:ln w="0"/>
                <a:solidFill>
                  <a:srgbClr val="C00000"/>
                </a:solidFill>
                <a:effectLst>
                  <a:outerShdw blurRad="38100" dist="19050" dir="2700000" algn="tl" rotWithShape="0">
                    <a:schemeClr val="dk1">
                      <a:alpha val="40000"/>
                    </a:schemeClr>
                  </a:outerShdw>
                </a:effectLst>
                <a:latin typeface="+mj-lt"/>
                <a:ea typeface="Consolas" charset="0"/>
                <a:cs typeface="Consolas" charset="0"/>
              </a:rPr>
              <a:t>,      </a:t>
            </a:r>
          </a:p>
          <a:p>
            <a:r>
              <a:rPr lang="en-US" sz="1200" kern="1200" dirty="0">
                <a:ln w="0"/>
                <a:solidFill>
                  <a:srgbClr val="C00000"/>
                </a:solidFill>
                <a:effectLst>
                  <a:outerShdw blurRad="38100" dist="19050" dir="2700000" algn="tl" rotWithShape="0">
                    <a:schemeClr val="dk1">
                      <a:alpha val="40000"/>
                    </a:schemeClr>
                  </a:outerShdw>
                </a:effectLst>
                <a:latin typeface="+mj-lt"/>
                <a:ea typeface="Consolas" charset="0"/>
                <a:cs typeface="Consolas" charset="0"/>
              </a:rPr>
              <a:t> </a:t>
            </a:r>
            <a:r>
              <a:rPr lang="en-US" sz="1200" kern="1200" dirty="0" smtClean="0">
                <a:ln w="0"/>
                <a:solidFill>
                  <a:srgbClr val="C00000"/>
                </a:solidFill>
                <a:effectLst>
                  <a:outerShdw blurRad="38100" dist="19050" dir="2700000" algn="tl" rotWithShape="0">
                    <a:schemeClr val="dk1">
                      <a:alpha val="40000"/>
                    </a:schemeClr>
                  </a:outerShdw>
                </a:effectLst>
                <a:latin typeface="+mj-lt"/>
                <a:ea typeface="Consolas" charset="0"/>
                <a:cs typeface="Consolas" charset="0"/>
              </a:rPr>
              <a:t>   </a:t>
            </a:r>
            <a:r>
              <a:rPr lang="en-US" sz="1200" kern="1200" dirty="0" err="1" smtClean="0">
                <a:ln w="0"/>
                <a:solidFill>
                  <a:srgbClr val="C00000"/>
                </a:solidFill>
                <a:effectLst>
                  <a:outerShdw blurRad="38100" dist="19050" dir="2700000" algn="tl" rotWithShape="0">
                    <a:schemeClr val="dk1">
                      <a:alpha val="40000"/>
                    </a:schemeClr>
                  </a:outerShdw>
                </a:effectLst>
                <a:latin typeface="+mj-lt"/>
                <a:ea typeface="Consolas" charset="0"/>
                <a:cs typeface="Consolas" charset="0"/>
              </a:rPr>
              <a:t>srcAddr</a:t>
            </a:r>
            <a:r>
              <a:rPr lang="en-US" sz="1200" kern="1200" dirty="0" smtClean="0">
                <a:ln w="0"/>
                <a:solidFill>
                  <a:srgbClr val="C00000"/>
                </a:solidFill>
                <a:effectLst>
                  <a:outerShdw blurRad="38100" dist="19050" dir="2700000" algn="tl" rotWithShape="0">
                    <a:schemeClr val="dk1">
                      <a:alpha val="40000"/>
                    </a:schemeClr>
                  </a:outerShdw>
                </a:effectLst>
                <a:latin typeface="+mj-lt"/>
                <a:ea typeface="Consolas" charset="0"/>
                <a:cs typeface="Consolas" charset="0"/>
              </a:rPr>
              <a:t>, </a:t>
            </a:r>
            <a:r>
              <a:rPr lang="en-US" sz="1200" kern="1200" dirty="0" err="1" smtClean="0">
                <a:ln w="0"/>
                <a:solidFill>
                  <a:srgbClr val="C00000"/>
                </a:solidFill>
                <a:effectLst>
                  <a:outerShdw blurRad="38100" dist="19050" dir="2700000" algn="tl" rotWithShape="0">
                    <a:schemeClr val="dk1">
                      <a:alpha val="40000"/>
                    </a:schemeClr>
                  </a:outerShdw>
                </a:effectLst>
                <a:latin typeface="+mj-lt"/>
                <a:ea typeface="Consolas" charset="0"/>
                <a:cs typeface="Consolas" charset="0"/>
              </a:rPr>
              <a:t>dstAddr</a:t>
            </a:r>
            <a:r>
              <a:rPr lang="en-US" sz="1200" kern="1200" dirty="0" smtClean="0">
                <a:ln w="0"/>
                <a:solidFill>
                  <a:schemeClr val="tx1"/>
                </a:solidFill>
                <a:effectLst>
                  <a:outerShdw blurRad="38100" dist="19050" dir="2700000" algn="tl" rotWithShape="0">
                    <a:schemeClr val="dk1">
                      <a:alpha val="40000"/>
                    </a:schemeClr>
                  </a:outerShdw>
                </a:effectLst>
                <a:latin typeface="+mj-lt"/>
                <a:ea typeface="Consolas" charset="0"/>
                <a:cs typeface="Consolas" charset="0"/>
              </a:rPr>
              <a:t>)</a:t>
            </a:r>
          </a:p>
        </p:txBody>
      </p:sp>
      <p:sp>
        <p:nvSpPr>
          <p:cNvPr id="16" name="Rounded Rectangle 15"/>
          <p:cNvSpPr/>
          <p:nvPr/>
        </p:nvSpPr>
        <p:spPr>
          <a:xfrm>
            <a:off x="5156884" y="1986252"/>
            <a:ext cx="2215286" cy="1125470"/>
          </a:xfrm>
          <a:prstGeom prst="roundRect">
            <a:avLst>
              <a:gd name="adj" fmla="val 0"/>
            </a:avLst>
          </a:prstGeom>
          <a:solidFill>
            <a:schemeClr val="accent1">
              <a:lumMod val="20000"/>
              <a:lumOff val="80000"/>
            </a:schemeClr>
          </a:solidFill>
          <a:ln w="9525">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kern="1200" dirty="0" smtClean="0">
                <a:ln w="0"/>
                <a:solidFill>
                  <a:schemeClr val="tx1"/>
                </a:solidFill>
                <a:effectLst>
                  <a:outerShdw blurRad="38100" dist="19050" dir="2700000" algn="tl" rotWithShape="0">
                    <a:schemeClr val="dk1">
                      <a:alpha val="40000"/>
                    </a:schemeClr>
                  </a:outerShdw>
                </a:effectLst>
                <a:latin typeface="+mj-lt"/>
                <a:ea typeface="Consolas" charset="0"/>
                <a:cs typeface="Consolas" charset="0"/>
              </a:rPr>
              <a:t>Checksum Update </a:t>
            </a:r>
            <a:r>
              <a:rPr lang="en-US" sz="1200" dirty="0" smtClean="0">
                <a:ln w="0"/>
                <a:solidFill>
                  <a:schemeClr val="tx1"/>
                </a:solidFill>
                <a:effectLst>
                  <a:outerShdw blurRad="38100" dist="19050" dir="2700000" algn="tl" rotWithShape="0">
                    <a:schemeClr val="dk1">
                      <a:alpha val="40000"/>
                    </a:schemeClr>
                  </a:outerShdw>
                </a:effectLst>
                <a:latin typeface="+mj-lt"/>
                <a:ea typeface="Consolas" charset="0"/>
                <a:cs typeface="Consolas" charset="0"/>
              </a:rPr>
              <a:t>(</a:t>
            </a:r>
          </a:p>
          <a:p>
            <a:r>
              <a:rPr lang="en-US" sz="1200" kern="1200" dirty="0">
                <a:ln w="0"/>
                <a:solidFill>
                  <a:schemeClr val="tx1"/>
                </a:solidFill>
                <a:effectLst>
                  <a:outerShdw blurRad="38100" dist="19050" dir="2700000" algn="tl" rotWithShape="0">
                    <a:schemeClr val="dk1">
                      <a:alpha val="40000"/>
                    </a:schemeClr>
                  </a:outerShdw>
                </a:effectLst>
                <a:latin typeface="+mj-lt"/>
                <a:ea typeface="Consolas" charset="0"/>
                <a:cs typeface="Consolas" charset="0"/>
              </a:rPr>
              <a:t> </a:t>
            </a:r>
            <a:r>
              <a:rPr lang="en-US" sz="1200" kern="1200" dirty="0" smtClean="0">
                <a:ln w="0"/>
                <a:solidFill>
                  <a:schemeClr val="tx1"/>
                </a:solidFill>
                <a:effectLst>
                  <a:outerShdw blurRad="38100" dist="19050" dir="2700000" algn="tl" rotWithShape="0">
                    <a:schemeClr val="dk1">
                      <a:alpha val="40000"/>
                    </a:schemeClr>
                  </a:outerShdw>
                </a:effectLst>
                <a:latin typeface="+mj-lt"/>
                <a:ea typeface="Consolas" charset="0"/>
                <a:cs typeface="Consolas" charset="0"/>
              </a:rPr>
              <a:t>   </a:t>
            </a:r>
            <a:r>
              <a:rPr lang="en-US" sz="1200" kern="1200" dirty="0" smtClean="0">
                <a:ln w="0"/>
                <a:solidFill>
                  <a:srgbClr val="C00000"/>
                </a:solidFill>
                <a:effectLst>
                  <a:outerShdw blurRad="38100" dist="19050" dir="2700000" algn="tl" rotWithShape="0">
                    <a:schemeClr val="dk1">
                      <a:alpha val="40000"/>
                    </a:schemeClr>
                  </a:outerShdw>
                </a:effectLst>
                <a:latin typeface="+mj-lt"/>
                <a:ea typeface="Consolas" charset="0"/>
                <a:cs typeface="Consolas" charset="0"/>
              </a:rPr>
              <a:t>version, </a:t>
            </a:r>
            <a:r>
              <a:rPr lang="en-US" sz="1200" kern="1200" dirty="0" err="1" smtClean="0">
                <a:ln w="0"/>
                <a:solidFill>
                  <a:srgbClr val="C00000"/>
                </a:solidFill>
                <a:effectLst>
                  <a:outerShdw blurRad="38100" dist="19050" dir="2700000" algn="tl" rotWithShape="0">
                    <a:schemeClr val="dk1">
                      <a:alpha val="40000"/>
                    </a:schemeClr>
                  </a:outerShdw>
                </a:effectLst>
                <a:latin typeface="+mj-lt"/>
                <a:ea typeface="Consolas" charset="0"/>
                <a:cs typeface="Consolas" charset="0"/>
              </a:rPr>
              <a:t>ihl</a:t>
            </a:r>
            <a:r>
              <a:rPr lang="en-US" sz="1200" kern="1200" dirty="0" smtClean="0">
                <a:ln w="0"/>
                <a:solidFill>
                  <a:srgbClr val="C00000"/>
                </a:solidFill>
                <a:effectLst>
                  <a:outerShdw blurRad="38100" dist="19050" dir="2700000" algn="tl" rotWithShape="0">
                    <a:schemeClr val="dk1">
                      <a:alpha val="40000"/>
                    </a:schemeClr>
                  </a:outerShdw>
                </a:effectLst>
                <a:latin typeface="+mj-lt"/>
                <a:ea typeface="Consolas" charset="0"/>
                <a:cs typeface="Consolas" charset="0"/>
              </a:rPr>
              <a:t>, </a:t>
            </a:r>
            <a:r>
              <a:rPr lang="en-US" sz="1200" kern="1200" dirty="0" err="1" smtClean="0">
                <a:ln w="0"/>
                <a:solidFill>
                  <a:srgbClr val="C00000"/>
                </a:solidFill>
                <a:effectLst>
                  <a:outerShdw blurRad="38100" dist="19050" dir="2700000" algn="tl" rotWithShape="0">
                    <a:schemeClr val="dk1">
                      <a:alpha val="40000"/>
                    </a:schemeClr>
                  </a:outerShdw>
                </a:effectLst>
                <a:latin typeface="+mj-lt"/>
                <a:ea typeface="Consolas" charset="0"/>
                <a:cs typeface="Consolas" charset="0"/>
              </a:rPr>
              <a:t>diffserv</a:t>
            </a:r>
            <a:r>
              <a:rPr lang="en-US" sz="1200" kern="1200" dirty="0" smtClean="0">
                <a:ln w="0"/>
                <a:solidFill>
                  <a:srgbClr val="C00000"/>
                </a:solidFill>
                <a:effectLst>
                  <a:outerShdw blurRad="38100" dist="19050" dir="2700000" algn="tl" rotWithShape="0">
                    <a:schemeClr val="dk1">
                      <a:alpha val="40000"/>
                    </a:schemeClr>
                  </a:outerShdw>
                </a:effectLst>
                <a:latin typeface="+mj-lt"/>
                <a:ea typeface="Consolas" charset="0"/>
                <a:cs typeface="Consolas" charset="0"/>
              </a:rPr>
              <a:t>, </a:t>
            </a:r>
            <a:r>
              <a:rPr lang="en-US" sz="1200" kern="1200" dirty="0" err="1" smtClean="0">
                <a:ln w="0"/>
                <a:solidFill>
                  <a:srgbClr val="C00000"/>
                </a:solidFill>
                <a:effectLst>
                  <a:outerShdw blurRad="38100" dist="19050" dir="2700000" algn="tl" rotWithShape="0">
                    <a:schemeClr val="dk1">
                      <a:alpha val="40000"/>
                    </a:schemeClr>
                  </a:outerShdw>
                </a:effectLst>
                <a:latin typeface="+mj-lt"/>
                <a:ea typeface="Consolas" charset="0"/>
                <a:cs typeface="Consolas" charset="0"/>
              </a:rPr>
              <a:t>totalLen</a:t>
            </a:r>
            <a:r>
              <a:rPr lang="en-US" sz="1200" kern="1200" dirty="0" smtClean="0">
                <a:ln w="0"/>
                <a:solidFill>
                  <a:srgbClr val="C00000"/>
                </a:solidFill>
                <a:effectLst>
                  <a:outerShdw blurRad="38100" dist="19050" dir="2700000" algn="tl" rotWithShape="0">
                    <a:schemeClr val="dk1">
                      <a:alpha val="40000"/>
                    </a:schemeClr>
                  </a:outerShdw>
                </a:effectLst>
                <a:latin typeface="+mj-lt"/>
                <a:ea typeface="Consolas" charset="0"/>
                <a:cs typeface="Consolas" charset="0"/>
              </a:rPr>
              <a:t>, </a:t>
            </a:r>
          </a:p>
          <a:p>
            <a:r>
              <a:rPr lang="en-US" sz="1200" kern="1200" dirty="0" smtClean="0">
                <a:ln w="0"/>
                <a:solidFill>
                  <a:srgbClr val="C00000"/>
                </a:solidFill>
                <a:effectLst>
                  <a:outerShdw blurRad="38100" dist="19050" dir="2700000" algn="tl" rotWithShape="0">
                    <a:schemeClr val="dk1">
                      <a:alpha val="40000"/>
                    </a:schemeClr>
                  </a:outerShdw>
                </a:effectLst>
                <a:latin typeface="+mj-lt"/>
                <a:ea typeface="Consolas" charset="0"/>
                <a:cs typeface="Consolas" charset="0"/>
              </a:rPr>
              <a:t>    identification, flags, </a:t>
            </a:r>
            <a:r>
              <a:rPr lang="en-US" sz="1200" kern="1200" dirty="0" err="1" smtClean="0">
                <a:ln w="0"/>
                <a:solidFill>
                  <a:srgbClr val="C00000"/>
                </a:solidFill>
                <a:effectLst>
                  <a:outerShdw blurRad="38100" dist="19050" dir="2700000" algn="tl" rotWithShape="0">
                    <a:schemeClr val="dk1">
                      <a:alpha val="40000"/>
                    </a:schemeClr>
                  </a:outerShdw>
                </a:effectLst>
                <a:latin typeface="+mj-lt"/>
                <a:ea typeface="Consolas" charset="0"/>
                <a:cs typeface="Consolas" charset="0"/>
              </a:rPr>
              <a:t>fragOffset</a:t>
            </a:r>
            <a:r>
              <a:rPr lang="en-US" sz="1200" kern="1200" dirty="0" smtClean="0">
                <a:ln w="0"/>
                <a:solidFill>
                  <a:srgbClr val="C00000"/>
                </a:solidFill>
                <a:effectLst>
                  <a:outerShdw blurRad="38100" dist="19050" dir="2700000" algn="tl" rotWithShape="0">
                    <a:schemeClr val="dk1">
                      <a:alpha val="40000"/>
                    </a:schemeClr>
                  </a:outerShdw>
                </a:effectLst>
                <a:latin typeface="+mj-lt"/>
                <a:ea typeface="Consolas" charset="0"/>
                <a:cs typeface="Consolas" charset="0"/>
              </a:rPr>
              <a:t>, </a:t>
            </a:r>
          </a:p>
          <a:p>
            <a:r>
              <a:rPr lang="en-US" sz="1200" kern="1200" dirty="0" smtClean="0">
                <a:ln w="0"/>
                <a:solidFill>
                  <a:srgbClr val="C00000"/>
                </a:solidFill>
                <a:effectLst>
                  <a:outerShdw blurRad="38100" dist="19050" dir="2700000" algn="tl" rotWithShape="0">
                    <a:schemeClr val="dk1">
                      <a:alpha val="40000"/>
                    </a:schemeClr>
                  </a:outerShdw>
                </a:effectLst>
                <a:latin typeface="+mj-lt"/>
                <a:ea typeface="Consolas" charset="0"/>
                <a:cs typeface="Consolas" charset="0"/>
              </a:rPr>
              <a:t>    </a:t>
            </a:r>
            <a:r>
              <a:rPr lang="en-US" sz="1200" kern="1200" dirty="0" err="1" smtClean="0">
                <a:ln w="0"/>
                <a:solidFill>
                  <a:srgbClr val="C00000"/>
                </a:solidFill>
                <a:effectLst>
                  <a:outerShdw blurRad="38100" dist="19050" dir="2700000" algn="tl" rotWithShape="0">
                    <a:schemeClr val="dk1">
                      <a:alpha val="40000"/>
                    </a:schemeClr>
                  </a:outerShdw>
                </a:effectLst>
                <a:latin typeface="+mj-lt"/>
                <a:ea typeface="Consolas" charset="0"/>
                <a:cs typeface="Consolas" charset="0"/>
              </a:rPr>
              <a:t>ttl</a:t>
            </a:r>
            <a:r>
              <a:rPr lang="en-US" sz="1200" kern="1200" dirty="0" smtClean="0">
                <a:ln w="0"/>
                <a:solidFill>
                  <a:srgbClr val="C00000"/>
                </a:solidFill>
                <a:effectLst>
                  <a:outerShdw blurRad="38100" dist="19050" dir="2700000" algn="tl" rotWithShape="0">
                    <a:schemeClr val="dk1">
                      <a:alpha val="40000"/>
                    </a:schemeClr>
                  </a:outerShdw>
                </a:effectLst>
                <a:latin typeface="+mj-lt"/>
                <a:ea typeface="Consolas" charset="0"/>
                <a:cs typeface="Consolas" charset="0"/>
              </a:rPr>
              <a:t>, protocol, </a:t>
            </a:r>
            <a:r>
              <a:rPr lang="en-US" sz="1200" kern="1200" dirty="0" err="1" smtClean="0">
                <a:ln w="0"/>
                <a:solidFill>
                  <a:srgbClr val="C00000"/>
                </a:solidFill>
                <a:effectLst>
                  <a:outerShdw blurRad="38100" dist="19050" dir="2700000" algn="tl" rotWithShape="0">
                    <a:schemeClr val="dk1">
                      <a:alpha val="40000"/>
                    </a:schemeClr>
                  </a:outerShdw>
                </a:effectLst>
                <a:latin typeface="+mj-lt"/>
                <a:ea typeface="Consolas" charset="0"/>
                <a:cs typeface="Consolas" charset="0"/>
              </a:rPr>
              <a:t>hdrChecksum</a:t>
            </a:r>
            <a:r>
              <a:rPr lang="en-US" sz="1200" kern="1200" dirty="0" smtClean="0">
                <a:ln w="0"/>
                <a:solidFill>
                  <a:srgbClr val="C00000"/>
                </a:solidFill>
                <a:effectLst>
                  <a:outerShdw blurRad="38100" dist="19050" dir="2700000" algn="tl" rotWithShape="0">
                    <a:schemeClr val="dk1">
                      <a:alpha val="40000"/>
                    </a:schemeClr>
                  </a:outerShdw>
                </a:effectLst>
                <a:latin typeface="+mj-lt"/>
                <a:ea typeface="Consolas" charset="0"/>
                <a:cs typeface="Consolas" charset="0"/>
              </a:rPr>
              <a:t>,      </a:t>
            </a:r>
          </a:p>
          <a:p>
            <a:r>
              <a:rPr lang="en-US" sz="1200" kern="1200" dirty="0" smtClean="0">
                <a:ln w="0"/>
                <a:solidFill>
                  <a:srgbClr val="C00000"/>
                </a:solidFill>
                <a:effectLst>
                  <a:outerShdw blurRad="38100" dist="19050" dir="2700000" algn="tl" rotWithShape="0">
                    <a:schemeClr val="dk1">
                      <a:alpha val="40000"/>
                    </a:schemeClr>
                  </a:outerShdw>
                </a:effectLst>
                <a:latin typeface="+mj-lt"/>
                <a:ea typeface="Consolas" charset="0"/>
                <a:cs typeface="Consolas" charset="0"/>
              </a:rPr>
              <a:t>    </a:t>
            </a:r>
            <a:r>
              <a:rPr lang="en-US" sz="1200" kern="1200" dirty="0" err="1" smtClean="0">
                <a:ln w="0"/>
                <a:solidFill>
                  <a:srgbClr val="C00000"/>
                </a:solidFill>
                <a:effectLst>
                  <a:outerShdw blurRad="38100" dist="19050" dir="2700000" algn="tl" rotWithShape="0">
                    <a:schemeClr val="dk1">
                      <a:alpha val="40000"/>
                    </a:schemeClr>
                  </a:outerShdw>
                </a:effectLst>
                <a:latin typeface="+mj-lt"/>
                <a:ea typeface="Consolas" charset="0"/>
                <a:cs typeface="Consolas" charset="0"/>
              </a:rPr>
              <a:t>srcAddr</a:t>
            </a:r>
            <a:r>
              <a:rPr lang="en-US" sz="1200" kern="1200" dirty="0" smtClean="0">
                <a:ln w="0"/>
                <a:solidFill>
                  <a:srgbClr val="C00000"/>
                </a:solidFill>
                <a:effectLst>
                  <a:outerShdw blurRad="38100" dist="19050" dir="2700000" algn="tl" rotWithShape="0">
                    <a:schemeClr val="dk1">
                      <a:alpha val="40000"/>
                    </a:schemeClr>
                  </a:outerShdw>
                </a:effectLst>
                <a:latin typeface="+mj-lt"/>
                <a:ea typeface="Consolas" charset="0"/>
                <a:cs typeface="Consolas" charset="0"/>
              </a:rPr>
              <a:t>, </a:t>
            </a:r>
            <a:r>
              <a:rPr lang="en-US" sz="1200" kern="1200" dirty="0" err="1" smtClean="0">
                <a:ln w="0"/>
                <a:solidFill>
                  <a:srgbClr val="C00000"/>
                </a:solidFill>
                <a:effectLst>
                  <a:outerShdw blurRad="38100" dist="19050" dir="2700000" algn="tl" rotWithShape="0">
                    <a:schemeClr val="dk1">
                      <a:alpha val="40000"/>
                    </a:schemeClr>
                  </a:outerShdw>
                </a:effectLst>
                <a:latin typeface="+mj-lt"/>
                <a:ea typeface="Consolas" charset="0"/>
                <a:cs typeface="Consolas" charset="0"/>
              </a:rPr>
              <a:t>dstAddr</a:t>
            </a:r>
            <a:r>
              <a:rPr lang="en-US" sz="1200" kern="1200" dirty="0" smtClean="0">
                <a:ln w="0"/>
                <a:solidFill>
                  <a:schemeClr val="tx1"/>
                </a:solidFill>
                <a:effectLst>
                  <a:outerShdw blurRad="38100" dist="19050" dir="2700000" algn="tl" rotWithShape="0">
                    <a:schemeClr val="dk1">
                      <a:alpha val="40000"/>
                    </a:schemeClr>
                  </a:outerShdw>
                </a:effectLst>
                <a:latin typeface="+mj-lt"/>
                <a:ea typeface="Consolas" charset="0"/>
                <a:cs typeface="Consolas" charset="0"/>
              </a:rPr>
              <a:t>)</a:t>
            </a:r>
          </a:p>
        </p:txBody>
      </p:sp>
      <p:cxnSp>
        <p:nvCxnSpPr>
          <p:cNvPr id="17" name="Straight Connector 16"/>
          <p:cNvCxnSpPr>
            <a:endCxn id="14" idx="0"/>
          </p:cNvCxnSpPr>
          <p:nvPr/>
        </p:nvCxnSpPr>
        <p:spPr>
          <a:xfrm>
            <a:off x="2800550" y="3109988"/>
            <a:ext cx="1" cy="677721"/>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endCxn id="18" idx="0"/>
          </p:cNvCxnSpPr>
          <p:nvPr/>
        </p:nvCxnSpPr>
        <p:spPr>
          <a:xfrm>
            <a:off x="6264527" y="3111722"/>
            <a:ext cx="1" cy="684766"/>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2247121" y="1616229"/>
            <a:ext cx="1026243" cy="1862048"/>
          </a:xfrm>
          <a:prstGeom prst="rect">
            <a:avLst/>
          </a:prstGeom>
        </p:spPr>
        <p:txBody>
          <a:bodyPr wrap="none">
            <a:spAutoFit/>
          </a:bodyPr>
          <a:lstStyle/>
          <a:p>
            <a:r>
              <a:rPr lang="en-US" sz="11500" b="1" dirty="0">
                <a:ln w="1905"/>
                <a:solidFill>
                  <a:srgbClr val="C00000"/>
                </a:solidFill>
                <a:latin typeface="Zapf Dingbats"/>
                <a:ea typeface="Zapf Dingbats"/>
                <a:cs typeface="Zapf Dingbats"/>
              </a:rPr>
              <a:t>✗</a:t>
            </a:r>
            <a:endParaRPr lang="en-US" sz="11500" b="1" dirty="0">
              <a:ln w="1905"/>
              <a:solidFill>
                <a:srgbClr val="C00000"/>
              </a:solidFill>
            </a:endParaRPr>
          </a:p>
        </p:txBody>
      </p:sp>
    </p:spTree>
    <p:custDataLst>
      <p:tags r:id="rId1"/>
    </p:custDataLst>
    <p:extLst>
      <p:ext uri="{BB962C8B-B14F-4D97-AF65-F5344CB8AC3E}">
        <p14:creationId xmlns:p14="http://schemas.microsoft.com/office/powerpoint/2010/main" val="520987211"/>
      </p:ext>
    </p:extLst>
  </p:cSld>
  <p:clrMapOvr>
    <a:masterClrMapping/>
  </p:clrMapOvr>
  <mc:AlternateContent xmlns:mc="http://schemas.openxmlformats.org/markup-compatibility/2006" xmlns:p14="http://schemas.microsoft.com/office/powerpoint/2010/main">
    <mc:Choice Requires="p14">
      <p:transition spd="slow" p14:dur="2000" advTm="9930"/>
    </mc:Choice>
    <mc:Fallback xmlns="">
      <p:transition spd="slow" advTm="993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7" grpId="0"/>
      <p:bldP spid="8" grpId="0" animBg="1"/>
      <p:bldP spid="12" grpId="0" animBg="1"/>
      <p:bldP spid="15" grpId="0" animBg="1"/>
      <p:bldP spid="16" grpId="0" animBg="1"/>
      <p:bldP spid="21"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Optimization: </a:t>
            </a:r>
            <a:r>
              <a:rPr lang="en-US" b="1" dirty="0" smtClean="0"/>
              <a:t>Incremental Checksum</a:t>
            </a:r>
            <a:endParaRPr lang="en-US" b="1" dirty="0"/>
          </a:p>
        </p:txBody>
      </p:sp>
      <p:sp>
        <p:nvSpPr>
          <p:cNvPr id="4" name="Rounded Rectangle 3"/>
          <p:cNvSpPr/>
          <p:nvPr/>
        </p:nvSpPr>
        <p:spPr>
          <a:xfrm>
            <a:off x="1070142" y="3793556"/>
            <a:ext cx="946317" cy="620900"/>
          </a:xfrm>
          <a:prstGeom prst="roundRect">
            <a:avLst>
              <a:gd name="adj" fmla="val 0"/>
            </a:avLst>
          </a:prstGeom>
          <a:solidFill>
            <a:schemeClr val="accent3">
              <a:lumMod val="20000"/>
              <a:lumOff val="80000"/>
            </a:schemeClr>
          </a:solidFill>
          <a:ln w="9525">
            <a:solidFill>
              <a:schemeClr val="accent3">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Packet</a:t>
            </a:r>
          </a:p>
          <a:p>
            <a:pPr algn="ctr"/>
            <a:r>
              <a:rPr lang="en-US" sz="14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Parser</a:t>
            </a:r>
            <a:endParaRPr lang="en-US" sz="20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sp>
        <p:nvSpPr>
          <p:cNvPr id="5" name="TextBox 4"/>
          <p:cNvSpPr txBox="1"/>
          <p:nvPr/>
        </p:nvSpPr>
        <p:spPr>
          <a:xfrm>
            <a:off x="217587" y="3777692"/>
            <a:ext cx="691921" cy="307777"/>
          </a:xfrm>
          <a:prstGeom prst="rect">
            <a:avLst/>
          </a:prstGeom>
          <a:noFill/>
        </p:spPr>
        <p:txBody>
          <a:bodyPr wrap="none" rtlCol="0">
            <a:spAutoFit/>
          </a:bodyPr>
          <a:lstStyle/>
          <a:p>
            <a:r>
              <a:rPr lang="en-US" sz="14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Ingress</a:t>
            </a:r>
            <a:endParaRPr lang="en-US" sz="1400" dirty="0">
              <a:latin typeface="Calibri Light" charset="0"/>
              <a:ea typeface="Calibri Light" charset="0"/>
              <a:cs typeface="Calibri Light" charset="0"/>
            </a:endParaRPr>
          </a:p>
        </p:txBody>
      </p:sp>
      <p:sp>
        <p:nvSpPr>
          <p:cNvPr id="6" name="Rounded Rectangle 5"/>
          <p:cNvSpPr/>
          <p:nvPr/>
        </p:nvSpPr>
        <p:spPr>
          <a:xfrm>
            <a:off x="3567648" y="3652912"/>
            <a:ext cx="1838197" cy="849500"/>
          </a:xfrm>
          <a:prstGeom prst="roundRect">
            <a:avLst>
              <a:gd name="adj" fmla="val 0"/>
            </a:avLst>
          </a:prstGeom>
          <a:solidFill>
            <a:schemeClr val="bg1">
              <a:lumMod val="95000"/>
            </a:schemeClr>
          </a:solidFill>
          <a:ln w="9525">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Match-Action</a:t>
            </a:r>
          </a:p>
          <a:p>
            <a:pPr algn="ctr"/>
            <a:r>
              <a:rPr lang="en-US" sz="14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Pipeline</a:t>
            </a:r>
            <a:endParaRPr lang="en-US" sz="20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sp>
        <p:nvSpPr>
          <p:cNvPr id="7" name="TextBox 6"/>
          <p:cNvSpPr txBox="1"/>
          <p:nvPr/>
        </p:nvSpPr>
        <p:spPr>
          <a:xfrm>
            <a:off x="6918110" y="3671404"/>
            <a:ext cx="643831" cy="307777"/>
          </a:xfrm>
          <a:prstGeom prst="rect">
            <a:avLst/>
          </a:prstGeom>
          <a:noFill/>
        </p:spPr>
        <p:txBody>
          <a:bodyPr wrap="none" rtlCol="0">
            <a:spAutoFit/>
          </a:bodyPr>
          <a:lstStyle/>
          <a:p>
            <a:r>
              <a:rPr lang="en-US" sz="14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Egress</a:t>
            </a:r>
            <a:endParaRPr lang="en-US" sz="1800" dirty="0">
              <a:latin typeface="Calibri Light" charset="0"/>
              <a:ea typeface="Calibri Light" charset="0"/>
              <a:cs typeface="Calibri Light" charset="0"/>
            </a:endParaRPr>
          </a:p>
        </p:txBody>
      </p:sp>
      <p:sp>
        <p:nvSpPr>
          <p:cNvPr id="8" name="Rounded Rectangle 7"/>
          <p:cNvSpPr/>
          <p:nvPr/>
        </p:nvSpPr>
        <p:spPr>
          <a:xfrm>
            <a:off x="2327392" y="3787709"/>
            <a:ext cx="946317" cy="620900"/>
          </a:xfrm>
          <a:prstGeom prst="roundRect">
            <a:avLst>
              <a:gd name="adj" fmla="val 0"/>
            </a:avLst>
          </a:prstGeom>
          <a:solidFill>
            <a:schemeClr val="accent1">
              <a:lumMod val="20000"/>
              <a:lumOff val="80000"/>
            </a:schemeClr>
          </a:solidFill>
          <a:ln w="9525">
            <a:solidFill>
              <a:schemeClr val="accent3">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Checksum</a:t>
            </a:r>
          </a:p>
          <a:p>
            <a:pPr algn="ctr"/>
            <a:r>
              <a:rPr lang="en-US" sz="14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Verify</a:t>
            </a:r>
            <a:endParaRPr lang="en-US" sz="20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cxnSp>
        <p:nvCxnSpPr>
          <p:cNvPr id="9" name="Straight Arrow Connector 8"/>
          <p:cNvCxnSpPr/>
          <p:nvPr/>
        </p:nvCxnSpPr>
        <p:spPr>
          <a:xfrm>
            <a:off x="3273364" y="4098169"/>
            <a:ext cx="304799" cy="0"/>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2016459" y="4098169"/>
            <a:ext cx="304799" cy="0"/>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384881" y="4106938"/>
            <a:ext cx="685261" cy="0"/>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12" name="Rounded Rectangle 11"/>
          <p:cNvSpPr/>
          <p:nvPr/>
        </p:nvSpPr>
        <p:spPr>
          <a:xfrm>
            <a:off x="5720324" y="3796488"/>
            <a:ext cx="1088407" cy="620900"/>
          </a:xfrm>
          <a:prstGeom prst="roundRect">
            <a:avLst>
              <a:gd name="adj" fmla="val 0"/>
            </a:avLst>
          </a:prstGeom>
          <a:solidFill>
            <a:schemeClr val="accent1">
              <a:lumMod val="20000"/>
              <a:lumOff val="80000"/>
            </a:schemeClr>
          </a:solidFill>
          <a:ln w="9525">
            <a:solidFill>
              <a:schemeClr val="accent3">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Checksum Update</a:t>
            </a:r>
          </a:p>
        </p:txBody>
      </p:sp>
      <p:cxnSp>
        <p:nvCxnSpPr>
          <p:cNvPr id="13" name="Straight Arrow Connector 12"/>
          <p:cNvCxnSpPr/>
          <p:nvPr/>
        </p:nvCxnSpPr>
        <p:spPr>
          <a:xfrm>
            <a:off x="5415525" y="4106938"/>
            <a:ext cx="304799" cy="0"/>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6810181" y="4085469"/>
            <a:ext cx="685261" cy="0"/>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15" name="Rounded Rectangle 14"/>
          <p:cNvSpPr/>
          <p:nvPr/>
        </p:nvSpPr>
        <p:spPr>
          <a:xfrm>
            <a:off x="1692907" y="1984518"/>
            <a:ext cx="2215286" cy="1125470"/>
          </a:xfrm>
          <a:prstGeom prst="roundRect">
            <a:avLst>
              <a:gd name="adj" fmla="val 0"/>
            </a:avLst>
          </a:prstGeom>
          <a:solidFill>
            <a:schemeClr val="accent1">
              <a:lumMod val="20000"/>
              <a:lumOff val="80000"/>
            </a:schemeClr>
          </a:solidFill>
          <a:ln w="9525">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kern="1200" dirty="0" smtClean="0">
                <a:ln w="0"/>
                <a:solidFill>
                  <a:schemeClr val="tx1"/>
                </a:solidFill>
                <a:effectLst>
                  <a:outerShdw blurRad="38100" dist="19050" dir="2700000" algn="tl" rotWithShape="0">
                    <a:schemeClr val="dk1">
                      <a:alpha val="40000"/>
                    </a:schemeClr>
                  </a:outerShdw>
                </a:effectLst>
                <a:latin typeface="+mj-lt"/>
                <a:ea typeface="Consolas" charset="0"/>
                <a:cs typeface="Consolas" charset="0"/>
              </a:rPr>
              <a:t>Checksum Verify</a:t>
            </a:r>
            <a:r>
              <a:rPr lang="en-US" sz="1200" b="1" dirty="0" smtClean="0">
                <a:ln w="0"/>
                <a:solidFill>
                  <a:schemeClr val="tx1"/>
                </a:solidFill>
                <a:effectLst>
                  <a:outerShdw blurRad="38100" dist="19050" dir="2700000" algn="tl" rotWithShape="0">
                    <a:schemeClr val="dk1">
                      <a:alpha val="40000"/>
                    </a:schemeClr>
                  </a:outerShdw>
                </a:effectLst>
                <a:latin typeface="+mj-lt"/>
                <a:ea typeface="Consolas" charset="0"/>
                <a:cs typeface="Consolas" charset="0"/>
              </a:rPr>
              <a:t> </a:t>
            </a:r>
            <a:r>
              <a:rPr lang="en-US" sz="1200" dirty="0" smtClean="0">
                <a:ln w="0"/>
                <a:solidFill>
                  <a:schemeClr val="tx1"/>
                </a:solidFill>
                <a:effectLst>
                  <a:outerShdw blurRad="38100" dist="19050" dir="2700000" algn="tl" rotWithShape="0">
                    <a:schemeClr val="dk1">
                      <a:alpha val="40000"/>
                    </a:schemeClr>
                  </a:outerShdw>
                </a:effectLst>
                <a:latin typeface="+mj-lt"/>
                <a:ea typeface="Consolas" charset="0"/>
                <a:cs typeface="Consolas" charset="0"/>
              </a:rPr>
              <a:t>(</a:t>
            </a:r>
          </a:p>
          <a:p>
            <a:r>
              <a:rPr lang="en-US" sz="1200" kern="1200" dirty="0">
                <a:ln w="0"/>
                <a:solidFill>
                  <a:schemeClr val="tx1"/>
                </a:solidFill>
                <a:effectLst>
                  <a:outerShdw blurRad="38100" dist="19050" dir="2700000" algn="tl" rotWithShape="0">
                    <a:schemeClr val="dk1">
                      <a:alpha val="40000"/>
                    </a:schemeClr>
                  </a:outerShdw>
                </a:effectLst>
                <a:latin typeface="+mj-lt"/>
                <a:ea typeface="Consolas" charset="0"/>
                <a:cs typeface="Consolas" charset="0"/>
              </a:rPr>
              <a:t> </a:t>
            </a:r>
            <a:r>
              <a:rPr lang="en-US" sz="1200" kern="1200" dirty="0" smtClean="0">
                <a:ln w="0"/>
                <a:solidFill>
                  <a:schemeClr val="tx1"/>
                </a:solidFill>
                <a:effectLst>
                  <a:outerShdw blurRad="38100" dist="19050" dir="2700000" algn="tl" rotWithShape="0">
                    <a:schemeClr val="dk1">
                      <a:alpha val="40000"/>
                    </a:schemeClr>
                  </a:outerShdw>
                </a:effectLst>
                <a:latin typeface="+mj-lt"/>
                <a:ea typeface="Consolas" charset="0"/>
                <a:cs typeface="Consolas" charset="0"/>
              </a:rPr>
              <a:t>   </a:t>
            </a:r>
            <a:r>
              <a:rPr lang="en-US" sz="1200" kern="1200" dirty="0" smtClean="0">
                <a:ln w="0"/>
                <a:solidFill>
                  <a:srgbClr val="C00000"/>
                </a:solidFill>
                <a:effectLst>
                  <a:outerShdw blurRad="38100" dist="19050" dir="2700000" algn="tl" rotWithShape="0">
                    <a:schemeClr val="dk1">
                      <a:alpha val="40000"/>
                    </a:schemeClr>
                  </a:outerShdw>
                </a:effectLst>
                <a:latin typeface="+mj-lt"/>
                <a:ea typeface="Consolas" charset="0"/>
                <a:cs typeface="Consolas" charset="0"/>
              </a:rPr>
              <a:t>version, </a:t>
            </a:r>
            <a:r>
              <a:rPr lang="en-US" sz="1200" kern="1200" dirty="0" err="1" smtClean="0">
                <a:ln w="0"/>
                <a:solidFill>
                  <a:srgbClr val="C00000"/>
                </a:solidFill>
                <a:effectLst>
                  <a:outerShdw blurRad="38100" dist="19050" dir="2700000" algn="tl" rotWithShape="0">
                    <a:schemeClr val="dk1">
                      <a:alpha val="40000"/>
                    </a:schemeClr>
                  </a:outerShdw>
                </a:effectLst>
                <a:latin typeface="+mj-lt"/>
                <a:ea typeface="Consolas" charset="0"/>
                <a:cs typeface="Consolas" charset="0"/>
              </a:rPr>
              <a:t>ihl</a:t>
            </a:r>
            <a:r>
              <a:rPr lang="en-US" sz="1200" kern="1200" dirty="0" smtClean="0">
                <a:ln w="0"/>
                <a:solidFill>
                  <a:srgbClr val="C00000"/>
                </a:solidFill>
                <a:effectLst>
                  <a:outerShdw blurRad="38100" dist="19050" dir="2700000" algn="tl" rotWithShape="0">
                    <a:schemeClr val="dk1">
                      <a:alpha val="40000"/>
                    </a:schemeClr>
                  </a:outerShdw>
                </a:effectLst>
                <a:latin typeface="+mj-lt"/>
                <a:ea typeface="Consolas" charset="0"/>
                <a:cs typeface="Consolas" charset="0"/>
              </a:rPr>
              <a:t>, </a:t>
            </a:r>
            <a:r>
              <a:rPr lang="en-US" sz="1200" kern="1200" dirty="0" err="1" smtClean="0">
                <a:ln w="0"/>
                <a:solidFill>
                  <a:srgbClr val="C00000"/>
                </a:solidFill>
                <a:effectLst>
                  <a:outerShdw blurRad="38100" dist="19050" dir="2700000" algn="tl" rotWithShape="0">
                    <a:schemeClr val="dk1">
                      <a:alpha val="40000"/>
                    </a:schemeClr>
                  </a:outerShdw>
                </a:effectLst>
                <a:latin typeface="+mj-lt"/>
                <a:ea typeface="Consolas" charset="0"/>
                <a:cs typeface="Consolas" charset="0"/>
              </a:rPr>
              <a:t>diffserv</a:t>
            </a:r>
            <a:r>
              <a:rPr lang="en-US" sz="1200" kern="1200" dirty="0" smtClean="0">
                <a:ln w="0"/>
                <a:solidFill>
                  <a:srgbClr val="C00000"/>
                </a:solidFill>
                <a:effectLst>
                  <a:outerShdw blurRad="38100" dist="19050" dir="2700000" algn="tl" rotWithShape="0">
                    <a:schemeClr val="dk1">
                      <a:alpha val="40000"/>
                    </a:schemeClr>
                  </a:outerShdw>
                </a:effectLst>
                <a:latin typeface="+mj-lt"/>
                <a:ea typeface="Consolas" charset="0"/>
                <a:cs typeface="Consolas" charset="0"/>
              </a:rPr>
              <a:t>, </a:t>
            </a:r>
            <a:r>
              <a:rPr lang="en-US" sz="1200" kern="1200" dirty="0" err="1" smtClean="0">
                <a:ln w="0"/>
                <a:solidFill>
                  <a:srgbClr val="C00000"/>
                </a:solidFill>
                <a:effectLst>
                  <a:outerShdw blurRad="38100" dist="19050" dir="2700000" algn="tl" rotWithShape="0">
                    <a:schemeClr val="dk1">
                      <a:alpha val="40000"/>
                    </a:schemeClr>
                  </a:outerShdw>
                </a:effectLst>
                <a:latin typeface="+mj-lt"/>
                <a:ea typeface="Consolas" charset="0"/>
                <a:cs typeface="Consolas" charset="0"/>
              </a:rPr>
              <a:t>totalLen</a:t>
            </a:r>
            <a:r>
              <a:rPr lang="en-US" sz="1200" kern="1200" dirty="0" smtClean="0">
                <a:ln w="0"/>
                <a:solidFill>
                  <a:srgbClr val="C00000"/>
                </a:solidFill>
                <a:effectLst>
                  <a:outerShdw blurRad="38100" dist="19050" dir="2700000" algn="tl" rotWithShape="0">
                    <a:schemeClr val="dk1">
                      <a:alpha val="40000"/>
                    </a:schemeClr>
                  </a:outerShdw>
                </a:effectLst>
                <a:latin typeface="+mj-lt"/>
                <a:ea typeface="Consolas" charset="0"/>
                <a:cs typeface="Consolas" charset="0"/>
              </a:rPr>
              <a:t>, </a:t>
            </a:r>
          </a:p>
          <a:p>
            <a:r>
              <a:rPr lang="en-US" sz="1200" kern="1200" dirty="0">
                <a:ln w="0"/>
                <a:solidFill>
                  <a:srgbClr val="C00000"/>
                </a:solidFill>
                <a:effectLst>
                  <a:outerShdw blurRad="38100" dist="19050" dir="2700000" algn="tl" rotWithShape="0">
                    <a:schemeClr val="dk1">
                      <a:alpha val="40000"/>
                    </a:schemeClr>
                  </a:outerShdw>
                </a:effectLst>
                <a:latin typeface="+mj-lt"/>
                <a:ea typeface="Consolas" charset="0"/>
                <a:cs typeface="Consolas" charset="0"/>
              </a:rPr>
              <a:t> </a:t>
            </a:r>
            <a:r>
              <a:rPr lang="en-US" sz="1200" kern="1200" dirty="0" smtClean="0">
                <a:ln w="0"/>
                <a:solidFill>
                  <a:srgbClr val="C00000"/>
                </a:solidFill>
                <a:effectLst>
                  <a:outerShdw blurRad="38100" dist="19050" dir="2700000" algn="tl" rotWithShape="0">
                    <a:schemeClr val="dk1">
                      <a:alpha val="40000"/>
                    </a:schemeClr>
                  </a:outerShdw>
                </a:effectLst>
                <a:latin typeface="+mj-lt"/>
                <a:ea typeface="Consolas" charset="0"/>
                <a:cs typeface="Consolas" charset="0"/>
              </a:rPr>
              <a:t>   identification, flags, </a:t>
            </a:r>
            <a:r>
              <a:rPr lang="en-US" sz="1200" kern="1200" dirty="0" err="1" smtClean="0">
                <a:ln w="0"/>
                <a:solidFill>
                  <a:srgbClr val="C00000"/>
                </a:solidFill>
                <a:effectLst>
                  <a:outerShdw blurRad="38100" dist="19050" dir="2700000" algn="tl" rotWithShape="0">
                    <a:schemeClr val="dk1">
                      <a:alpha val="40000"/>
                    </a:schemeClr>
                  </a:outerShdw>
                </a:effectLst>
                <a:latin typeface="+mj-lt"/>
                <a:ea typeface="Consolas" charset="0"/>
                <a:cs typeface="Consolas" charset="0"/>
              </a:rPr>
              <a:t>fragOffset</a:t>
            </a:r>
            <a:r>
              <a:rPr lang="en-US" sz="1200" kern="1200" dirty="0" smtClean="0">
                <a:ln w="0"/>
                <a:solidFill>
                  <a:srgbClr val="C00000"/>
                </a:solidFill>
                <a:effectLst>
                  <a:outerShdw blurRad="38100" dist="19050" dir="2700000" algn="tl" rotWithShape="0">
                    <a:schemeClr val="dk1">
                      <a:alpha val="40000"/>
                    </a:schemeClr>
                  </a:outerShdw>
                </a:effectLst>
                <a:latin typeface="+mj-lt"/>
                <a:ea typeface="Consolas" charset="0"/>
                <a:cs typeface="Consolas" charset="0"/>
              </a:rPr>
              <a:t>, </a:t>
            </a:r>
          </a:p>
          <a:p>
            <a:r>
              <a:rPr lang="en-US" sz="1200" kern="1200" dirty="0">
                <a:ln w="0"/>
                <a:solidFill>
                  <a:srgbClr val="C00000"/>
                </a:solidFill>
                <a:effectLst>
                  <a:outerShdw blurRad="38100" dist="19050" dir="2700000" algn="tl" rotWithShape="0">
                    <a:schemeClr val="dk1">
                      <a:alpha val="40000"/>
                    </a:schemeClr>
                  </a:outerShdw>
                </a:effectLst>
                <a:latin typeface="+mj-lt"/>
                <a:ea typeface="Consolas" charset="0"/>
                <a:cs typeface="Consolas" charset="0"/>
              </a:rPr>
              <a:t> </a:t>
            </a:r>
            <a:r>
              <a:rPr lang="en-US" sz="1200" kern="1200" dirty="0" smtClean="0">
                <a:ln w="0"/>
                <a:solidFill>
                  <a:srgbClr val="C00000"/>
                </a:solidFill>
                <a:effectLst>
                  <a:outerShdw blurRad="38100" dist="19050" dir="2700000" algn="tl" rotWithShape="0">
                    <a:schemeClr val="dk1">
                      <a:alpha val="40000"/>
                    </a:schemeClr>
                  </a:outerShdw>
                </a:effectLst>
                <a:latin typeface="+mj-lt"/>
                <a:ea typeface="Consolas" charset="0"/>
                <a:cs typeface="Consolas" charset="0"/>
              </a:rPr>
              <a:t>   </a:t>
            </a:r>
            <a:r>
              <a:rPr lang="en-US" sz="1200" kern="1200" dirty="0" err="1" smtClean="0">
                <a:ln w="0"/>
                <a:solidFill>
                  <a:srgbClr val="C00000"/>
                </a:solidFill>
                <a:effectLst>
                  <a:outerShdw blurRad="38100" dist="19050" dir="2700000" algn="tl" rotWithShape="0">
                    <a:schemeClr val="dk1">
                      <a:alpha val="40000"/>
                    </a:schemeClr>
                  </a:outerShdw>
                </a:effectLst>
                <a:latin typeface="+mj-lt"/>
                <a:ea typeface="Consolas" charset="0"/>
                <a:cs typeface="Consolas" charset="0"/>
              </a:rPr>
              <a:t>ttl</a:t>
            </a:r>
            <a:r>
              <a:rPr lang="en-US" sz="1200" kern="1200" dirty="0" smtClean="0">
                <a:ln w="0"/>
                <a:solidFill>
                  <a:srgbClr val="C00000"/>
                </a:solidFill>
                <a:effectLst>
                  <a:outerShdw blurRad="38100" dist="19050" dir="2700000" algn="tl" rotWithShape="0">
                    <a:schemeClr val="dk1">
                      <a:alpha val="40000"/>
                    </a:schemeClr>
                  </a:outerShdw>
                </a:effectLst>
                <a:latin typeface="+mj-lt"/>
                <a:ea typeface="Consolas" charset="0"/>
                <a:cs typeface="Consolas" charset="0"/>
              </a:rPr>
              <a:t>, protocol, </a:t>
            </a:r>
            <a:r>
              <a:rPr lang="en-US" sz="1200" kern="1200" dirty="0" err="1" smtClean="0">
                <a:ln w="0"/>
                <a:solidFill>
                  <a:srgbClr val="C00000"/>
                </a:solidFill>
                <a:effectLst>
                  <a:outerShdw blurRad="38100" dist="19050" dir="2700000" algn="tl" rotWithShape="0">
                    <a:schemeClr val="dk1">
                      <a:alpha val="40000"/>
                    </a:schemeClr>
                  </a:outerShdw>
                </a:effectLst>
                <a:latin typeface="+mj-lt"/>
                <a:ea typeface="Consolas" charset="0"/>
                <a:cs typeface="Consolas" charset="0"/>
              </a:rPr>
              <a:t>hdrChecksum</a:t>
            </a:r>
            <a:r>
              <a:rPr lang="en-US" sz="1200" kern="1200" dirty="0" smtClean="0">
                <a:ln w="0"/>
                <a:solidFill>
                  <a:srgbClr val="C00000"/>
                </a:solidFill>
                <a:effectLst>
                  <a:outerShdw blurRad="38100" dist="19050" dir="2700000" algn="tl" rotWithShape="0">
                    <a:schemeClr val="dk1">
                      <a:alpha val="40000"/>
                    </a:schemeClr>
                  </a:outerShdw>
                </a:effectLst>
                <a:latin typeface="+mj-lt"/>
                <a:ea typeface="Consolas" charset="0"/>
                <a:cs typeface="Consolas" charset="0"/>
              </a:rPr>
              <a:t>,      </a:t>
            </a:r>
          </a:p>
          <a:p>
            <a:r>
              <a:rPr lang="en-US" sz="1200" kern="1200" dirty="0">
                <a:ln w="0"/>
                <a:solidFill>
                  <a:srgbClr val="C00000"/>
                </a:solidFill>
                <a:effectLst>
                  <a:outerShdw blurRad="38100" dist="19050" dir="2700000" algn="tl" rotWithShape="0">
                    <a:schemeClr val="dk1">
                      <a:alpha val="40000"/>
                    </a:schemeClr>
                  </a:outerShdw>
                </a:effectLst>
                <a:latin typeface="+mj-lt"/>
                <a:ea typeface="Consolas" charset="0"/>
                <a:cs typeface="Consolas" charset="0"/>
              </a:rPr>
              <a:t> </a:t>
            </a:r>
            <a:r>
              <a:rPr lang="en-US" sz="1200" kern="1200" dirty="0" smtClean="0">
                <a:ln w="0"/>
                <a:solidFill>
                  <a:srgbClr val="C00000"/>
                </a:solidFill>
                <a:effectLst>
                  <a:outerShdw blurRad="38100" dist="19050" dir="2700000" algn="tl" rotWithShape="0">
                    <a:schemeClr val="dk1">
                      <a:alpha val="40000"/>
                    </a:schemeClr>
                  </a:outerShdw>
                </a:effectLst>
                <a:latin typeface="+mj-lt"/>
                <a:ea typeface="Consolas" charset="0"/>
                <a:cs typeface="Consolas" charset="0"/>
              </a:rPr>
              <a:t>   </a:t>
            </a:r>
            <a:r>
              <a:rPr lang="en-US" sz="1200" kern="1200" dirty="0" err="1" smtClean="0">
                <a:ln w="0"/>
                <a:solidFill>
                  <a:srgbClr val="C00000"/>
                </a:solidFill>
                <a:effectLst>
                  <a:outerShdw blurRad="38100" dist="19050" dir="2700000" algn="tl" rotWithShape="0">
                    <a:schemeClr val="dk1">
                      <a:alpha val="40000"/>
                    </a:schemeClr>
                  </a:outerShdw>
                </a:effectLst>
                <a:latin typeface="+mj-lt"/>
                <a:ea typeface="Consolas" charset="0"/>
                <a:cs typeface="Consolas" charset="0"/>
              </a:rPr>
              <a:t>srcAddr</a:t>
            </a:r>
            <a:r>
              <a:rPr lang="en-US" sz="1200" kern="1200" dirty="0" smtClean="0">
                <a:ln w="0"/>
                <a:solidFill>
                  <a:srgbClr val="C00000"/>
                </a:solidFill>
                <a:effectLst>
                  <a:outerShdw blurRad="38100" dist="19050" dir="2700000" algn="tl" rotWithShape="0">
                    <a:schemeClr val="dk1">
                      <a:alpha val="40000"/>
                    </a:schemeClr>
                  </a:outerShdw>
                </a:effectLst>
                <a:latin typeface="+mj-lt"/>
                <a:ea typeface="Consolas" charset="0"/>
                <a:cs typeface="Consolas" charset="0"/>
              </a:rPr>
              <a:t>, </a:t>
            </a:r>
            <a:r>
              <a:rPr lang="en-US" sz="1200" kern="1200" dirty="0" err="1" smtClean="0">
                <a:ln w="0"/>
                <a:solidFill>
                  <a:srgbClr val="C00000"/>
                </a:solidFill>
                <a:effectLst>
                  <a:outerShdw blurRad="38100" dist="19050" dir="2700000" algn="tl" rotWithShape="0">
                    <a:schemeClr val="dk1">
                      <a:alpha val="40000"/>
                    </a:schemeClr>
                  </a:outerShdw>
                </a:effectLst>
                <a:latin typeface="+mj-lt"/>
                <a:ea typeface="Consolas" charset="0"/>
                <a:cs typeface="Consolas" charset="0"/>
              </a:rPr>
              <a:t>dstAddr</a:t>
            </a:r>
            <a:r>
              <a:rPr lang="en-US" sz="1200" kern="1200" dirty="0" smtClean="0">
                <a:ln w="0"/>
                <a:solidFill>
                  <a:schemeClr val="tx1"/>
                </a:solidFill>
                <a:effectLst>
                  <a:outerShdw blurRad="38100" dist="19050" dir="2700000" algn="tl" rotWithShape="0">
                    <a:schemeClr val="dk1">
                      <a:alpha val="40000"/>
                    </a:schemeClr>
                  </a:outerShdw>
                </a:effectLst>
                <a:latin typeface="+mj-lt"/>
                <a:ea typeface="Consolas" charset="0"/>
                <a:cs typeface="Consolas" charset="0"/>
              </a:rPr>
              <a:t>)</a:t>
            </a:r>
          </a:p>
        </p:txBody>
      </p:sp>
      <p:sp>
        <p:nvSpPr>
          <p:cNvPr id="16" name="Rounded Rectangle 15"/>
          <p:cNvSpPr/>
          <p:nvPr/>
        </p:nvSpPr>
        <p:spPr>
          <a:xfrm>
            <a:off x="5156884" y="1986252"/>
            <a:ext cx="2215286" cy="1125470"/>
          </a:xfrm>
          <a:prstGeom prst="roundRect">
            <a:avLst>
              <a:gd name="adj" fmla="val 0"/>
            </a:avLst>
          </a:prstGeom>
          <a:solidFill>
            <a:schemeClr val="accent1">
              <a:lumMod val="20000"/>
              <a:lumOff val="80000"/>
            </a:schemeClr>
          </a:solidFill>
          <a:ln w="9525">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kern="1200" dirty="0" smtClean="0">
                <a:ln w="0"/>
                <a:solidFill>
                  <a:schemeClr val="tx1"/>
                </a:solidFill>
                <a:effectLst>
                  <a:outerShdw blurRad="38100" dist="19050" dir="2700000" algn="tl" rotWithShape="0">
                    <a:schemeClr val="dk1">
                      <a:alpha val="40000"/>
                    </a:schemeClr>
                  </a:outerShdw>
                </a:effectLst>
                <a:latin typeface="+mj-lt"/>
                <a:ea typeface="Consolas" charset="0"/>
                <a:cs typeface="Consolas" charset="0"/>
              </a:rPr>
              <a:t>Incremental Checksum Update </a:t>
            </a:r>
            <a:r>
              <a:rPr lang="en-US" sz="1200" dirty="0" smtClean="0">
                <a:ln w="0"/>
                <a:solidFill>
                  <a:schemeClr val="tx1"/>
                </a:solidFill>
                <a:effectLst>
                  <a:outerShdw blurRad="38100" dist="19050" dir="2700000" algn="tl" rotWithShape="0">
                    <a:schemeClr val="dk1">
                      <a:alpha val="40000"/>
                    </a:schemeClr>
                  </a:outerShdw>
                </a:effectLst>
                <a:latin typeface="+mj-lt"/>
                <a:ea typeface="Consolas" charset="0"/>
                <a:cs typeface="Consolas" charset="0"/>
              </a:rPr>
              <a:t>(</a:t>
            </a:r>
          </a:p>
          <a:p>
            <a:r>
              <a:rPr lang="en-US" sz="1200" kern="1200" dirty="0">
                <a:ln w="0"/>
                <a:solidFill>
                  <a:schemeClr val="tx1"/>
                </a:solidFill>
                <a:effectLst>
                  <a:outerShdw blurRad="38100" dist="19050" dir="2700000" algn="tl" rotWithShape="0">
                    <a:schemeClr val="dk1">
                      <a:alpha val="40000"/>
                    </a:schemeClr>
                  </a:outerShdw>
                </a:effectLst>
                <a:latin typeface="+mj-lt"/>
                <a:ea typeface="Consolas" charset="0"/>
                <a:cs typeface="Consolas" charset="0"/>
              </a:rPr>
              <a:t> </a:t>
            </a:r>
            <a:r>
              <a:rPr lang="en-US" sz="1200" kern="1200" dirty="0" smtClean="0">
                <a:ln w="0"/>
                <a:solidFill>
                  <a:schemeClr val="tx1"/>
                </a:solidFill>
                <a:effectLst>
                  <a:outerShdw blurRad="38100" dist="19050" dir="2700000" algn="tl" rotWithShape="0">
                    <a:schemeClr val="dk1">
                      <a:alpha val="40000"/>
                    </a:schemeClr>
                  </a:outerShdw>
                </a:effectLst>
                <a:latin typeface="+mj-lt"/>
                <a:ea typeface="Consolas" charset="0"/>
                <a:cs typeface="Consolas" charset="0"/>
              </a:rPr>
              <a:t>   </a:t>
            </a:r>
            <a:r>
              <a:rPr lang="is-IS" sz="1200" kern="1200" dirty="0" smtClean="0">
                <a:ln w="0"/>
                <a:solidFill>
                  <a:srgbClr val="C00000"/>
                </a:solidFill>
                <a:effectLst>
                  <a:outerShdw blurRad="38100" dist="19050" dir="2700000" algn="tl" rotWithShape="0">
                    <a:schemeClr val="dk1">
                      <a:alpha val="40000"/>
                    </a:schemeClr>
                  </a:outerShdw>
                </a:effectLst>
                <a:latin typeface="+mj-lt"/>
                <a:ea typeface="Consolas" charset="0"/>
                <a:cs typeface="Consolas" charset="0"/>
              </a:rPr>
              <a:t>…</a:t>
            </a:r>
            <a:r>
              <a:rPr lang="en-US" sz="1200" kern="1200" dirty="0" smtClean="0">
                <a:ln w="0"/>
                <a:solidFill>
                  <a:schemeClr val="tx1"/>
                </a:solidFill>
                <a:effectLst>
                  <a:outerShdw blurRad="38100" dist="19050" dir="2700000" algn="tl" rotWithShape="0">
                    <a:schemeClr val="dk1">
                      <a:alpha val="40000"/>
                    </a:schemeClr>
                  </a:outerShdw>
                </a:effectLst>
                <a:latin typeface="+mj-lt"/>
                <a:ea typeface="Consolas" charset="0"/>
                <a:cs typeface="Consolas" charset="0"/>
              </a:rPr>
              <a:t>)</a:t>
            </a:r>
          </a:p>
        </p:txBody>
      </p:sp>
      <p:cxnSp>
        <p:nvCxnSpPr>
          <p:cNvPr id="17" name="Straight Connector 16"/>
          <p:cNvCxnSpPr>
            <a:endCxn id="14" idx="0"/>
          </p:cNvCxnSpPr>
          <p:nvPr/>
        </p:nvCxnSpPr>
        <p:spPr>
          <a:xfrm>
            <a:off x="2800550" y="3109988"/>
            <a:ext cx="1" cy="677721"/>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endCxn id="18" idx="0"/>
          </p:cNvCxnSpPr>
          <p:nvPr/>
        </p:nvCxnSpPr>
        <p:spPr>
          <a:xfrm>
            <a:off x="6264527" y="3111722"/>
            <a:ext cx="1" cy="684766"/>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2247121" y="1616229"/>
            <a:ext cx="1026243" cy="1862048"/>
          </a:xfrm>
          <a:prstGeom prst="rect">
            <a:avLst/>
          </a:prstGeom>
        </p:spPr>
        <p:txBody>
          <a:bodyPr wrap="none">
            <a:spAutoFit/>
          </a:bodyPr>
          <a:lstStyle/>
          <a:p>
            <a:r>
              <a:rPr lang="en-US" sz="11500" b="1" dirty="0">
                <a:ln w="1905"/>
                <a:solidFill>
                  <a:srgbClr val="C00000"/>
                </a:solidFill>
                <a:latin typeface="Zapf Dingbats"/>
                <a:ea typeface="Zapf Dingbats"/>
                <a:cs typeface="Zapf Dingbats"/>
              </a:rPr>
              <a:t>✗</a:t>
            </a:r>
            <a:endParaRPr lang="en-US" sz="11500" b="1" dirty="0">
              <a:ln w="1905"/>
              <a:solidFill>
                <a:srgbClr val="C00000"/>
              </a:solidFill>
            </a:endParaRPr>
          </a:p>
        </p:txBody>
      </p:sp>
      <p:sp>
        <p:nvSpPr>
          <p:cNvPr id="20" name="TextBox 19"/>
          <p:cNvSpPr txBox="1"/>
          <p:nvPr/>
        </p:nvSpPr>
        <p:spPr>
          <a:xfrm>
            <a:off x="457200" y="1362456"/>
            <a:ext cx="6621738" cy="400110"/>
          </a:xfrm>
          <a:prstGeom prst="rect">
            <a:avLst/>
          </a:prstGeom>
          <a:noFill/>
        </p:spPr>
        <p:txBody>
          <a:bodyPr wrap="square" rtlCol="0">
            <a:spAutoFit/>
          </a:bodyPr>
          <a:lstStyle/>
          <a:p>
            <a:pPr marL="342900" indent="-342900" defTabSz="914400">
              <a:buFontTx/>
              <a:buChar char="-"/>
              <a:defRPr/>
            </a:pPr>
            <a:r>
              <a:rPr lang="en-US" sz="2000" dirty="0" smtClean="0">
                <a:latin typeface="+mj-lt"/>
                <a:ea typeface="Calibri" charset="0"/>
                <a:cs typeface="Calibri" charset="0"/>
              </a:rPr>
              <a:t>If running as a </a:t>
            </a:r>
            <a:r>
              <a:rPr lang="en-US" sz="2000" b="1" dirty="0" smtClean="0">
                <a:latin typeface="+mj-lt"/>
                <a:ea typeface="Calibri" charset="0"/>
                <a:cs typeface="Calibri" charset="0"/>
              </a:rPr>
              <a:t>“transit switch”</a:t>
            </a:r>
            <a:endParaRPr lang="en-US" sz="2000" b="1" dirty="0" smtClean="0">
              <a:solidFill>
                <a:schemeClr val="tx1"/>
              </a:solidFill>
              <a:latin typeface="+mj-lt"/>
              <a:ea typeface="Calibri" charset="0"/>
              <a:cs typeface="Calibri" charset="0"/>
            </a:endParaRPr>
          </a:p>
        </p:txBody>
      </p:sp>
    </p:spTree>
    <p:extLst>
      <p:ext uri="{BB962C8B-B14F-4D97-AF65-F5344CB8AC3E}">
        <p14:creationId xmlns:p14="http://schemas.microsoft.com/office/powerpoint/2010/main" val="1860725164"/>
      </p:ext>
    </p:extLst>
  </p:cSld>
  <p:clrMapOvr>
    <a:masterClrMapping/>
  </p:clrMapOvr>
  <mc:AlternateContent xmlns:mc="http://schemas.openxmlformats.org/markup-compatibility/2006" xmlns:p14="http://schemas.microsoft.com/office/powerpoint/2010/main">
    <mc:Choice Requires="p14">
      <p:transition spd="slow" p14:dur="2000" advTm="943"/>
    </mc:Choice>
    <mc:Fallback xmlns="">
      <p:transition spd="slow" advTm="943"/>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Optimization: </a:t>
            </a:r>
            <a:r>
              <a:rPr lang="en-US" b="1" dirty="0" smtClean="0"/>
              <a:t>Incremental Checksum</a:t>
            </a:r>
            <a:endParaRPr lang="en-US" b="1" dirty="0"/>
          </a:p>
        </p:txBody>
      </p:sp>
      <p:sp>
        <p:nvSpPr>
          <p:cNvPr id="4" name="Rounded Rectangle 3"/>
          <p:cNvSpPr/>
          <p:nvPr/>
        </p:nvSpPr>
        <p:spPr>
          <a:xfrm>
            <a:off x="1070142" y="3793556"/>
            <a:ext cx="946317" cy="620900"/>
          </a:xfrm>
          <a:prstGeom prst="roundRect">
            <a:avLst>
              <a:gd name="adj" fmla="val 0"/>
            </a:avLst>
          </a:prstGeom>
          <a:solidFill>
            <a:schemeClr val="accent3">
              <a:lumMod val="20000"/>
              <a:lumOff val="80000"/>
            </a:schemeClr>
          </a:solidFill>
          <a:ln w="9525">
            <a:solidFill>
              <a:schemeClr val="accent3">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Packet</a:t>
            </a:r>
          </a:p>
          <a:p>
            <a:pPr algn="ctr"/>
            <a:r>
              <a:rPr lang="en-US" sz="14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Parser</a:t>
            </a:r>
            <a:endParaRPr lang="en-US" sz="20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sp>
        <p:nvSpPr>
          <p:cNvPr id="5" name="TextBox 4"/>
          <p:cNvSpPr txBox="1"/>
          <p:nvPr/>
        </p:nvSpPr>
        <p:spPr>
          <a:xfrm>
            <a:off x="217587" y="3777692"/>
            <a:ext cx="691921" cy="307777"/>
          </a:xfrm>
          <a:prstGeom prst="rect">
            <a:avLst/>
          </a:prstGeom>
          <a:noFill/>
        </p:spPr>
        <p:txBody>
          <a:bodyPr wrap="none" rtlCol="0">
            <a:spAutoFit/>
          </a:bodyPr>
          <a:lstStyle/>
          <a:p>
            <a:r>
              <a:rPr lang="en-US" sz="14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Ingress</a:t>
            </a:r>
            <a:endParaRPr lang="en-US" sz="1400" dirty="0">
              <a:latin typeface="Calibri Light" charset="0"/>
              <a:ea typeface="Calibri Light" charset="0"/>
              <a:cs typeface="Calibri Light" charset="0"/>
            </a:endParaRPr>
          </a:p>
        </p:txBody>
      </p:sp>
      <p:sp>
        <p:nvSpPr>
          <p:cNvPr id="6" name="Rounded Rectangle 5"/>
          <p:cNvSpPr/>
          <p:nvPr/>
        </p:nvSpPr>
        <p:spPr>
          <a:xfrm>
            <a:off x="3567648" y="3652912"/>
            <a:ext cx="1838197" cy="849500"/>
          </a:xfrm>
          <a:prstGeom prst="roundRect">
            <a:avLst>
              <a:gd name="adj" fmla="val 0"/>
            </a:avLst>
          </a:prstGeom>
          <a:solidFill>
            <a:schemeClr val="bg1">
              <a:lumMod val="95000"/>
            </a:schemeClr>
          </a:solidFill>
          <a:ln w="9525">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dec</a:t>
            </a:r>
            <a:r>
              <a:rPr lang="en-US" sz="40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a:t>
            </a:r>
            <a:r>
              <a:rPr lang="en-US" sz="4000" b="1" dirty="0" err="1"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ttl</a:t>
            </a:r>
            <a:r>
              <a:rPr lang="en-US" sz="40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a:t>
            </a:r>
            <a:endParaRPr lang="en-US" sz="20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sp>
        <p:nvSpPr>
          <p:cNvPr id="7" name="TextBox 6"/>
          <p:cNvSpPr txBox="1"/>
          <p:nvPr/>
        </p:nvSpPr>
        <p:spPr>
          <a:xfrm>
            <a:off x="6918110" y="3671404"/>
            <a:ext cx="643831" cy="307777"/>
          </a:xfrm>
          <a:prstGeom prst="rect">
            <a:avLst/>
          </a:prstGeom>
          <a:noFill/>
        </p:spPr>
        <p:txBody>
          <a:bodyPr wrap="none" rtlCol="0">
            <a:spAutoFit/>
          </a:bodyPr>
          <a:lstStyle/>
          <a:p>
            <a:r>
              <a:rPr lang="en-US" sz="14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Egress</a:t>
            </a:r>
            <a:endParaRPr lang="en-US" sz="1800" dirty="0">
              <a:latin typeface="Calibri Light" charset="0"/>
              <a:ea typeface="Calibri Light" charset="0"/>
              <a:cs typeface="Calibri Light" charset="0"/>
            </a:endParaRPr>
          </a:p>
        </p:txBody>
      </p:sp>
      <p:sp>
        <p:nvSpPr>
          <p:cNvPr id="8" name="Rounded Rectangle 7"/>
          <p:cNvSpPr/>
          <p:nvPr/>
        </p:nvSpPr>
        <p:spPr>
          <a:xfrm>
            <a:off x="2327392" y="3787709"/>
            <a:ext cx="946317" cy="620900"/>
          </a:xfrm>
          <a:prstGeom prst="roundRect">
            <a:avLst>
              <a:gd name="adj" fmla="val 0"/>
            </a:avLst>
          </a:prstGeom>
          <a:solidFill>
            <a:schemeClr val="accent1">
              <a:lumMod val="20000"/>
              <a:lumOff val="80000"/>
            </a:schemeClr>
          </a:solidFill>
          <a:ln w="9525">
            <a:solidFill>
              <a:schemeClr val="accent3">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Checksum</a:t>
            </a:r>
          </a:p>
          <a:p>
            <a:pPr algn="ctr"/>
            <a:r>
              <a:rPr lang="en-US" sz="14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Verify</a:t>
            </a:r>
            <a:endParaRPr lang="en-US" sz="20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cxnSp>
        <p:nvCxnSpPr>
          <p:cNvPr id="9" name="Straight Arrow Connector 8"/>
          <p:cNvCxnSpPr/>
          <p:nvPr/>
        </p:nvCxnSpPr>
        <p:spPr>
          <a:xfrm>
            <a:off x="3273364" y="4098169"/>
            <a:ext cx="304799" cy="0"/>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2016459" y="4098169"/>
            <a:ext cx="304799" cy="0"/>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384881" y="4106938"/>
            <a:ext cx="685261" cy="0"/>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12" name="Rounded Rectangle 11"/>
          <p:cNvSpPr/>
          <p:nvPr/>
        </p:nvSpPr>
        <p:spPr>
          <a:xfrm>
            <a:off x="5720324" y="3796488"/>
            <a:ext cx="1088407" cy="620900"/>
          </a:xfrm>
          <a:prstGeom prst="roundRect">
            <a:avLst>
              <a:gd name="adj" fmla="val 0"/>
            </a:avLst>
          </a:prstGeom>
          <a:solidFill>
            <a:schemeClr val="accent1">
              <a:lumMod val="20000"/>
              <a:lumOff val="80000"/>
            </a:schemeClr>
          </a:solidFill>
          <a:ln w="9525">
            <a:solidFill>
              <a:schemeClr val="accent3">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Checksum Update</a:t>
            </a:r>
          </a:p>
        </p:txBody>
      </p:sp>
      <p:cxnSp>
        <p:nvCxnSpPr>
          <p:cNvPr id="13" name="Straight Arrow Connector 12"/>
          <p:cNvCxnSpPr/>
          <p:nvPr/>
        </p:nvCxnSpPr>
        <p:spPr>
          <a:xfrm>
            <a:off x="5415525" y="4106938"/>
            <a:ext cx="304799" cy="0"/>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6810181" y="4085469"/>
            <a:ext cx="685261" cy="0"/>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15" name="Rounded Rectangle 14"/>
          <p:cNvSpPr/>
          <p:nvPr/>
        </p:nvSpPr>
        <p:spPr>
          <a:xfrm>
            <a:off x="1692907" y="1984518"/>
            <a:ext cx="2215286" cy="1125470"/>
          </a:xfrm>
          <a:prstGeom prst="roundRect">
            <a:avLst>
              <a:gd name="adj" fmla="val 0"/>
            </a:avLst>
          </a:prstGeom>
          <a:solidFill>
            <a:schemeClr val="accent1">
              <a:lumMod val="20000"/>
              <a:lumOff val="80000"/>
            </a:schemeClr>
          </a:solidFill>
          <a:ln w="9525">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kern="1200" dirty="0" smtClean="0">
                <a:ln w="0"/>
                <a:solidFill>
                  <a:schemeClr val="tx1"/>
                </a:solidFill>
                <a:effectLst>
                  <a:outerShdw blurRad="38100" dist="19050" dir="2700000" algn="tl" rotWithShape="0">
                    <a:schemeClr val="dk1">
                      <a:alpha val="40000"/>
                    </a:schemeClr>
                  </a:outerShdw>
                </a:effectLst>
                <a:latin typeface="+mj-lt"/>
                <a:ea typeface="Consolas" charset="0"/>
                <a:cs typeface="Consolas" charset="0"/>
              </a:rPr>
              <a:t>Checksum Verify</a:t>
            </a:r>
            <a:r>
              <a:rPr lang="en-US" sz="1200" b="1" dirty="0" smtClean="0">
                <a:ln w="0"/>
                <a:solidFill>
                  <a:schemeClr val="tx1"/>
                </a:solidFill>
                <a:effectLst>
                  <a:outerShdw blurRad="38100" dist="19050" dir="2700000" algn="tl" rotWithShape="0">
                    <a:schemeClr val="dk1">
                      <a:alpha val="40000"/>
                    </a:schemeClr>
                  </a:outerShdw>
                </a:effectLst>
                <a:latin typeface="+mj-lt"/>
                <a:ea typeface="Consolas" charset="0"/>
                <a:cs typeface="Consolas" charset="0"/>
              </a:rPr>
              <a:t> </a:t>
            </a:r>
            <a:r>
              <a:rPr lang="en-US" sz="1200" dirty="0" smtClean="0">
                <a:ln w="0"/>
                <a:solidFill>
                  <a:schemeClr val="tx1"/>
                </a:solidFill>
                <a:effectLst>
                  <a:outerShdw blurRad="38100" dist="19050" dir="2700000" algn="tl" rotWithShape="0">
                    <a:schemeClr val="dk1">
                      <a:alpha val="40000"/>
                    </a:schemeClr>
                  </a:outerShdw>
                </a:effectLst>
                <a:latin typeface="+mj-lt"/>
                <a:ea typeface="Consolas" charset="0"/>
                <a:cs typeface="Consolas" charset="0"/>
              </a:rPr>
              <a:t>(</a:t>
            </a:r>
          </a:p>
          <a:p>
            <a:r>
              <a:rPr lang="en-US" sz="1200" kern="1200" dirty="0">
                <a:ln w="0"/>
                <a:solidFill>
                  <a:schemeClr val="tx1"/>
                </a:solidFill>
                <a:effectLst>
                  <a:outerShdw blurRad="38100" dist="19050" dir="2700000" algn="tl" rotWithShape="0">
                    <a:schemeClr val="dk1">
                      <a:alpha val="40000"/>
                    </a:schemeClr>
                  </a:outerShdw>
                </a:effectLst>
                <a:latin typeface="+mj-lt"/>
                <a:ea typeface="Consolas" charset="0"/>
                <a:cs typeface="Consolas" charset="0"/>
              </a:rPr>
              <a:t> </a:t>
            </a:r>
            <a:r>
              <a:rPr lang="en-US" sz="1200" kern="1200" dirty="0" smtClean="0">
                <a:ln w="0"/>
                <a:solidFill>
                  <a:schemeClr val="tx1"/>
                </a:solidFill>
                <a:effectLst>
                  <a:outerShdw blurRad="38100" dist="19050" dir="2700000" algn="tl" rotWithShape="0">
                    <a:schemeClr val="dk1">
                      <a:alpha val="40000"/>
                    </a:schemeClr>
                  </a:outerShdw>
                </a:effectLst>
                <a:latin typeface="+mj-lt"/>
                <a:ea typeface="Consolas" charset="0"/>
                <a:cs typeface="Consolas" charset="0"/>
              </a:rPr>
              <a:t>   </a:t>
            </a:r>
            <a:r>
              <a:rPr lang="en-US" sz="1200" kern="1200" dirty="0" smtClean="0">
                <a:ln w="0"/>
                <a:solidFill>
                  <a:srgbClr val="C00000"/>
                </a:solidFill>
                <a:effectLst>
                  <a:outerShdw blurRad="38100" dist="19050" dir="2700000" algn="tl" rotWithShape="0">
                    <a:schemeClr val="dk1">
                      <a:alpha val="40000"/>
                    </a:schemeClr>
                  </a:outerShdw>
                </a:effectLst>
                <a:latin typeface="+mj-lt"/>
                <a:ea typeface="Consolas" charset="0"/>
                <a:cs typeface="Consolas" charset="0"/>
              </a:rPr>
              <a:t>version, </a:t>
            </a:r>
            <a:r>
              <a:rPr lang="en-US" sz="1200" kern="1200" dirty="0" err="1" smtClean="0">
                <a:ln w="0"/>
                <a:solidFill>
                  <a:srgbClr val="C00000"/>
                </a:solidFill>
                <a:effectLst>
                  <a:outerShdw blurRad="38100" dist="19050" dir="2700000" algn="tl" rotWithShape="0">
                    <a:schemeClr val="dk1">
                      <a:alpha val="40000"/>
                    </a:schemeClr>
                  </a:outerShdw>
                </a:effectLst>
                <a:latin typeface="+mj-lt"/>
                <a:ea typeface="Consolas" charset="0"/>
                <a:cs typeface="Consolas" charset="0"/>
              </a:rPr>
              <a:t>ihl</a:t>
            </a:r>
            <a:r>
              <a:rPr lang="en-US" sz="1200" kern="1200" dirty="0" smtClean="0">
                <a:ln w="0"/>
                <a:solidFill>
                  <a:srgbClr val="C00000"/>
                </a:solidFill>
                <a:effectLst>
                  <a:outerShdw blurRad="38100" dist="19050" dir="2700000" algn="tl" rotWithShape="0">
                    <a:schemeClr val="dk1">
                      <a:alpha val="40000"/>
                    </a:schemeClr>
                  </a:outerShdw>
                </a:effectLst>
                <a:latin typeface="+mj-lt"/>
                <a:ea typeface="Consolas" charset="0"/>
                <a:cs typeface="Consolas" charset="0"/>
              </a:rPr>
              <a:t>, </a:t>
            </a:r>
            <a:r>
              <a:rPr lang="en-US" sz="1200" kern="1200" dirty="0" err="1" smtClean="0">
                <a:ln w="0"/>
                <a:solidFill>
                  <a:srgbClr val="C00000"/>
                </a:solidFill>
                <a:effectLst>
                  <a:outerShdw blurRad="38100" dist="19050" dir="2700000" algn="tl" rotWithShape="0">
                    <a:schemeClr val="dk1">
                      <a:alpha val="40000"/>
                    </a:schemeClr>
                  </a:outerShdw>
                </a:effectLst>
                <a:latin typeface="+mj-lt"/>
                <a:ea typeface="Consolas" charset="0"/>
                <a:cs typeface="Consolas" charset="0"/>
              </a:rPr>
              <a:t>diffserv</a:t>
            </a:r>
            <a:r>
              <a:rPr lang="en-US" sz="1200" kern="1200" dirty="0" smtClean="0">
                <a:ln w="0"/>
                <a:solidFill>
                  <a:srgbClr val="C00000"/>
                </a:solidFill>
                <a:effectLst>
                  <a:outerShdw blurRad="38100" dist="19050" dir="2700000" algn="tl" rotWithShape="0">
                    <a:schemeClr val="dk1">
                      <a:alpha val="40000"/>
                    </a:schemeClr>
                  </a:outerShdw>
                </a:effectLst>
                <a:latin typeface="+mj-lt"/>
                <a:ea typeface="Consolas" charset="0"/>
                <a:cs typeface="Consolas" charset="0"/>
              </a:rPr>
              <a:t>, </a:t>
            </a:r>
            <a:r>
              <a:rPr lang="en-US" sz="1200" kern="1200" dirty="0" err="1" smtClean="0">
                <a:ln w="0"/>
                <a:solidFill>
                  <a:srgbClr val="C00000"/>
                </a:solidFill>
                <a:effectLst>
                  <a:outerShdw blurRad="38100" dist="19050" dir="2700000" algn="tl" rotWithShape="0">
                    <a:schemeClr val="dk1">
                      <a:alpha val="40000"/>
                    </a:schemeClr>
                  </a:outerShdw>
                </a:effectLst>
                <a:latin typeface="+mj-lt"/>
                <a:ea typeface="Consolas" charset="0"/>
                <a:cs typeface="Consolas" charset="0"/>
              </a:rPr>
              <a:t>totalLen</a:t>
            </a:r>
            <a:r>
              <a:rPr lang="en-US" sz="1200" kern="1200" dirty="0" smtClean="0">
                <a:ln w="0"/>
                <a:solidFill>
                  <a:srgbClr val="C00000"/>
                </a:solidFill>
                <a:effectLst>
                  <a:outerShdw blurRad="38100" dist="19050" dir="2700000" algn="tl" rotWithShape="0">
                    <a:schemeClr val="dk1">
                      <a:alpha val="40000"/>
                    </a:schemeClr>
                  </a:outerShdw>
                </a:effectLst>
                <a:latin typeface="+mj-lt"/>
                <a:ea typeface="Consolas" charset="0"/>
                <a:cs typeface="Consolas" charset="0"/>
              </a:rPr>
              <a:t>, </a:t>
            </a:r>
          </a:p>
          <a:p>
            <a:r>
              <a:rPr lang="en-US" sz="1200" kern="1200" dirty="0">
                <a:ln w="0"/>
                <a:solidFill>
                  <a:srgbClr val="C00000"/>
                </a:solidFill>
                <a:effectLst>
                  <a:outerShdw blurRad="38100" dist="19050" dir="2700000" algn="tl" rotWithShape="0">
                    <a:schemeClr val="dk1">
                      <a:alpha val="40000"/>
                    </a:schemeClr>
                  </a:outerShdw>
                </a:effectLst>
                <a:latin typeface="+mj-lt"/>
                <a:ea typeface="Consolas" charset="0"/>
                <a:cs typeface="Consolas" charset="0"/>
              </a:rPr>
              <a:t> </a:t>
            </a:r>
            <a:r>
              <a:rPr lang="en-US" sz="1200" kern="1200" dirty="0" smtClean="0">
                <a:ln w="0"/>
                <a:solidFill>
                  <a:srgbClr val="C00000"/>
                </a:solidFill>
                <a:effectLst>
                  <a:outerShdw blurRad="38100" dist="19050" dir="2700000" algn="tl" rotWithShape="0">
                    <a:schemeClr val="dk1">
                      <a:alpha val="40000"/>
                    </a:schemeClr>
                  </a:outerShdw>
                </a:effectLst>
                <a:latin typeface="+mj-lt"/>
                <a:ea typeface="Consolas" charset="0"/>
                <a:cs typeface="Consolas" charset="0"/>
              </a:rPr>
              <a:t>   identification, flags, </a:t>
            </a:r>
            <a:r>
              <a:rPr lang="en-US" sz="1200" kern="1200" dirty="0" err="1" smtClean="0">
                <a:ln w="0"/>
                <a:solidFill>
                  <a:srgbClr val="C00000"/>
                </a:solidFill>
                <a:effectLst>
                  <a:outerShdw blurRad="38100" dist="19050" dir="2700000" algn="tl" rotWithShape="0">
                    <a:schemeClr val="dk1">
                      <a:alpha val="40000"/>
                    </a:schemeClr>
                  </a:outerShdw>
                </a:effectLst>
                <a:latin typeface="+mj-lt"/>
                <a:ea typeface="Consolas" charset="0"/>
                <a:cs typeface="Consolas" charset="0"/>
              </a:rPr>
              <a:t>fragOffset</a:t>
            </a:r>
            <a:r>
              <a:rPr lang="en-US" sz="1200" kern="1200" dirty="0" smtClean="0">
                <a:ln w="0"/>
                <a:solidFill>
                  <a:srgbClr val="C00000"/>
                </a:solidFill>
                <a:effectLst>
                  <a:outerShdw blurRad="38100" dist="19050" dir="2700000" algn="tl" rotWithShape="0">
                    <a:schemeClr val="dk1">
                      <a:alpha val="40000"/>
                    </a:schemeClr>
                  </a:outerShdw>
                </a:effectLst>
                <a:latin typeface="+mj-lt"/>
                <a:ea typeface="Consolas" charset="0"/>
                <a:cs typeface="Consolas" charset="0"/>
              </a:rPr>
              <a:t>, </a:t>
            </a:r>
          </a:p>
          <a:p>
            <a:r>
              <a:rPr lang="en-US" sz="1200" kern="1200" dirty="0">
                <a:ln w="0"/>
                <a:solidFill>
                  <a:srgbClr val="C00000"/>
                </a:solidFill>
                <a:effectLst>
                  <a:outerShdw blurRad="38100" dist="19050" dir="2700000" algn="tl" rotWithShape="0">
                    <a:schemeClr val="dk1">
                      <a:alpha val="40000"/>
                    </a:schemeClr>
                  </a:outerShdw>
                </a:effectLst>
                <a:latin typeface="+mj-lt"/>
                <a:ea typeface="Consolas" charset="0"/>
                <a:cs typeface="Consolas" charset="0"/>
              </a:rPr>
              <a:t> </a:t>
            </a:r>
            <a:r>
              <a:rPr lang="en-US" sz="1200" kern="1200" dirty="0" smtClean="0">
                <a:ln w="0"/>
                <a:solidFill>
                  <a:srgbClr val="C00000"/>
                </a:solidFill>
                <a:effectLst>
                  <a:outerShdw blurRad="38100" dist="19050" dir="2700000" algn="tl" rotWithShape="0">
                    <a:schemeClr val="dk1">
                      <a:alpha val="40000"/>
                    </a:schemeClr>
                  </a:outerShdw>
                </a:effectLst>
                <a:latin typeface="+mj-lt"/>
                <a:ea typeface="Consolas" charset="0"/>
                <a:cs typeface="Consolas" charset="0"/>
              </a:rPr>
              <a:t>   </a:t>
            </a:r>
            <a:r>
              <a:rPr lang="en-US" sz="1200" kern="1200" dirty="0" err="1" smtClean="0">
                <a:ln w="0"/>
                <a:solidFill>
                  <a:srgbClr val="C00000"/>
                </a:solidFill>
                <a:effectLst>
                  <a:outerShdw blurRad="38100" dist="19050" dir="2700000" algn="tl" rotWithShape="0">
                    <a:schemeClr val="dk1">
                      <a:alpha val="40000"/>
                    </a:schemeClr>
                  </a:outerShdw>
                </a:effectLst>
                <a:latin typeface="+mj-lt"/>
                <a:ea typeface="Consolas" charset="0"/>
                <a:cs typeface="Consolas" charset="0"/>
              </a:rPr>
              <a:t>ttl</a:t>
            </a:r>
            <a:r>
              <a:rPr lang="en-US" sz="1200" kern="1200" dirty="0" smtClean="0">
                <a:ln w="0"/>
                <a:solidFill>
                  <a:srgbClr val="C00000"/>
                </a:solidFill>
                <a:effectLst>
                  <a:outerShdw blurRad="38100" dist="19050" dir="2700000" algn="tl" rotWithShape="0">
                    <a:schemeClr val="dk1">
                      <a:alpha val="40000"/>
                    </a:schemeClr>
                  </a:outerShdw>
                </a:effectLst>
                <a:latin typeface="+mj-lt"/>
                <a:ea typeface="Consolas" charset="0"/>
                <a:cs typeface="Consolas" charset="0"/>
              </a:rPr>
              <a:t>, protocol, </a:t>
            </a:r>
            <a:r>
              <a:rPr lang="en-US" sz="1200" kern="1200" dirty="0" err="1" smtClean="0">
                <a:ln w="0"/>
                <a:solidFill>
                  <a:srgbClr val="C00000"/>
                </a:solidFill>
                <a:effectLst>
                  <a:outerShdw blurRad="38100" dist="19050" dir="2700000" algn="tl" rotWithShape="0">
                    <a:schemeClr val="dk1">
                      <a:alpha val="40000"/>
                    </a:schemeClr>
                  </a:outerShdw>
                </a:effectLst>
                <a:latin typeface="+mj-lt"/>
                <a:ea typeface="Consolas" charset="0"/>
                <a:cs typeface="Consolas" charset="0"/>
              </a:rPr>
              <a:t>hdrChecksum</a:t>
            </a:r>
            <a:r>
              <a:rPr lang="en-US" sz="1200" kern="1200" dirty="0" smtClean="0">
                <a:ln w="0"/>
                <a:solidFill>
                  <a:srgbClr val="C00000"/>
                </a:solidFill>
                <a:effectLst>
                  <a:outerShdw blurRad="38100" dist="19050" dir="2700000" algn="tl" rotWithShape="0">
                    <a:schemeClr val="dk1">
                      <a:alpha val="40000"/>
                    </a:schemeClr>
                  </a:outerShdw>
                </a:effectLst>
                <a:latin typeface="+mj-lt"/>
                <a:ea typeface="Consolas" charset="0"/>
                <a:cs typeface="Consolas" charset="0"/>
              </a:rPr>
              <a:t>,      </a:t>
            </a:r>
          </a:p>
          <a:p>
            <a:r>
              <a:rPr lang="en-US" sz="1200" kern="1200" dirty="0">
                <a:ln w="0"/>
                <a:solidFill>
                  <a:srgbClr val="C00000"/>
                </a:solidFill>
                <a:effectLst>
                  <a:outerShdw blurRad="38100" dist="19050" dir="2700000" algn="tl" rotWithShape="0">
                    <a:schemeClr val="dk1">
                      <a:alpha val="40000"/>
                    </a:schemeClr>
                  </a:outerShdw>
                </a:effectLst>
                <a:latin typeface="+mj-lt"/>
                <a:ea typeface="Consolas" charset="0"/>
                <a:cs typeface="Consolas" charset="0"/>
              </a:rPr>
              <a:t> </a:t>
            </a:r>
            <a:r>
              <a:rPr lang="en-US" sz="1200" kern="1200" dirty="0" smtClean="0">
                <a:ln w="0"/>
                <a:solidFill>
                  <a:srgbClr val="C00000"/>
                </a:solidFill>
                <a:effectLst>
                  <a:outerShdw blurRad="38100" dist="19050" dir="2700000" algn="tl" rotWithShape="0">
                    <a:schemeClr val="dk1">
                      <a:alpha val="40000"/>
                    </a:schemeClr>
                  </a:outerShdw>
                </a:effectLst>
                <a:latin typeface="+mj-lt"/>
                <a:ea typeface="Consolas" charset="0"/>
                <a:cs typeface="Consolas" charset="0"/>
              </a:rPr>
              <a:t>   </a:t>
            </a:r>
            <a:r>
              <a:rPr lang="en-US" sz="1200" kern="1200" dirty="0" err="1" smtClean="0">
                <a:ln w="0"/>
                <a:solidFill>
                  <a:srgbClr val="C00000"/>
                </a:solidFill>
                <a:effectLst>
                  <a:outerShdw blurRad="38100" dist="19050" dir="2700000" algn="tl" rotWithShape="0">
                    <a:schemeClr val="dk1">
                      <a:alpha val="40000"/>
                    </a:schemeClr>
                  </a:outerShdw>
                </a:effectLst>
                <a:latin typeface="+mj-lt"/>
                <a:ea typeface="Consolas" charset="0"/>
                <a:cs typeface="Consolas" charset="0"/>
              </a:rPr>
              <a:t>srcAddr</a:t>
            </a:r>
            <a:r>
              <a:rPr lang="en-US" sz="1200" kern="1200" dirty="0" smtClean="0">
                <a:ln w="0"/>
                <a:solidFill>
                  <a:srgbClr val="C00000"/>
                </a:solidFill>
                <a:effectLst>
                  <a:outerShdw blurRad="38100" dist="19050" dir="2700000" algn="tl" rotWithShape="0">
                    <a:schemeClr val="dk1">
                      <a:alpha val="40000"/>
                    </a:schemeClr>
                  </a:outerShdw>
                </a:effectLst>
                <a:latin typeface="+mj-lt"/>
                <a:ea typeface="Consolas" charset="0"/>
                <a:cs typeface="Consolas" charset="0"/>
              </a:rPr>
              <a:t>, </a:t>
            </a:r>
            <a:r>
              <a:rPr lang="en-US" sz="1200" kern="1200" dirty="0" err="1" smtClean="0">
                <a:ln w="0"/>
                <a:solidFill>
                  <a:srgbClr val="C00000"/>
                </a:solidFill>
                <a:effectLst>
                  <a:outerShdw blurRad="38100" dist="19050" dir="2700000" algn="tl" rotWithShape="0">
                    <a:schemeClr val="dk1">
                      <a:alpha val="40000"/>
                    </a:schemeClr>
                  </a:outerShdw>
                </a:effectLst>
                <a:latin typeface="+mj-lt"/>
                <a:ea typeface="Consolas" charset="0"/>
                <a:cs typeface="Consolas" charset="0"/>
              </a:rPr>
              <a:t>dstAddr</a:t>
            </a:r>
            <a:r>
              <a:rPr lang="en-US" sz="1200" kern="1200" dirty="0" smtClean="0">
                <a:ln w="0"/>
                <a:solidFill>
                  <a:schemeClr val="tx1"/>
                </a:solidFill>
                <a:effectLst>
                  <a:outerShdw blurRad="38100" dist="19050" dir="2700000" algn="tl" rotWithShape="0">
                    <a:schemeClr val="dk1">
                      <a:alpha val="40000"/>
                    </a:schemeClr>
                  </a:outerShdw>
                </a:effectLst>
                <a:latin typeface="+mj-lt"/>
                <a:ea typeface="Consolas" charset="0"/>
                <a:cs typeface="Consolas" charset="0"/>
              </a:rPr>
              <a:t>)</a:t>
            </a:r>
          </a:p>
        </p:txBody>
      </p:sp>
      <p:sp>
        <p:nvSpPr>
          <p:cNvPr id="16" name="Rounded Rectangle 15"/>
          <p:cNvSpPr/>
          <p:nvPr/>
        </p:nvSpPr>
        <p:spPr>
          <a:xfrm>
            <a:off x="5156884" y="1986252"/>
            <a:ext cx="2215286" cy="1125470"/>
          </a:xfrm>
          <a:prstGeom prst="roundRect">
            <a:avLst>
              <a:gd name="adj" fmla="val 0"/>
            </a:avLst>
          </a:prstGeom>
          <a:solidFill>
            <a:schemeClr val="accent1">
              <a:lumMod val="20000"/>
              <a:lumOff val="80000"/>
            </a:schemeClr>
          </a:solidFill>
          <a:ln w="9525">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kern="1200" dirty="0" smtClean="0">
                <a:ln w="0"/>
                <a:solidFill>
                  <a:schemeClr val="tx1"/>
                </a:solidFill>
                <a:effectLst>
                  <a:outerShdw blurRad="38100" dist="19050" dir="2700000" algn="tl" rotWithShape="0">
                    <a:schemeClr val="dk1">
                      <a:alpha val="40000"/>
                    </a:schemeClr>
                  </a:outerShdw>
                </a:effectLst>
                <a:latin typeface="+mj-lt"/>
                <a:ea typeface="Consolas" charset="0"/>
                <a:cs typeface="Consolas" charset="0"/>
              </a:rPr>
              <a:t>Incremental Checksum Update </a:t>
            </a:r>
            <a:r>
              <a:rPr lang="en-US" sz="1200" dirty="0" smtClean="0">
                <a:ln w="0"/>
                <a:solidFill>
                  <a:schemeClr val="tx1"/>
                </a:solidFill>
                <a:effectLst>
                  <a:outerShdw blurRad="38100" dist="19050" dir="2700000" algn="tl" rotWithShape="0">
                    <a:schemeClr val="dk1">
                      <a:alpha val="40000"/>
                    </a:schemeClr>
                  </a:outerShdw>
                </a:effectLst>
                <a:latin typeface="+mj-lt"/>
                <a:ea typeface="Consolas" charset="0"/>
                <a:cs typeface="Consolas" charset="0"/>
              </a:rPr>
              <a:t>(</a:t>
            </a:r>
          </a:p>
          <a:p>
            <a:r>
              <a:rPr lang="en-US" sz="1200" kern="1200" dirty="0">
                <a:ln w="0"/>
                <a:solidFill>
                  <a:schemeClr val="tx1"/>
                </a:solidFill>
                <a:effectLst>
                  <a:outerShdw blurRad="38100" dist="19050" dir="2700000" algn="tl" rotWithShape="0">
                    <a:schemeClr val="dk1">
                      <a:alpha val="40000"/>
                    </a:schemeClr>
                  </a:outerShdw>
                </a:effectLst>
                <a:latin typeface="+mj-lt"/>
                <a:ea typeface="Consolas" charset="0"/>
                <a:cs typeface="Consolas" charset="0"/>
              </a:rPr>
              <a:t> </a:t>
            </a:r>
            <a:r>
              <a:rPr lang="en-US" sz="1200" kern="1200" dirty="0" smtClean="0">
                <a:ln w="0"/>
                <a:solidFill>
                  <a:schemeClr val="tx1"/>
                </a:solidFill>
                <a:effectLst>
                  <a:outerShdw blurRad="38100" dist="19050" dir="2700000" algn="tl" rotWithShape="0">
                    <a:schemeClr val="dk1">
                      <a:alpha val="40000"/>
                    </a:schemeClr>
                  </a:outerShdw>
                </a:effectLst>
                <a:latin typeface="+mj-lt"/>
                <a:ea typeface="Consolas" charset="0"/>
                <a:cs typeface="Consolas" charset="0"/>
              </a:rPr>
              <a:t>   </a:t>
            </a:r>
            <a:r>
              <a:rPr lang="is-IS" sz="1200" kern="1200" dirty="0" smtClean="0">
                <a:ln w="0"/>
                <a:solidFill>
                  <a:srgbClr val="C00000"/>
                </a:solidFill>
                <a:effectLst>
                  <a:outerShdw blurRad="38100" dist="19050" dir="2700000" algn="tl" rotWithShape="0">
                    <a:schemeClr val="dk1">
                      <a:alpha val="40000"/>
                    </a:schemeClr>
                  </a:outerShdw>
                </a:effectLst>
                <a:latin typeface="+mj-lt"/>
                <a:ea typeface="Consolas" charset="0"/>
                <a:cs typeface="Consolas" charset="0"/>
              </a:rPr>
              <a:t>…</a:t>
            </a:r>
            <a:r>
              <a:rPr lang="en-US" sz="1200" kern="1200" dirty="0" smtClean="0">
                <a:ln w="0"/>
                <a:solidFill>
                  <a:schemeClr val="tx1"/>
                </a:solidFill>
                <a:effectLst>
                  <a:outerShdw blurRad="38100" dist="19050" dir="2700000" algn="tl" rotWithShape="0">
                    <a:schemeClr val="dk1">
                      <a:alpha val="40000"/>
                    </a:schemeClr>
                  </a:outerShdw>
                </a:effectLst>
                <a:latin typeface="+mj-lt"/>
                <a:ea typeface="Consolas" charset="0"/>
                <a:cs typeface="Consolas" charset="0"/>
              </a:rPr>
              <a:t>)</a:t>
            </a:r>
          </a:p>
        </p:txBody>
      </p:sp>
      <p:cxnSp>
        <p:nvCxnSpPr>
          <p:cNvPr id="17" name="Straight Connector 16"/>
          <p:cNvCxnSpPr>
            <a:endCxn id="14" idx="0"/>
          </p:cNvCxnSpPr>
          <p:nvPr/>
        </p:nvCxnSpPr>
        <p:spPr>
          <a:xfrm>
            <a:off x="2800550" y="3109988"/>
            <a:ext cx="1" cy="677721"/>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endCxn id="18" idx="0"/>
          </p:cNvCxnSpPr>
          <p:nvPr/>
        </p:nvCxnSpPr>
        <p:spPr>
          <a:xfrm>
            <a:off x="6264527" y="3111722"/>
            <a:ext cx="1" cy="684766"/>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2247121" y="1616229"/>
            <a:ext cx="1026243" cy="1862048"/>
          </a:xfrm>
          <a:prstGeom prst="rect">
            <a:avLst/>
          </a:prstGeom>
        </p:spPr>
        <p:txBody>
          <a:bodyPr wrap="none">
            <a:spAutoFit/>
          </a:bodyPr>
          <a:lstStyle/>
          <a:p>
            <a:r>
              <a:rPr lang="en-US" sz="11500" b="1" dirty="0">
                <a:ln w="1905"/>
                <a:solidFill>
                  <a:srgbClr val="C00000"/>
                </a:solidFill>
                <a:latin typeface="Zapf Dingbats"/>
                <a:ea typeface="Zapf Dingbats"/>
                <a:cs typeface="Zapf Dingbats"/>
              </a:rPr>
              <a:t>✗</a:t>
            </a:r>
            <a:endParaRPr lang="en-US" sz="11500" b="1" dirty="0">
              <a:ln w="1905"/>
              <a:solidFill>
                <a:srgbClr val="C00000"/>
              </a:solidFill>
            </a:endParaRPr>
          </a:p>
        </p:txBody>
      </p:sp>
      <p:sp>
        <p:nvSpPr>
          <p:cNvPr id="20" name="TextBox 19"/>
          <p:cNvSpPr txBox="1"/>
          <p:nvPr/>
        </p:nvSpPr>
        <p:spPr>
          <a:xfrm>
            <a:off x="457200" y="1362456"/>
            <a:ext cx="6621738" cy="400110"/>
          </a:xfrm>
          <a:prstGeom prst="rect">
            <a:avLst/>
          </a:prstGeom>
          <a:noFill/>
        </p:spPr>
        <p:txBody>
          <a:bodyPr wrap="square" rtlCol="0">
            <a:spAutoFit/>
          </a:bodyPr>
          <a:lstStyle/>
          <a:p>
            <a:pPr marL="342900" indent="-342900" defTabSz="914400">
              <a:buFontTx/>
              <a:buChar char="-"/>
              <a:defRPr/>
            </a:pPr>
            <a:r>
              <a:rPr lang="en-US" sz="2000" dirty="0" smtClean="0">
                <a:latin typeface="+mj-lt"/>
                <a:ea typeface="Calibri" charset="0"/>
                <a:cs typeface="Calibri" charset="0"/>
              </a:rPr>
              <a:t>If running as a </a:t>
            </a:r>
            <a:r>
              <a:rPr lang="en-US" sz="2000" b="1" dirty="0" smtClean="0">
                <a:latin typeface="+mj-lt"/>
                <a:ea typeface="Calibri" charset="0"/>
                <a:cs typeface="Calibri" charset="0"/>
              </a:rPr>
              <a:t>“transit switch”</a:t>
            </a:r>
            <a:endParaRPr lang="en-US" sz="2000" b="1" dirty="0" smtClean="0">
              <a:solidFill>
                <a:schemeClr val="tx1"/>
              </a:solidFill>
              <a:latin typeface="+mj-lt"/>
              <a:ea typeface="Calibri" charset="0"/>
              <a:cs typeface="Calibri" charset="0"/>
            </a:endParaRPr>
          </a:p>
        </p:txBody>
      </p:sp>
    </p:spTree>
    <p:extLst>
      <p:ext uri="{BB962C8B-B14F-4D97-AF65-F5344CB8AC3E}">
        <p14:creationId xmlns:p14="http://schemas.microsoft.com/office/powerpoint/2010/main" val="1213927505"/>
      </p:ext>
    </p:extLst>
  </p:cSld>
  <p:clrMapOvr>
    <a:masterClrMapping/>
  </p:clrMapOvr>
  <mc:AlternateContent xmlns:mc="http://schemas.openxmlformats.org/markup-compatibility/2006" xmlns:p14="http://schemas.microsoft.com/office/powerpoint/2010/main">
    <mc:Choice Requires="p14">
      <p:transition spd="slow" p14:dur="2000" advTm="580"/>
    </mc:Choice>
    <mc:Fallback xmlns="">
      <p:transition spd="slow" advTm="580"/>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Optimization: </a:t>
            </a:r>
            <a:r>
              <a:rPr lang="en-US" b="1" dirty="0" smtClean="0"/>
              <a:t>Incremental Checksum</a:t>
            </a:r>
            <a:endParaRPr lang="en-US" b="1" dirty="0"/>
          </a:p>
        </p:txBody>
      </p:sp>
      <p:sp>
        <p:nvSpPr>
          <p:cNvPr id="4" name="Rounded Rectangle 3"/>
          <p:cNvSpPr/>
          <p:nvPr/>
        </p:nvSpPr>
        <p:spPr>
          <a:xfrm>
            <a:off x="1070142" y="3793556"/>
            <a:ext cx="946317" cy="620900"/>
          </a:xfrm>
          <a:prstGeom prst="roundRect">
            <a:avLst>
              <a:gd name="adj" fmla="val 0"/>
            </a:avLst>
          </a:prstGeom>
          <a:solidFill>
            <a:schemeClr val="accent3">
              <a:lumMod val="20000"/>
              <a:lumOff val="80000"/>
            </a:schemeClr>
          </a:solidFill>
          <a:ln w="9525">
            <a:solidFill>
              <a:schemeClr val="accent3">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Packet</a:t>
            </a:r>
          </a:p>
          <a:p>
            <a:pPr algn="ctr"/>
            <a:r>
              <a:rPr lang="en-US" sz="14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Parser</a:t>
            </a:r>
            <a:endParaRPr lang="en-US" sz="20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sp>
        <p:nvSpPr>
          <p:cNvPr id="5" name="TextBox 4"/>
          <p:cNvSpPr txBox="1"/>
          <p:nvPr/>
        </p:nvSpPr>
        <p:spPr>
          <a:xfrm>
            <a:off x="217587" y="3777692"/>
            <a:ext cx="691921" cy="307777"/>
          </a:xfrm>
          <a:prstGeom prst="rect">
            <a:avLst/>
          </a:prstGeom>
          <a:noFill/>
        </p:spPr>
        <p:txBody>
          <a:bodyPr wrap="none" rtlCol="0">
            <a:spAutoFit/>
          </a:bodyPr>
          <a:lstStyle/>
          <a:p>
            <a:r>
              <a:rPr lang="en-US" sz="14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Ingress</a:t>
            </a:r>
            <a:endParaRPr lang="en-US" sz="1400" dirty="0">
              <a:latin typeface="Calibri Light" charset="0"/>
              <a:ea typeface="Calibri Light" charset="0"/>
              <a:cs typeface="Calibri Light" charset="0"/>
            </a:endParaRPr>
          </a:p>
        </p:txBody>
      </p:sp>
      <p:sp>
        <p:nvSpPr>
          <p:cNvPr id="6" name="Rounded Rectangle 5"/>
          <p:cNvSpPr/>
          <p:nvPr/>
        </p:nvSpPr>
        <p:spPr>
          <a:xfrm>
            <a:off x="3567648" y="3652912"/>
            <a:ext cx="1838197" cy="849500"/>
          </a:xfrm>
          <a:prstGeom prst="roundRect">
            <a:avLst>
              <a:gd name="adj" fmla="val 0"/>
            </a:avLst>
          </a:prstGeom>
          <a:solidFill>
            <a:schemeClr val="bg1">
              <a:lumMod val="95000"/>
            </a:schemeClr>
          </a:solidFill>
          <a:ln w="9525">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dec</a:t>
            </a:r>
            <a:r>
              <a:rPr lang="en-US" sz="40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a:t>
            </a:r>
            <a:r>
              <a:rPr lang="en-US" sz="4000" b="1" dirty="0" err="1"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ttl</a:t>
            </a:r>
            <a:r>
              <a:rPr lang="en-US" sz="40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a:t>
            </a:r>
            <a:endParaRPr lang="en-US" sz="20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sp>
        <p:nvSpPr>
          <p:cNvPr id="7" name="TextBox 6"/>
          <p:cNvSpPr txBox="1"/>
          <p:nvPr/>
        </p:nvSpPr>
        <p:spPr>
          <a:xfrm>
            <a:off x="6918110" y="3671404"/>
            <a:ext cx="643831" cy="307777"/>
          </a:xfrm>
          <a:prstGeom prst="rect">
            <a:avLst/>
          </a:prstGeom>
          <a:noFill/>
        </p:spPr>
        <p:txBody>
          <a:bodyPr wrap="none" rtlCol="0">
            <a:spAutoFit/>
          </a:bodyPr>
          <a:lstStyle/>
          <a:p>
            <a:r>
              <a:rPr lang="en-US" sz="14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Egress</a:t>
            </a:r>
            <a:endParaRPr lang="en-US" sz="1800" dirty="0">
              <a:latin typeface="Calibri Light" charset="0"/>
              <a:ea typeface="Calibri Light" charset="0"/>
              <a:cs typeface="Calibri Light" charset="0"/>
            </a:endParaRPr>
          </a:p>
        </p:txBody>
      </p:sp>
      <p:sp>
        <p:nvSpPr>
          <p:cNvPr id="8" name="Rounded Rectangle 7"/>
          <p:cNvSpPr/>
          <p:nvPr/>
        </p:nvSpPr>
        <p:spPr>
          <a:xfrm>
            <a:off x="2327392" y="3787709"/>
            <a:ext cx="946317" cy="620900"/>
          </a:xfrm>
          <a:prstGeom prst="roundRect">
            <a:avLst>
              <a:gd name="adj" fmla="val 0"/>
            </a:avLst>
          </a:prstGeom>
          <a:solidFill>
            <a:schemeClr val="accent1">
              <a:lumMod val="20000"/>
              <a:lumOff val="80000"/>
            </a:schemeClr>
          </a:solidFill>
          <a:ln w="9525">
            <a:solidFill>
              <a:schemeClr val="accent3">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Checksum</a:t>
            </a:r>
          </a:p>
          <a:p>
            <a:pPr algn="ctr"/>
            <a:r>
              <a:rPr lang="en-US" sz="14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Verify</a:t>
            </a:r>
            <a:endParaRPr lang="en-US" sz="20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cxnSp>
        <p:nvCxnSpPr>
          <p:cNvPr id="9" name="Straight Arrow Connector 8"/>
          <p:cNvCxnSpPr/>
          <p:nvPr/>
        </p:nvCxnSpPr>
        <p:spPr>
          <a:xfrm>
            <a:off x="3273364" y="4098169"/>
            <a:ext cx="304799" cy="0"/>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2016459" y="4098169"/>
            <a:ext cx="304799" cy="0"/>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384881" y="4106938"/>
            <a:ext cx="685261" cy="0"/>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12" name="Rounded Rectangle 11"/>
          <p:cNvSpPr/>
          <p:nvPr/>
        </p:nvSpPr>
        <p:spPr>
          <a:xfrm>
            <a:off x="5720324" y="3796488"/>
            <a:ext cx="1088407" cy="620900"/>
          </a:xfrm>
          <a:prstGeom prst="roundRect">
            <a:avLst>
              <a:gd name="adj" fmla="val 0"/>
            </a:avLst>
          </a:prstGeom>
          <a:solidFill>
            <a:schemeClr val="accent1">
              <a:lumMod val="20000"/>
              <a:lumOff val="80000"/>
            </a:schemeClr>
          </a:solidFill>
          <a:ln w="9525">
            <a:solidFill>
              <a:schemeClr val="accent3">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Checksum Update</a:t>
            </a:r>
          </a:p>
        </p:txBody>
      </p:sp>
      <p:cxnSp>
        <p:nvCxnSpPr>
          <p:cNvPr id="13" name="Straight Arrow Connector 12"/>
          <p:cNvCxnSpPr/>
          <p:nvPr/>
        </p:nvCxnSpPr>
        <p:spPr>
          <a:xfrm>
            <a:off x="5415525" y="4106938"/>
            <a:ext cx="304799" cy="0"/>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6810181" y="4085469"/>
            <a:ext cx="685261" cy="0"/>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15" name="Rounded Rectangle 14"/>
          <p:cNvSpPr/>
          <p:nvPr/>
        </p:nvSpPr>
        <p:spPr>
          <a:xfrm>
            <a:off x="1692907" y="1984518"/>
            <a:ext cx="2215286" cy="1125470"/>
          </a:xfrm>
          <a:prstGeom prst="roundRect">
            <a:avLst>
              <a:gd name="adj" fmla="val 0"/>
            </a:avLst>
          </a:prstGeom>
          <a:solidFill>
            <a:schemeClr val="accent1">
              <a:lumMod val="20000"/>
              <a:lumOff val="80000"/>
            </a:schemeClr>
          </a:solidFill>
          <a:ln w="9525">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kern="1200" dirty="0" smtClean="0">
                <a:ln w="0"/>
                <a:solidFill>
                  <a:schemeClr val="tx1"/>
                </a:solidFill>
                <a:effectLst>
                  <a:outerShdw blurRad="38100" dist="19050" dir="2700000" algn="tl" rotWithShape="0">
                    <a:schemeClr val="dk1">
                      <a:alpha val="40000"/>
                    </a:schemeClr>
                  </a:outerShdw>
                </a:effectLst>
                <a:latin typeface="+mj-lt"/>
                <a:ea typeface="Consolas" charset="0"/>
                <a:cs typeface="Consolas" charset="0"/>
              </a:rPr>
              <a:t>Checksum Verify</a:t>
            </a:r>
            <a:r>
              <a:rPr lang="en-US" sz="1200" b="1" dirty="0" smtClean="0">
                <a:ln w="0"/>
                <a:solidFill>
                  <a:schemeClr val="tx1"/>
                </a:solidFill>
                <a:effectLst>
                  <a:outerShdw blurRad="38100" dist="19050" dir="2700000" algn="tl" rotWithShape="0">
                    <a:schemeClr val="dk1">
                      <a:alpha val="40000"/>
                    </a:schemeClr>
                  </a:outerShdw>
                </a:effectLst>
                <a:latin typeface="+mj-lt"/>
                <a:ea typeface="Consolas" charset="0"/>
                <a:cs typeface="Consolas" charset="0"/>
              </a:rPr>
              <a:t> </a:t>
            </a:r>
            <a:r>
              <a:rPr lang="en-US" sz="1200" dirty="0" smtClean="0">
                <a:ln w="0"/>
                <a:solidFill>
                  <a:schemeClr val="tx1"/>
                </a:solidFill>
                <a:effectLst>
                  <a:outerShdw blurRad="38100" dist="19050" dir="2700000" algn="tl" rotWithShape="0">
                    <a:schemeClr val="dk1">
                      <a:alpha val="40000"/>
                    </a:schemeClr>
                  </a:outerShdw>
                </a:effectLst>
                <a:latin typeface="+mj-lt"/>
                <a:ea typeface="Consolas" charset="0"/>
                <a:cs typeface="Consolas" charset="0"/>
              </a:rPr>
              <a:t>(</a:t>
            </a:r>
          </a:p>
          <a:p>
            <a:r>
              <a:rPr lang="en-US" sz="1200" kern="1200" dirty="0">
                <a:ln w="0"/>
                <a:solidFill>
                  <a:schemeClr val="tx1"/>
                </a:solidFill>
                <a:effectLst>
                  <a:outerShdw blurRad="38100" dist="19050" dir="2700000" algn="tl" rotWithShape="0">
                    <a:schemeClr val="dk1">
                      <a:alpha val="40000"/>
                    </a:schemeClr>
                  </a:outerShdw>
                </a:effectLst>
                <a:latin typeface="+mj-lt"/>
                <a:ea typeface="Consolas" charset="0"/>
                <a:cs typeface="Consolas" charset="0"/>
              </a:rPr>
              <a:t> </a:t>
            </a:r>
            <a:r>
              <a:rPr lang="en-US" sz="1200" kern="1200" dirty="0" smtClean="0">
                <a:ln w="0"/>
                <a:solidFill>
                  <a:schemeClr val="tx1"/>
                </a:solidFill>
                <a:effectLst>
                  <a:outerShdw blurRad="38100" dist="19050" dir="2700000" algn="tl" rotWithShape="0">
                    <a:schemeClr val="dk1">
                      <a:alpha val="40000"/>
                    </a:schemeClr>
                  </a:outerShdw>
                </a:effectLst>
                <a:latin typeface="+mj-lt"/>
                <a:ea typeface="Consolas" charset="0"/>
                <a:cs typeface="Consolas" charset="0"/>
              </a:rPr>
              <a:t>   </a:t>
            </a:r>
            <a:r>
              <a:rPr lang="en-US" sz="1200" kern="1200" dirty="0" smtClean="0">
                <a:ln w="0"/>
                <a:solidFill>
                  <a:srgbClr val="C00000"/>
                </a:solidFill>
                <a:effectLst>
                  <a:outerShdw blurRad="38100" dist="19050" dir="2700000" algn="tl" rotWithShape="0">
                    <a:schemeClr val="dk1">
                      <a:alpha val="40000"/>
                    </a:schemeClr>
                  </a:outerShdw>
                </a:effectLst>
                <a:latin typeface="+mj-lt"/>
                <a:ea typeface="Consolas" charset="0"/>
                <a:cs typeface="Consolas" charset="0"/>
              </a:rPr>
              <a:t>version, </a:t>
            </a:r>
            <a:r>
              <a:rPr lang="en-US" sz="1200" kern="1200" dirty="0" err="1" smtClean="0">
                <a:ln w="0"/>
                <a:solidFill>
                  <a:srgbClr val="C00000"/>
                </a:solidFill>
                <a:effectLst>
                  <a:outerShdw blurRad="38100" dist="19050" dir="2700000" algn="tl" rotWithShape="0">
                    <a:schemeClr val="dk1">
                      <a:alpha val="40000"/>
                    </a:schemeClr>
                  </a:outerShdw>
                </a:effectLst>
                <a:latin typeface="+mj-lt"/>
                <a:ea typeface="Consolas" charset="0"/>
                <a:cs typeface="Consolas" charset="0"/>
              </a:rPr>
              <a:t>ihl</a:t>
            </a:r>
            <a:r>
              <a:rPr lang="en-US" sz="1200" kern="1200" dirty="0" smtClean="0">
                <a:ln w="0"/>
                <a:solidFill>
                  <a:srgbClr val="C00000"/>
                </a:solidFill>
                <a:effectLst>
                  <a:outerShdw blurRad="38100" dist="19050" dir="2700000" algn="tl" rotWithShape="0">
                    <a:schemeClr val="dk1">
                      <a:alpha val="40000"/>
                    </a:schemeClr>
                  </a:outerShdw>
                </a:effectLst>
                <a:latin typeface="+mj-lt"/>
                <a:ea typeface="Consolas" charset="0"/>
                <a:cs typeface="Consolas" charset="0"/>
              </a:rPr>
              <a:t>, </a:t>
            </a:r>
            <a:r>
              <a:rPr lang="en-US" sz="1200" kern="1200" dirty="0" err="1" smtClean="0">
                <a:ln w="0"/>
                <a:solidFill>
                  <a:srgbClr val="C00000"/>
                </a:solidFill>
                <a:effectLst>
                  <a:outerShdw blurRad="38100" dist="19050" dir="2700000" algn="tl" rotWithShape="0">
                    <a:schemeClr val="dk1">
                      <a:alpha val="40000"/>
                    </a:schemeClr>
                  </a:outerShdw>
                </a:effectLst>
                <a:latin typeface="+mj-lt"/>
                <a:ea typeface="Consolas" charset="0"/>
                <a:cs typeface="Consolas" charset="0"/>
              </a:rPr>
              <a:t>diffserv</a:t>
            </a:r>
            <a:r>
              <a:rPr lang="en-US" sz="1200" kern="1200" dirty="0" smtClean="0">
                <a:ln w="0"/>
                <a:solidFill>
                  <a:srgbClr val="C00000"/>
                </a:solidFill>
                <a:effectLst>
                  <a:outerShdw blurRad="38100" dist="19050" dir="2700000" algn="tl" rotWithShape="0">
                    <a:schemeClr val="dk1">
                      <a:alpha val="40000"/>
                    </a:schemeClr>
                  </a:outerShdw>
                </a:effectLst>
                <a:latin typeface="+mj-lt"/>
                <a:ea typeface="Consolas" charset="0"/>
                <a:cs typeface="Consolas" charset="0"/>
              </a:rPr>
              <a:t>, </a:t>
            </a:r>
            <a:r>
              <a:rPr lang="en-US" sz="1200" kern="1200" dirty="0" err="1" smtClean="0">
                <a:ln w="0"/>
                <a:solidFill>
                  <a:srgbClr val="C00000"/>
                </a:solidFill>
                <a:effectLst>
                  <a:outerShdw blurRad="38100" dist="19050" dir="2700000" algn="tl" rotWithShape="0">
                    <a:schemeClr val="dk1">
                      <a:alpha val="40000"/>
                    </a:schemeClr>
                  </a:outerShdw>
                </a:effectLst>
                <a:latin typeface="+mj-lt"/>
                <a:ea typeface="Consolas" charset="0"/>
                <a:cs typeface="Consolas" charset="0"/>
              </a:rPr>
              <a:t>totalLen</a:t>
            </a:r>
            <a:r>
              <a:rPr lang="en-US" sz="1200" kern="1200" dirty="0" smtClean="0">
                <a:ln w="0"/>
                <a:solidFill>
                  <a:srgbClr val="C00000"/>
                </a:solidFill>
                <a:effectLst>
                  <a:outerShdw blurRad="38100" dist="19050" dir="2700000" algn="tl" rotWithShape="0">
                    <a:schemeClr val="dk1">
                      <a:alpha val="40000"/>
                    </a:schemeClr>
                  </a:outerShdw>
                </a:effectLst>
                <a:latin typeface="+mj-lt"/>
                <a:ea typeface="Consolas" charset="0"/>
                <a:cs typeface="Consolas" charset="0"/>
              </a:rPr>
              <a:t>, </a:t>
            </a:r>
          </a:p>
          <a:p>
            <a:r>
              <a:rPr lang="en-US" sz="1200" kern="1200" dirty="0">
                <a:ln w="0"/>
                <a:solidFill>
                  <a:srgbClr val="C00000"/>
                </a:solidFill>
                <a:effectLst>
                  <a:outerShdw blurRad="38100" dist="19050" dir="2700000" algn="tl" rotWithShape="0">
                    <a:schemeClr val="dk1">
                      <a:alpha val="40000"/>
                    </a:schemeClr>
                  </a:outerShdw>
                </a:effectLst>
                <a:latin typeface="+mj-lt"/>
                <a:ea typeface="Consolas" charset="0"/>
                <a:cs typeface="Consolas" charset="0"/>
              </a:rPr>
              <a:t> </a:t>
            </a:r>
            <a:r>
              <a:rPr lang="en-US" sz="1200" kern="1200" dirty="0" smtClean="0">
                <a:ln w="0"/>
                <a:solidFill>
                  <a:srgbClr val="C00000"/>
                </a:solidFill>
                <a:effectLst>
                  <a:outerShdw blurRad="38100" dist="19050" dir="2700000" algn="tl" rotWithShape="0">
                    <a:schemeClr val="dk1">
                      <a:alpha val="40000"/>
                    </a:schemeClr>
                  </a:outerShdw>
                </a:effectLst>
                <a:latin typeface="+mj-lt"/>
                <a:ea typeface="Consolas" charset="0"/>
                <a:cs typeface="Consolas" charset="0"/>
              </a:rPr>
              <a:t>   identification, flags, </a:t>
            </a:r>
            <a:r>
              <a:rPr lang="en-US" sz="1200" kern="1200" dirty="0" err="1" smtClean="0">
                <a:ln w="0"/>
                <a:solidFill>
                  <a:srgbClr val="C00000"/>
                </a:solidFill>
                <a:effectLst>
                  <a:outerShdw blurRad="38100" dist="19050" dir="2700000" algn="tl" rotWithShape="0">
                    <a:schemeClr val="dk1">
                      <a:alpha val="40000"/>
                    </a:schemeClr>
                  </a:outerShdw>
                </a:effectLst>
                <a:latin typeface="+mj-lt"/>
                <a:ea typeface="Consolas" charset="0"/>
                <a:cs typeface="Consolas" charset="0"/>
              </a:rPr>
              <a:t>fragOffset</a:t>
            </a:r>
            <a:r>
              <a:rPr lang="en-US" sz="1200" kern="1200" dirty="0" smtClean="0">
                <a:ln w="0"/>
                <a:solidFill>
                  <a:srgbClr val="C00000"/>
                </a:solidFill>
                <a:effectLst>
                  <a:outerShdw blurRad="38100" dist="19050" dir="2700000" algn="tl" rotWithShape="0">
                    <a:schemeClr val="dk1">
                      <a:alpha val="40000"/>
                    </a:schemeClr>
                  </a:outerShdw>
                </a:effectLst>
                <a:latin typeface="+mj-lt"/>
                <a:ea typeface="Consolas" charset="0"/>
                <a:cs typeface="Consolas" charset="0"/>
              </a:rPr>
              <a:t>, </a:t>
            </a:r>
          </a:p>
          <a:p>
            <a:r>
              <a:rPr lang="en-US" sz="1200" kern="1200" dirty="0">
                <a:ln w="0"/>
                <a:solidFill>
                  <a:srgbClr val="C00000"/>
                </a:solidFill>
                <a:effectLst>
                  <a:outerShdw blurRad="38100" dist="19050" dir="2700000" algn="tl" rotWithShape="0">
                    <a:schemeClr val="dk1">
                      <a:alpha val="40000"/>
                    </a:schemeClr>
                  </a:outerShdw>
                </a:effectLst>
                <a:latin typeface="+mj-lt"/>
                <a:ea typeface="Consolas" charset="0"/>
                <a:cs typeface="Consolas" charset="0"/>
              </a:rPr>
              <a:t> </a:t>
            </a:r>
            <a:r>
              <a:rPr lang="en-US" sz="1200" kern="1200" dirty="0" smtClean="0">
                <a:ln w="0"/>
                <a:solidFill>
                  <a:srgbClr val="C00000"/>
                </a:solidFill>
                <a:effectLst>
                  <a:outerShdw blurRad="38100" dist="19050" dir="2700000" algn="tl" rotWithShape="0">
                    <a:schemeClr val="dk1">
                      <a:alpha val="40000"/>
                    </a:schemeClr>
                  </a:outerShdw>
                </a:effectLst>
                <a:latin typeface="+mj-lt"/>
                <a:ea typeface="Consolas" charset="0"/>
                <a:cs typeface="Consolas" charset="0"/>
              </a:rPr>
              <a:t>   </a:t>
            </a:r>
            <a:r>
              <a:rPr lang="en-US" sz="1200" kern="1200" dirty="0" err="1" smtClean="0">
                <a:ln w="0"/>
                <a:solidFill>
                  <a:srgbClr val="C00000"/>
                </a:solidFill>
                <a:effectLst>
                  <a:outerShdw blurRad="38100" dist="19050" dir="2700000" algn="tl" rotWithShape="0">
                    <a:schemeClr val="dk1">
                      <a:alpha val="40000"/>
                    </a:schemeClr>
                  </a:outerShdw>
                </a:effectLst>
                <a:latin typeface="+mj-lt"/>
                <a:ea typeface="Consolas" charset="0"/>
                <a:cs typeface="Consolas" charset="0"/>
              </a:rPr>
              <a:t>ttl</a:t>
            </a:r>
            <a:r>
              <a:rPr lang="en-US" sz="1200" kern="1200" dirty="0" smtClean="0">
                <a:ln w="0"/>
                <a:solidFill>
                  <a:srgbClr val="C00000"/>
                </a:solidFill>
                <a:effectLst>
                  <a:outerShdw blurRad="38100" dist="19050" dir="2700000" algn="tl" rotWithShape="0">
                    <a:schemeClr val="dk1">
                      <a:alpha val="40000"/>
                    </a:schemeClr>
                  </a:outerShdw>
                </a:effectLst>
                <a:latin typeface="+mj-lt"/>
                <a:ea typeface="Consolas" charset="0"/>
                <a:cs typeface="Consolas" charset="0"/>
              </a:rPr>
              <a:t>, protocol, </a:t>
            </a:r>
            <a:r>
              <a:rPr lang="en-US" sz="1200" kern="1200" dirty="0" err="1" smtClean="0">
                <a:ln w="0"/>
                <a:solidFill>
                  <a:srgbClr val="C00000"/>
                </a:solidFill>
                <a:effectLst>
                  <a:outerShdw blurRad="38100" dist="19050" dir="2700000" algn="tl" rotWithShape="0">
                    <a:schemeClr val="dk1">
                      <a:alpha val="40000"/>
                    </a:schemeClr>
                  </a:outerShdw>
                </a:effectLst>
                <a:latin typeface="+mj-lt"/>
                <a:ea typeface="Consolas" charset="0"/>
                <a:cs typeface="Consolas" charset="0"/>
              </a:rPr>
              <a:t>hdrChecksum</a:t>
            </a:r>
            <a:r>
              <a:rPr lang="en-US" sz="1200" kern="1200" dirty="0" smtClean="0">
                <a:ln w="0"/>
                <a:solidFill>
                  <a:srgbClr val="C00000"/>
                </a:solidFill>
                <a:effectLst>
                  <a:outerShdw blurRad="38100" dist="19050" dir="2700000" algn="tl" rotWithShape="0">
                    <a:schemeClr val="dk1">
                      <a:alpha val="40000"/>
                    </a:schemeClr>
                  </a:outerShdw>
                </a:effectLst>
                <a:latin typeface="+mj-lt"/>
                <a:ea typeface="Consolas" charset="0"/>
                <a:cs typeface="Consolas" charset="0"/>
              </a:rPr>
              <a:t>,      </a:t>
            </a:r>
          </a:p>
          <a:p>
            <a:r>
              <a:rPr lang="en-US" sz="1200" kern="1200" dirty="0">
                <a:ln w="0"/>
                <a:solidFill>
                  <a:srgbClr val="C00000"/>
                </a:solidFill>
                <a:effectLst>
                  <a:outerShdw blurRad="38100" dist="19050" dir="2700000" algn="tl" rotWithShape="0">
                    <a:schemeClr val="dk1">
                      <a:alpha val="40000"/>
                    </a:schemeClr>
                  </a:outerShdw>
                </a:effectLst>
                <a:latin typeface="+mj-lt"/>
                <a:ea typeface="Consolas" charset="0"/>
                <a:cs typeface="Consolas" charset="0"/>
              </a:rPr>
              <a:t> </a:t>
            </a:r>
            <a:r>
              <a:rPr lang="en-US" sz="1200" kern="1200" dirty="0" smtClean="0">
                <a:ln w="0"/>
                <a:solidFill>
                  <a:srgbClr val="C00000"/>
                </a:solidFill>
                <a:effectLst>
                  <a:outerShdw blurRad="38100" dist="19050" dir="2700000" algn="tl" rotWithShape="0">
                    <a:schemeClr val="dk1">
                      <a:alpha val="40000"/>
                    </a:schemeClr>
                  </a:outerShdw>
                </a:effectLst>
                <a:latin typeface="+mj-lt"/>
                <a:ea typeface="Consolas" charset="0"/>
                <a:cs typeface="Consolas" charset="0"/>
              </a:rPr>
              <a:t>   </a:t>
            </a:r>
            <a:r>
              <a:rPr lang="en-US" sz="1200" kern="1200" dirty="0" err="1" smtClean="0">
                <a:ln w="0"/>
                <a:solidFill>
                  <a:srgbClr val="C00000"/>
                </a:solidFill>
                <a:effectLst>
                  <a:outerShdw blurRad="38100" dist="19050" dir="2700000" algn="tl" rotWithShape="0">
                    <a:schemeClr val="dk1">
                      <a:alpha val="40000"/>
                    </a:schemeClr>
                  </a:outerShdw>
                </a:effectLst>
                <a:latin typeface="+mj-lt"/>
                <a:ea typeface="Consolas" charset="0"/>
                <a:cs typeface="Consolas" charset="0"/>
              </a:rPr>
              <a:t>srcAddr</a:t>
            </a:r>
            <a:r>
              <a:rPr lang="en-US" sz="1200" kern="1200" dirty="0" smtClean="0">
                <a:ln w="0"/>
                <a:solidFill>
                  <a:srgbClr val="C00000"/>
                </a:solidFill>
                <a:effectLst>
                  <a:outerShdw blurRad="38100" dist="19050" dir="2700000" algn="tl" rotWithShape="0">
                    <a:schemeClr val="dk1">
                      <a:alpha val="40000"/>
                    </a:schemeClr>
                  </a:outerShdw>
                </a:effectLst>
                <a:latin typeface="+mj-lt"/>
                <a:ea typeface="Consolas" charset="0"/>
                <a:cs typeface="Consolas" charset="0"/>
              </a:rPr>
              <a:t>, </a:t>
            </a:r>
            <a:r>
              <a:rPr lang="en-US" sz="1200" kern="1200" dirty="0" err="1" smtClean="0">
                <a:ln w="0"/>
                <a:solidFill>
                  <a:srgbClr val="C00000"/>
                </a:solidFill>
                <a:effectLst>
                  <a:outerShdw blurRad="38100" dist="19050" dir="2700000" algn="tl" rotWithShape="0">
                    <a:schemeClr val="dk1">
                      <a:alpha val="40000"/>
                    </a:schemeClr>
                  </a:outerShdw>
                </a:effectLst>
                <a:latin typeface="+mj-lt"/>
                <a:ea typeface="Consolas" charset="0"/>
                <a:cs typeface="Consolas" charset="0"/>
              </a:rPr>
              <a:t>dstAddr</a:t>
            </a:r>
            <a:r>
              <a:rPr lang="en-US" sz="1200" kern="1200" dirty="0" smtClean="0">
                <a:ln w="0"/>
                <a:solidFill>
                  <a:schemeClr val="tx1"/>
                </a:solidFill>
                <a:effectLst>
                  <a:outerShdw blurRad="38100" dist="19050" dir="2700000" algn="tl" rotWithShape="0">
                    <a:schemeClr val="dk1">
                      <a:alpha val="40000"/>
                    </a:schemeClr>
                  </a:outerShdw>
                </a:effectLst>
                <a:latin typeface="+mj-lt"/>
                <a:ea typeface="Consolas" charset="0"/>
                <a:cs typeface="Consolas" charset="0"/>
              </a:rPr>
              <a:t>)</a:t>
            </a:r>
          </a:p>
        </p:txBody>
      </p:sp>
      <p:sp>
        <p:nvSpPr>
          <p:cNvPr id="16" name="Rounded Rectangle 15"/>
          <p:cNvSpPr/>
          <p:nvPr/>
        </p:nvSpPr>
        <p:spPr>
          <a:xfrm>
            <a:off x="5156884" y="1986252"/>
            <a:ext cx="2215286" cy="1125470"/>
          </a:xfrm>
          <a:prstGeom prst="roundRect">
            <a:avLst>
              <a:gd name="adj" fmla="val 0"/>
            </a:avLst>
          </a:prstGeom>
          <a:solidFill>
            <a:schemeClr val="accent1">
              <a:lumMod val="20000"/>
              <a:lumOff val="80000"/>
            </a:schemeClr>
          </a:solidFill>
          <a:ln w="9525">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kern="1200" dirty="0" smtClean="0">
                <a:ln w="0"/>
                <a:solidFill>
                  <a:schemeClr val="tx1"/>
                </a:solidFill>
                <a:effectLst>
                  <a:outerShdw blurRad="38100" dist="19050" dir="2700000" algn="tl" rotWithShape="0">
                    <a:schemeClr val="dk1">
                      <a:alpha val="40000"/>
                    </a:schemeClr>
                  </a:outerShdw>
                </a:effectLst>
                <a:latin typeface="+mj-lt"/>
                <a:ea typeface="Consolas" charset="0"/>
                <a:cs typeface="Consolas" charset="0"/>
              </a:rPr>
              <a:t>Incremental Checksum Update </a:t>
            </a:r>
            <a:r>
              <a:rPr lang="en-US" sz="1200" dirty="0" smtClean="0">
                <a:ln w="0"/>
                <a:solidFill>
                  <a:schemeClr val="tx1"/>
                </a:solidFill>
                <a:effectLst>
                  <a:outerShdw blurRad="38100" dist="19050" dir="2700000" algn="tl" rotWithShape="0">
                    <a:schemeClr val="dk1">
                      <a:alpha val="40000"/>
                    </a:schemeClr>
                  </a:outerShdw>
                </a:effectLst>
                <a:latin typeface="+mj-lt"/>
                <a:ea typeface="Consolas" charset="0"/>
                <a:cs typeface="Consolas" charset="0"/>
              </a:rPr>
              <a:t>(</a:t>
            </a:r>
          </a:p>
          <a:p>
            <a:r>
              <a:rPr lang="en-US" sz="1200" kern="1200" dirty="0">
                <a:ln w="0"/>
                <a:solidFill>
                  <a:schemeClr val="tx1"/>
                </a:solidFill>
                <a:effectLst>
                  <a:outerShdw blurRad="38100" dist="19050" dir="2700000" algn="tl" rotWithShape="0">
                    <a:schemeClr val="dk1">
                      <a:alpha val="40000"/>
                    </a:schemeClr>
                  </a:outerShdw>
                </a:effectLst>
                <a:latin typeface="+mj-lt"/>
                <a:ea typeface="Consolas" charset="0"/>
                <a:cs typeface="Consolas" charset="0"/>
              </a:rPr>
              <a:t> </a:t>
            </a:r>
            <a:r>
              <a:rPr lang="en-US" sz="1200" kern="1200" dirty="0" smtClean="0">
                <a:ln w="0"/>
                <a:solidFill>
                  <a:schemeClr val="tx1"/>
                </a:solidFill>
                <a:effectLst>
                  <a:outerShdw blurRad="38100" dist="19050" dir="2700000" algn="tl" rotWithShape="0">
                    <a:schemeClr val="dk1">
                      <a:alpha val="40000"/>
                    </a:schemeClr>
                  </a:outerShdw>
                </a:effectLst>
                <a:latin typeface="+mj-lt"/>
                <a:ea typeface="Consolas" charset="0"/>
                <a:cs typeface="Consolas" charset="0"/>
              </a:rPr>
              <a:t>   </a:t>
            </a:r>
            <a:r>
              <a:rPr lang="is-IS" sz="1400" b="1" kern="1200" dirty="0" smtClean="0">
                <a:ln w="0"/>
                <a:solidFill>
                  <a:srgbClr val="C00000"/>
                </a:solidFill>
                <a:effectLst>
                  <a:outerShdw blurRad="38100" dist="19050" dir="2700000" algn="tl" rotWithShape="0">
                    <a:schemeClr val="dk1">
                      <a:alpha val="40000"/>
                    </a:schemeClr>
                  </a:outerShdw>
                </a:effectLst>
                <a:latin typeface="+mj-lt"/>
                <a:ea typeface="Consolas" charset="0"/>
                <a:cs typeface="Consolas" charset="0"/>
              </a:rPr>
              <a:t>ttl</a:t>
            </a:r>
            <a:r>
              <a:rPr lang="en-US" sz="1200" kern="1200" dirty="0" smtClean="0">
                <a:ln w="0"/>
                <a:solidFill>
                  <a:schemeClr val="tx1"/>
                </a:solidFill>
                <a:effectLst>
                  <a:outerShdw blurRad="38100" dist="19050" dir="2700000" algn="tl" rotWithShape="0">
                    <a:schemeClr val="dk1">
                      <a:alpha val="40000"/>
                    </a:schemeClr>
                  </a:outerShdw>
                </a:effectLst>
                <a:latin typeface="+mj-lt"/>
                <a:ea typeface="Consolas" charset="0"/>
                <a:cs typeface="Consolas" charset="0"/>
              </a:rPr>
              <a:t>)</a:t>
            </a:r>
          </a:p>
        </p:txBody>
      </p:sp>
      <p:cxnSp>
        <p:nvCxnSpPr>
          <p:cNvPr id="17" name="Straight Connector 16"/>
          <p:cNvCxnSpPr>
            <a:endCxn id="14" idx="0"/>
          </p:cNvCxnSpPr>
          <p:nvPr/>
        </p:nvCxnSpPr>
        <p:spPr>
          <a:xfrm>
            <a:off x="2800550" y="3109988"/>
            <a:ext cx="1" cy="677721"/>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endCxn id="18" idx="0"/>
          </p:cNvCxnSpPr>
          <p:nvPr/>
        </p:nvCxnSpPr>
        <p:spPr>
          <a:xfrm>
            <a:off x="6264527" y="3111722"/>
            <a:ext cx="1" cy="684766"/>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2247121" y="1616229"/>
            <a:ext cx="1026243" cy="1862048"/>
          </a:xfrm>
          <a:prstGeom prst="rect">
            <a:avLst/>
          </a:prstGeom>
        </p:spPr>
        <p:txBody>
          <a:bodyPr wrap="none">
            <a:spAutoFit/>
          </a:bodyPr>
          <a:lstStyle/>
          <a:p>
            <a:r>
              <a:rPr lang="en-US" sz="11500" b="1" dirty="0">
                <a:ln w="1905"/>
                <a:solidFill>
                  <a:srgbClr val="C00000"/>
                </a:solidFill>
                <a:latin typeface="Zapf Dingbats"/>
                <a:ea typeface="Zapf Dingbats"/>
                <a:cs typeface="Zapf Dingbats"/>
              </a:rPr>
              <a:t>✗</a:t>
            </a:r>
            <a:endParaRPr lang="en-US" sz="11500" b="1" dirty="0">
              <a:ln w="1905"/>
              <a:solidFill>
                <a:srgbClr val="C00000"/>
              </a:solidFill>
            </a:endParaRPr>
          </a:p>
        </p:txBody>
      </p:sp>
      <p:sp>
        <p:nvSpPr>
          <p:cNvPr id="20" name="TextBox 19"/>
          <p:cNvSpPr txBox="1"/>
          <p:nvPr/>
        </p:nvSpPr>
        <p:spPr>
          <a:xfrm>
            <a:off x="457200" y="1362456"/>
            <a:ext cx="6621738" cy="400110"/>
          </a:xfrm>
          <a:prstGeom prst="rect">
            <a:avLst/>
          </a:prstGeom>
          <a:noFill/>
        </p:spPr>
        <p:txBody>
          <a:bodyPr wrap="square" rtlCol="0">
            <a:spAutoFit/>
          </a:bodyPr>
          <a:lstStyle/>
          <a:p>
            <a:pPr marL="342900" indent="-342900" defTabSz="914400">
              <a:buFontTx/>
              <a:buChar char="-"/>
              <a:defRPr/>
            </a:pPr>
            <a:r>
              <a:rPr lang="en-US" sz="2000" dirty="0" smtClean="0">
                <a:latin typeface="+mj-lt"/>
                <a:ea typeface="Calibri" charset="0"/>
                <a:cs typeface="Calibri" charset="0"/>
              </a:rPr>
              <a:t>If running as a </a:t>
            </a:r>
            <a:r>
              <a:rPr lang="en-US" sz="2000" b="1" dirty="0" smtClean="0">
                <a:latin typeface="+mj-lt"/>
                <a:ea typeface="Calibri" charset="0"/>
                <a:cs typeface="Calibri" charset="0"/>
              </a:rPr>
              <a:t>“transit switch”</a:t>
            </a:r>
            <a:endParaRPr lang="en-US" sz="2000" b="1" dirty="0" smtClean="0">
              <a:solidFill>
                <a:schemeClr val="tx1"/>
              </a:solidFill>
              <a:latin typeface="+mj-lt"/>
              <a:ea typeface="Calibri" charset="0"/>
              <a:cs typeface="Calibri" charset="0"/>
            </a:endParaRPr>
          </a:p>
        </p:txBody>
      </p:sp>
    </p:spTree>
    <p:extLst>
      <p:ext uri="{BB962C8B-B14F-4D97-AF65-F5344CB8AC3E}">
        <p14:creationId xmlns:p14="http://schemas.microsoft.com/office/powerpoint/2010/main" val="1566450817"/>
      </p:ext>
    </p:extLst>
  </p:cSld>
  <p:clrMapOvr>
    <a:masterClrMapping/>
  </p:clrMapOvr>
  <mc:AlternateContent xmlns:mc="http://schemas.openxmlformats.org/markup-compatibility/2006" xmlns:p14="http://schemas.microsoft.com/office/powerpoint/2010/main">
    <mc:Choice Requires="p14">
      <p:transition spd="slow" p14:dur="2000" advTm="617"/>
    </mc:Choice>
    <mc:Fallback xmlns="">
      <p:transition spd="slow" advTm="617"/>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p:cNvSpPr/>
          <p:nvPr/>
        </p:nvSpPr>
        <p:spPr>
          <a:xfrm>
            <a:off x="812167" y="3889983"/>
            <a:ext cx="3980771" cy="836652"/>
          </a:xfrm>
          <a:prstGeom prst="roundRect">
            <a:avLst>
              <a:gd name="adj" fmla="val 0"/>
            </a:avLst>
          </a:prstGeom>
          <a:solidFill>
            <a:schemeClr val="bg1">
              <a:lumMod val="95000"/>
            </a:schemeClr>
          </a:solidFill>
          <a:ln w="9525">
            <a:solidFill>
              <a:schemeClr val="bg2">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latin typeface="Calibri Light" charset="0"/>
              <a:ea typeface="Calibri Light" charset="0"/>
              <a:cs typeface="Calibri Light" charset="0"/>
            </a:endParaRPr>
          </a:p>
        </p:txBody>
      </p:sp>
      <p:sp>
        <p:nvSpPr>
          <p:cNvPr id="18" name="Rectangle 17"/>
          <p:cNvSpPr/>
          <p:nvPr/>
        </p:nvSpPr>
        <p:spPr>
          <a:xfrm>
            <a:off x="1054540" y="4149070"/>
            <a:ext cx="3527023" cy="338554"/>
          </a:xfrm>
          <a:prstGeom prst="rect">
            <a:avLst/>
          </a:prstGeom>
        </p:spPr>
        <p:txBody>
          <a:bodyPr wrap="square">
            <a:spAutoFit/>
          </a:bodyPr>
          <a:lstStyle/>
          <a:p>
            <a:pPr algn="ctr"/>
            <a:r>
              <a:rPr lang="en-US" sz="1600" dirty="0">
                <a:ln w="0"/>
                <a:effectLst>
                  <a:outerShdw blurRad="38100" dist="19050" dir="2700000" algn="tl" rotWithShape="0">
                    <a:schemeClr val="dk1">
                      <a:alpha val="40000"/>
                    </a:schemeClr>
                  </a:outerShdw>
                </a:effectLst>
                <a:latin typeface="Calibri Light" charset="0"/>
                <a:ea typeface="Calibri Light" charset="0"/>
                <a:cs typeface="Calibri Light" charset="0"/>
              </a:rPr>
              <a:t>Fast Packet IO (or Forwarding)</a:t>
            </a:r>
          </a:p>
        </p:txBody>
      </p:sp>
      <p:sp>
        <p:nvSpPr>
          <p:cNvPr id="25" name="Rounded Rectangle 24"/>
          <p:cNvSpPr/>
          <p:nvPr/>
        </p:nvSpPr>
        <p:spPr>
          <a:xfrm>
            <a:off x="964569" y="4042383"/>
            <a:ext cx="3541495" cy="433104"/>
          </a:xfrm>
          <a:prstGeom prst="roundRect">
            <a:avLst>
              <a:gd name="adj" fmla="val 0"/>
            </a:avLst>
          </a:prstGeom>
          <a:solidFill>
            <a:schemeClr val="bg2">
              <a:lumMod val="75000"/>
            </a:schemeClr>
          </a:solidFill>
          <a:ln w="9525">
            <a:solidFill>
              <a:schemeClr val="bg2">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Kernel</a:t>
            </a:r>
            <a:endParaRPr lang="en-US" sz="1351"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sp>
        <p:nvSpPr>
          <p:cNvPr id="26" name="Rounded Rectangle 25"/>
          <p:cNvSpPr/>
          <p:nvPr/>
        </p:nvSpPr>
        <p:spPr>
          <a:xfrm>
            <a:off x="1116969" y="4142521"/>
            <a:ext cx="3541495" cy="433104"/>
          </a:xfrm>
          <a:prstGeom prst="roundRect">
            <a:avLst>
              <a:gd name="adj" fmla="val 0"/>
            </a:avLst>
          </a:prstGeom>
          <a:solidFill>
            <a:schemeClr val="bg2">
              <a:lumMod val="75000"/>
            </a:schemeClr>
          </a:solidFill>
          <a:ln w="9525">
            <a:solidFill>
              <a:schemeClr val="bg2">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DPDK</a:t>
            </a:r>
            <a:endParaRPr lang="en-US" sz="1351"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sp>
        <p:nvSpPr>
          <p:cNvPr id="2" name="Title 1"/>
          <p:cNvSpPr>
            <a:spLocks noGrp="1"/>
          </p:cNvSpPr>
          <p:nvPr>
            <p:ph type="title"/>
          </p:nvPr>
        </p:nvSpPr>
        <p:spPr/>
        <p:txBody>
          <a:bodyPr/>
          <a:lstStyle/>
          <a:p>
            <a:r>
              <a:rPr lang="en-US" dirty="0"/>
              <a:t>Internals of a Software Switch</a:t>
            </a:r>
          </a:p>
        </p:txBody>
      </p:sp>
      <p:sp>
        <p:nvSpPr>
          <p:cNvPr id="16" name="Rounded Rectangle 15"/>
          <p:cNvSpPr/>
          <p:nvPr/>
        </p:nvSpPr>
        <p:spPr>
          <a:xfrm>
            <a:off x="1351822" y="2295303"/>
            <a:ext cx="1450731" cy="334616"/>
          </a:xfrm>
          <a:prstGeom prst="roundRect">
            <a:avLst>
              <a:gd name="adj" fmla="val 0"/>
            </a:avLst>
          </a:prstGeom>
          <a:solidFill>
            <a:schemeClr val="tx1">
              <a:lumMod val="75000"/>
              <a:lumOff val="25000"/>
            </a:schemeClr>
          </a:solidFill>
          <a:ln w="28575">
            <a:solidFill>
              <a:schemeClr val="tx1">
                <a:lumMod val="75000"/>
                <a:lumOff val="2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n w="0"/>
                <a:solidFill>
                  <a:schemeClr val="bg1"/>
                </a:solidFill>
                <a:effectLst>
                  <a:outerShdw blurRad="38100" dist="19050" dir="2700000" algn="tl" rotWithShape="0">
                    <a:schemeClr val="dk1">
                      <a:alpha val="40000"/>
                    </a:schemeClr>
                  </a:outerShdw>
                </a:effectLst>
                <a:latin typeface="Calibri Light" charset="0"/>
                <a:ea typeface="Calibri Light" charset="0"/>
                <a:cs typeface="Calibri Light" charset="0"/>
              </a:rPr>
              <a:t>OVS</a:t>
            </a:r>
            <a:endParaRPr lang="en-US" sz="1351" b="1" dirty="0">
              <a:ln w="0"/>
              <a:solidFill>
                <a:schemeClr val="bg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cxnSp>
        <p:nvCxnSpPr>
          <p:cNvPr id="19" name="Straight Arrow Connector 18"/>
          <p:cNvCxnSpPr/>
          <p:nvPr/>
        </p:nvCxnSpPr>
        <p:spPr>
          <a:xfrm flipH="1">
            <a:off x="812167" y="2629919"/>
            <a:ext cx="538835" cy="1247211"/>
          </a:xfrm>
          <a:prstGeom prst="straightConnector1">
            <a:avLst/>
          </a:prstGeom>
          <a:solidFill>
            <a:schemeClr val="bg1">
              <a:lumMod val="95000"/>
            </a:schemeClr>
          </a:solidFill>
          <a:ln w="9525">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cxnSp>
      <p:grpSp>
        <p:nvGrpSpPr>
          <p:cNvPr id="20" name="Group 19"/>
          <p:cNvGrpSpPr/>
          <p:nvPr/>
        </p:nvGrpSpPr>
        <p:grpSpPr>
          <a:xfrm>
            <a:off x="420572" y="4630537"/>
            <a:ext cx="533324" cy="476099"/>
            <a:chOff x="2604847" y="3810600"/>
            <a:chExt cx="533324" cy="476099"/>
          </a:xfrm>
        </p:grpSpPr>
        <p:pic>
          <p:nvPicPr>
            <p:cNvPr id="21" name="Shape 136"/>
            <p:cNvPicPr preferRelativeResize="0"/>
            <p:nvPr/>
          </p:nvPicPr>
          <p:blipFill>
            <a:blip r:embed="rId4">
              <a:alphaModFix/>
            </a:blip>
            <a:stretch>
              <a:fillRect/>
            </a:stretch>
          </p:blipFill>
          <p:spPr>
            <a:xfrm>
              <a:off x="2604847" y="3973679"/>
              <a:ext cx="286634" cy="313020"/>
            </a:xfrm>
            <a:prstGeom prst="rect">
              <a:avLst/>
            </a:prstGeom>
            <a:noFill/>
            <a:ln>
              <a:noFill/>
            </a:ln>
          </p:spPr>
        </p:pic>
        <p:pic>
          <p:nvPicPr>
            <p:cNvPr id="22" name="Shape 137"/>
            <p:cNvPicPr preferRelativeResize="0"/>
            <p:nvPr/>
          </p:nvPicPr>
          <p:blipFill>
            <a:blip r:embed="rId4">
              <a:alphaModFix/>
            </a:blip>
            <a:stretch>
              <a:fillRect/>
            </a:stretch>
          </p:blipFill>
          <p:spPr>
            <a:xfrm>
              <a:off x="2787492" y="3810600"/>
              <a:ext cx="175994" cy="192194"/>
            </a:xfrm>
            <a:prstGeom prst="rect">
              <a:avLst/>
            </a:prstGeom>
            <a:noFill/>
            <a:ln>
              <a:noFill/>
            </a:ln>
          </p:spPr>
        </p:pic>
        <p:pic>
          <p:nvPicPr>
            <p:cNvPr id="23" name="Shape 138"/>
            <p:cNvPicPr preferRelativeResize="0"/>
            <p:nvPr/>
          </p:nvPicPr>
          <p:blipFill>
            <a:blip r:embed="rId4">
              <a:alphaModFix/>
            </a:blip>
            <a:stretch>
              <a:fillRect/>
            </a:stretch>
          </p:blipFill>
          <p:spPr>
            <a:xfrm>
              <a:off x="2907474" y="3973679"/>
              <a:ext cx="230697" cy="251934"/>
            </a:xfrm>
            <a:prstGeom prst="rect">
              <a:avLst/>
            </a:prstGeom>
            <a:noFill/>
            <a:ln>
              <a:noFill/>
            </a:ln>
          </p:spPr>
        </p:pic>
      </p:grpSp>
      <p:cxnSp>
        <p:nvCxnSpPr>
          <p:cNvPr id="24" name="Straight Arrow Connector 23"/>
          <p:cNvCxnSpPr/>
          <p:nvPr/>
        </p:nvCxnSpPr>
        <p:spPr>
          <a:xfrm>
            <a:off x="2802553" y="2629919"/>
            <a:ext cx="1990385" cy="1247211"/>
          </a:xfrm>
          <a:prstGeom prst="straightConnector1">
            <a:avLst/>
          </a:prstGeom>
          <a:solidFill>
            <a:schemeClr val="bg1">
              <a:lumMod val="95000"/>
            </a:schemeClr>
          </a:solidFill>
          <a:ln w="9525">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cxnSp>
    </p:spTree>
    <p:custDataLst>
      <p:tags r:id="rId1"/>
    </p:custDataLst>
    <p:extLst>
      <p:ext uri="{BB962C8B-B14F-4D97-AF65-F5344CB8AC3E}">
        <p14:creationId xmlns:p14="http://schemas.microsoft.com/office/powerpoint/2010/main" val="1519776159"/>
      </p:ext>
    </p:extLst>
  </p:cSld>
  <p:clrMapOvr>
    <a:masterClrMapping/>
  </p:clrMapOvr>
  <mc:AlternateContent xmlns:mc="http://schemas.openxmlformats.org/markup-compatibility/2006" xmlns:p14="http://schemas.microsoft.com/office/powerpoint/2010/main">
    <mc:Choice Requires="p14">
      <p:transition spd="slow" p14:dur="2000" advTm="2150"/>
    </mc:Choice>
    <mc:Fallback xmlns="">
      <p:transition spd="slow" advTm="215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p:bldP spid="25" grpId="0" animBg="1"/>
      <p:bldP spid="26"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Optimization: </a:t>
            </a:r>
            <a:r>
              <a:rPr lang="en-US" b="1" dirty="0" smtClean="0"/>
              <a:t>Incremental Checksum</a:t>
            </a:r>
            <a:endParaRPr lang="en-US" b="1" dirty="0"/>
          </a:p>
        </p:txBody>
      </p:sp>
      <p:sp>
        <p:nvSpPr>
          <p:cNvPr id="4" name="Rounded Rectangle 3"/>
          <p:cNvSpPr/>
          <p:nvPr/>
        </p:nvSpPr>
        <p:spPr>
          <a:xfrm>
            <a:off x="2317640" y="3793556"/>
            <a:ext cx="946317" cy="620900"/>
          </a:xfrm>
          <a:prstGeom prst="roundRect">
            <a:avLst>
              <a:gd name="adj" fmla="val 0"/>
            </a:avLst>
          </a:prstGeom>
          <a:solidFill>
            <a:schemeClr val="accent3">
              <a:lumMod val="20000"/>
              <a:lumOff val="80000"/>
            </a:schemeClr>
          </a:solidFill>
          <a:ln w="9525">
            <a:solidFill>
              <a:schemeClr val="accent3">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Packet</a:t>
            </a:r>
          </a:p>
          <a:p>
            <a:pPr algn="ctr"/>
            <a:r>
              <a:rPr lang="en-US" sz="14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Parser</a:t>
            </a:r>
            <a:endParaRPr lang="en-US" sz="20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sp>
        <p:nvSpPr>
          <p:cNvPr id="5" name="TextBox 4"/>
          <p:cNvSpPr txBox="1"/>
          <p:nvPr/>
        </p:nvSpPr>
        <p:spPr>
          <a:xfrm>
            <a:off x="1465085" y="3777692"/>
            <a:ext cx="691921" cy="307777"/>
          </a:xfrm>
          <a:prstGeom prst="rect">
            <a:avLst/>
          </a:prstGeom>
          <a:noFill/>
        </p:spPr>
        <p:txBody>
          <a:bodyPr wrap="none" rtlCol="0">
            <a:spAutoFit/>
          </a:bodyPr>
          <a:lstStyle/>
          <a:p>
            <a:r>
              <a:rPr lang="en-US" sz="14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Ingress</a:t>
            </a:r>
            <a:endParaRPr lang="en-US" sz="1400" dirty="0">
              <a:latin typeface="Calibri Light" charset="0"/>
              <a:ea typeface="Calibri Light" charset="0"/>
              <a:cs typeface="Calibri Light" charset="0"/>
            </a:endParaRPr>
          </a:p>
        </p:txBody>
      </p:sp>
      <p:sp>
        <p:nvSpPr>
          <p:cNvPr id="6" name="Rounded Rectangle 5"/>
          <p:cNvSpPr/>
          <p:nvPr/>
        </p:nvSpPr>
        <p:spPr>
          <a:xfrm>
            <a:off x="3567648" y="3652912"/>
            <a:ext cx="1838197" cy="849500"/>
          </a:xfrm>
          <a:prstGeom prst="roundRect">
            <a:avLst>
              <a:gd name="adj" fmla="val 0"/>
            </a:avLst>
          </a:prstGeom>
          <a:solidFill>
            <a:schemeClr val="bg1">
              <a:lumMod val="95000"/>
            </a:schemeClr>
          </a:solidFill>
          <a:ln w="9525">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dec</a:t>
            </a:r>
            <a:r>
              <a:rPr lang="en-US" sz="40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a:t>
            </a:r>
            <a:r>
              <a:rPr lang="en-US" sz="4000" b="1" dirty="0" err="1"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ttl</a:t>
            </a:r>
            <a:r>
              <a:rPr lang="en-US" sz="40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a:t>
            </a:r>
            <a:endParaRPr lang="en-US" sz="20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sp>
        <p:nvSpPr>
          <p:cNvPr id="7" name="TextBox 6"/>
          <p:cNvSpPr txBox="1"/>
          <p:nvPr/>
        </p:nvSpPr>
        <p:spPr>
          <a:xfrm>
            <a:off x="6918110" y="3671404"/>
            <a:ext cx="643831" cy="307777"/>
          </a:xfrm>
          <a:prstGeom prst="rect">
            <a:avLst/>
          </a:prstGeom>
          <a:noFill/>
        </p:spPr>
        <p:txBody>
          <a:bodyPr wrap="none" rtlCol="0">
            <a:spAutoFit/>
          </a:bodyPr>
          <a:lstStyle/>
          <a:p>
            <a:r>
              <a:rPr lang="en-US" sz="14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Egress</a:t>
            </a:r>
            <a:endParaRPr lang="en-US" sz="1800" dirty="0">
              <a:latin typeface="Calibri Light" charset="0"/>
              <a:ea typeface="Calibri Light" charset="0"/>
              <a:cs typeface="Calibri Light" charset="0"/>
            </a:endParaRPr>
          </a:p>
        </p:txBody>
      </p:sp>
      <p:cxnSp>
        <p:nvCxnSpPr>
          <p:cNvPr id="9" name="Straight Arrow Connector 8"/>
          <p:cNvCxnSpPr/>
          <p:nvPr/>
        </p:nvCxnSpPr>
        <p:spPr>
          <a:xfrm>
            <a:off x="3273364" y="4098169"/>
            <a:ext cx="304799" cy="0"/>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1632379" y="4106938"/>
            <a:ext cx="685261" cy="0"/>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12" name="Rounded Rectangle 11"/>
          <p:cNvSpPr/>
          <p:nvPr/>
        </p:nvSpPr>
        <p:spPr>
          <a:xfrm>
            <a:off x="5720324" y="3796488"/>
            <a:ext cx="1088407" cy="620900"/>
          </a:xfrm>
          <a:prstGeom prst="roundRect">
            <a:avLst>
              <a:gd name="adj" fmla="val 0"/>
            </a:avLst>
          </a:prstGeom>
          <a:solidFill>
            <a:schemeClr val="accent1">
              <a:lumMod val="20000"/>
              <a:lumOff val="80000"/>
            </a:schemeClr>
          </a:solidFill>
          <a:ln w="9525">
            <a:solidFill>
              <a:schemeClr val="accent3">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Checksum Update</a:t>
            </a:r>
          </a:p>
        </p:txBody>
      </p:sp>
      <p:cxnSp>
        <p:nvCxnSpPr>
          <p:cNvPr id="13" name="Straight Arrow Connector 12"/>
          <p:cNvCxnSpPr/>
          <p:nvPr/>
        </p:nvCxnSpPr>
        <p:spPr>
          <a:xfrm>
            <a:off x="5415525" y="4106938"/>
            <a:ext cx="304799" cy="0"/>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6810181" y="4085469"/>
            <a:ext cx="685261" cy="0"/>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16" name="Rounded Rectangle 15"/>
          <p:cNvSpPr/>
          <p:nvPr/>
        </p:nvSpPr>
        <p:spPr>
          <a:xfrm>
            <a:off x="5156884" y="1986252"/>
            <a:ext cx="2215286" cy="1125470"/>
          </a:xfrm>
          <a:prstGeom prst="roundRect">
            <a:avLst>
              <a:gd name="adj" fmla="val 0"/>
            </a:avLst>
          </a:prstGeom>
          <a:solidFill>
            <a:schemeClr val="accent1">
              <a:lumMod val="20000"/>
              <a:lumOff val="80000"/>
            </a:schemeClr>
          </a:solidFill>
          <a:ln w="9525">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kern="1200" dirty="0" smtClean="0">
                <a:ln w="0"/>
                <a:solidFill>
                  <a:schemeClr val="tx1"/>
                </a:solidFill>
                <a:effectLst>
                  <a:outerShdw blurRad="38100" dist="19050" dir="2700000" algn="tl" rotWithShape="0">
                    <a:schemeClr val="dk1">
                      <a:alpha val="40000"/>
                    </a:schemeClr>
                  </a:outerShdw>
                </a:effectLst>
                <a:latin typeface="+mj-lt"/>
                <a:ea typeface="Consolas" charset="0"/>
                <a:cs typeface="Consolas" charset="0"/>
              </a:rPr>
              <a:t>Incremental Checksum Update </a:t>
            </a:r>
            <a:r>
              <a:rPr lang="en-US" sz="1200" dirty="0" smtClean="0">
                <a:ln w="0"/>
                <a:solidFill>
                  <a:schemeClr val="tx1"/>
                </a:solidFill>
                <a:effectLst>
                  <a:outerShdw blurRad="38100" dist="19050" dir="2700000" algn="tl" rotWithShape="0">
                    <a:schemeClr val="dk1">
                      <a:alpha val="40000"/>
                    </a:schemeClr>
                  </a:outerShdw>
                </a:effectLst>
                <a:latin typeface="+mj-lt"/>
                <a:ea typeface="Consolas" charset="0"/>
                <a:cs typeface="Consolas" charset="0"/>
              </a:rPr>
              <a:t>(</a:t>
            </a:r>
          </a:p>
          <a:p>
            <a:r>
              <a:rPr lang="en-US" sz="1200" kern="1200" dirty="0">
                <a:ln w="0"/>
                <a:solidFill>
                  <a:schemeClr val="tx1"/>
                </a:solidFill>
                <a:effectLst>
                  <a:outerShdw blurRad="38100" dist="19050" dir="2700000" algn="tl" rotWithShape="0">
                    <a:schemeClr val="dk1">
                      <a:alpha val="40000"/>
                    </a:schemeClr>
                  </a:outerShdw>
                </a:effectLst>
                <a:latin typeface="+mj-lt"/>
                <a:ea typeface="Consolas" charset="0"/>
                <a:cs typeface="Consolas" charset="0"/>
              </a:rPr>
              <a:t> </a:t>
            </a:r>
            <a:r>
              <a:rPr lang="en-US" sz="1200" kern="1200" dirty="0" smtClean="0">
                <a:ln w="0"/>
                <a:solidFill>
                  <a:schemeClr val="tx1"/>
                </a:solidFill>
                <a:effectLst>
                  <a:outerShdw blurRad="38100" dist="19050" dir="2700000" algn="tl" rotWithShape="0">
                    <a:schemeClr val="dk1">
                      <a:alpha val="40000"/>
                    </a:schemeClr>
                  </a:outerShdw>
                </a:effectLst>
                <a:latin typeface="+mj-lt"/>
                <a:ea typeface="Consolas" charset="0"/>
                <a:cs typeface="Consolas" charset="0"/>
              </a:rPr>
              <a:t>   </a:t>
            </a:r>
            <a:r>
              <a:rPr lang="is-IS" sz="1400" b="1" kern="1200" dirty="0" smtClean="0">
                <a:ln w="0"/>
                <a:solidFill>
                  <a:srgbClr val="C00000"/>
                </a:solidFill>
                <a:effectLst>
                  <a:outerShdw blurRad="38100" dist="19050" dir="2700000" algn="tl" rotWithShape="0">
                    <a:schemeClr val="dk1">
                      <a:alpha val="40000"/>
                    </a:schemeClr>
                  </a:outerShdw>
                </a:effectLst>
                <a:latin typeface="+mj-lt"/>
                <a:ea typeface="Consolas" charset="0"/>
                <a:cs typeface="Consolas" charset="0"/>
              </a:rPr>
              <a:t>ttl</a:t>
            </a:r>
            <a:r>
              <a:rPr lang="en-US" sz="1200" kern="1200" dirty="0" smtClean="0">
                <a:ln w="0"/>
                <a:solidFill>
                  <a:schemeClr val="tx1"/>
                </a:solidFill>
                <a:effectLst>
                  <a:outerShdw blurRad="38100" dist="19050" dir="2700000" algn="tl" rotWithShape="0">
                    <a:schemeClr val="dk1">
                      <a:alpha val="40000"/>
                    </a:schemeClr>
                  </a:outerShdw>
                </a:effectLst>
                <a:latin typeface="+mj-lt"/>
                <a:ea typeface="Consolas" charset="0"/>
                <a:cs typeface="Consolas" charset="0"/>
              </a:rPr>
              <a:t>)</a:t>
            </a:r>
          </a:p>
        </p:txBody>
      </p:sp>
      <p:cxnSp>
        <p:nvCxnSpPr>
          <p:cNvPr id="18" name="Straight Connector 17"/>
          <p:cNvCxnSpPr>
            <a:endCxn id="18" idx="0"/>
          </p:cNvCxnSpPr>
          <p:nvPr/>
        </p:nvCxnSpPr>
        <p:spPr>
          <a:xfrm>
            <a:off x="6264527" y="3111722"/>
            <a:ext cx="1" cy="684766"/>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57200" y="1362456"/>
            <a:ext cx="6621738" cy="400110"/>
          </a:xfrm>
          <a:prstGeom prst="rect">
            <a:avLst/>
          </a:prstGeom>
          <a:noFill/>
        </p:spPr>
        <p:txBody>
          <a:bodyPr wrap="square" rtlCol="0">
            <a:spAutoFit/>
          </a:bodyPr>
          <a:lstStyle/>
          <a:p>
            <a:pPr marL="342900" indent="-342900" defTabSz="914400">
              <a:buFontTx/>
              <a:buChar char="-"/>
              <a:defRPr/>
            </a:pPr>
            <a:r>
              <a:rPr lang="en-US" sz="2000" dirty="0" smtClean="0">
                <a:latin typeface="+mj-lt"/>
                <a:ea typeface="Calibri" charset="0"/>
                <a:cs typeface="Calibri" charset="0"/>
              </a:rPr>
              <a:t>If running as a </a:t>
            </a:r>
            <a:r>
              <a:rPr lang="en-US" sz="2000" b="1" dirty="0" smtClean="0">
                <a:latin typeface="+mj-lt"/>
                <a:ea typeface="Calibri" charset="0"/>
                <a:cs typeface="Calibri" charset="0"/>
              </a:rPr>
              <a:t>“transit switch”</a:t>
            </a:r>
            <a:endParaRPr lang="en-US" sz="2000" b="1" dirty="0" smtClean="0">
              <a:solidFill>
                <a:schemeClr val="tx1"/>
              </a:solidFill>
              <a:latin typeface="+mj-lt"/>
              <a:ea typeface="Calibri" charset="0"/>
              <a:cs typeface="Calibri" charset="0"/>
            </a:endParaRPr>
          </a:p>
        </p:txBody>
      </p:sp>
    </p:spTree>
    <p:extLst>
      <p:ext uri="{BB962C8B-B14F-4D97-AF65-F5344CB8AC3E}">
        <p14:creationId xmlns:p14="http://schemas.microsoft.com/office/powerpoint/2010/main" val="795438701"/>
      </p:ext>
    </p:extLst>
  </p:cSld>
  <p:clrMapOvr>
    <a:masterClrMapping/>
  </p:clrMapOvr>
  <mc:AlternateContent xmlns:mc="http://schemas.openxmlformats.org/markup-compatibility/2006" xmlns:p14="http://schemas.microsoft.com/office/powerpoint/2010/main">
    <mc:Choice Requires="p14">
      <p:transition spd="slow" p14:dur="2000" advTm="4557"/>
    </mc:Choice>
    <mc:Fallback xmlns="">
      <p:transition spd="slow" advTm="4557"/>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Optimization: </a:t>
            </a:r>
            <a:r>
              <a:rPr lang="en-US" b="1" dirty="0" smtClean="0"/>
              <a:t>Incremental Checksum</a:t>
            </a:r>
            <a:endParaRPr lang="en-US" b="1" dirty="0"/>
          </a:p>
        </p:txBody>
      </p:sp>
      <p:sp>
        <p:nvSpPr>
          <p:cNvPr id="20" name="TextBox 19"/>
          <p:cNvSpPr txBox="1"/>
          <p:nvPr/>
        </p:nvSpPr>
        <p:spPr>
          <a:xfrm>
            <a:off x="457199" y="1362456"/>
            <a:ext cx="7719647" cy="400110"/>
          </a:xfrm>
          <a:prstGeom prst="rect">
            <a:avLst/>
          </a:prstGeom>
          <a:noFill/>
        </p:spPr>
        <p:txBody>
          <a:bodyPr wrap="square" rtlCol="0">
            <a:spAutoFit/>
          </a:bodyPr>
          <a:lstStyle/>
          <a:p>
            <a:pPr marL="342900" indent="-342900" defTabSz="914400">
              <a:buFontTx/>
              <a:buChar char="-"/>
              <a:defRPr/>
            </a:pPr>
            <a:r>
              <a:rPr lang="en-US" sz="2000" dirty="0" smtClean="0">
                <a:latin typeface="+mj-lt"/>
                <a:ea typeface="Calibri" charset="0"/>
                <a:cs typeface="Calibri" charset="0"/>
              </a:rPr>
              <a:t>Or neither of the two modes (i.e., “end-host stack” or “transit switch”)</a:t>
            </a:r>
            <a:endParaRPr lang="en-US" sz="2000" b="1" dirty="0" smtClean="0">
              <a:solidFill>
                <a:schemeClr val="tx1"/>
              </a:solidFill>
              <a:latin typeface="+mj-lt"/>
              <a:ea typeface="Calibri" charset="0"/>
              <a:cs typeface="Calibri" charset="0"/>
            </a:endParaRPr>
          </a:p>
        </p:txBody>
      </p:sp>
      <p:sp>
        <p:nvSpPr>
          <p:cNvPr id="22" name="Rounded Rectangle 21"/>
          <p:cNvSpPr/>
          <p:nvPr/>
        </p:nvSpPr>
        <p:spPr>
          <a:xfrm>
            <a:off x="2317640" y="3793556"/>
            <a:ext cx="946317" cy="620900"/>
          </a:xfrm>
          <a:prstGeom prst="roundRect">
            <a:avLst>
              <a:gd name="adj" fmla="val 0"/>
            </a:avLst>
          </a:prstGeom>
          <a:solidFill>
            <a:schemeClr val="accent3">
              <a:lumMod val="20000"/>
              <a:lumOff val="80000"/>
            </a:schemeClr>
          </a:solidFill>
          <a:ln w="9525">
            <a:solidFill>
              <a:schemeClr val="accent3">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Packet</a:t>
            </a:r>
          </a:p>
          <a:p>
            <a:pPr algn="ctr"/>
            <a:r>
              <a:rPr lang="en-US" sz="14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Parser</a:t>
            </a:r>
            <a:endParaRPr lang="en-US" sz="20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sp>
        <p:nvSpPr>
          <p:cNvPr id="23" name="TextBox 22"/>
          <p:cNvSpPr txBox="1"/>
          <p:nvPr/>
        </p:nvSpPr>
        <p:spPr>
          <a:xfrm>
            <a:off x="1465085" y="3777692"/>
            <a:ext cx="691921" cy="307777"/>
          </a:xfrm>
          <a:prstGeom prst="rect">
            <a:avLst/>
          </a:prstGeom>
          <a:noFill/>
        </p:spPr>
        <p:txBody>
          <a:bodyPr wrap="none" rtlCol="0">
            <a:spAutoFit/>
          </a:bodyPr>
          <a:lstStyle/>
          <a:p>
            <a:r>
              <a:rPr lang="en-US" sz="14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Ingress</a:t>
            </a:r>
            <a:endParaRPr lang="en-US" sz="1400" dirty="0">
              <a:latin typeface="Calibri Light" charset="0"/>
              <a:ea typeface="Calibri Light" charset="0"/>
              <a:cs typeface="Calibri Light" charset="0"/>
            </a:endParaRPr>
          </a:p>
        </p:txBody>
      </p:sp>
      <p:sp>
        <p:nvSpPr>
          <p:cNvPr id="24" name="Rounded Rectangle 23"/>
          <p:cNvSpPr/>
          <p:nvPr/>
        </p:nvSpPr>
        <p:spPr>
          <a:xfrm>
            <a:off x="3567648" y="3652912"/>
            <a:ext cx="1838197" cy="849500"/>
          </a:xfrm>
          <a:prstGeom prst="roundRect">
            <a:avLst>
              <a:gd name="adj" fmla="val 0"/>
            </a:avLst>
          </a:prstGeom>
          <a:solidFill>
            <a:schemeClr val="bg1">
              <a:lumMod val="95000"/>
            </a:schemeClr>
          </a:solidFill>
          <a:ln w="9525">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dec</a:t>
            </a:r>
            <a:r>
              <a:rPr lang="en-US" sz="40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a:t>
            </a:r>
            <a:r>
              <a:rPr lang="en-US" sz="4000" b="1" dirty="0" err="1"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ttl</a:t>
            </a:r>
            <a:r>
              <a:rPr lang="en-US" sz="40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a:t>
            </a:r>
            <a:endParaRPr lang="en-US" sz="20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sp>
        <p:nvSpPr>
          <p:cNvPr id="25" name="TextBox 24"/>
          <p:cNvSpPr txBox="1"/>
          <p:nvPr/>
        </p:nvSpPr>
        <p:spPr>
          <a:xfrm>
            <a:off x="6918110" y="3671404"/>
            <a:ext cx="643831" cy="307777"/>
          </a:xfrm>
          <a:prstGeom prst="rect">
            <a:avLst/>
          </a:prstGeom>
          <a:noFill/>
        </p:spPr>
        <p:txBody>
          <a:bodyPr wrap="none" rtlCol="0">
            <a:spAutoFit/>
          </a:bodyPr>
          <a:lstStyle/>
          <a:p>
            <a:r>
              <a:rPr lang="en-US" sz="14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Egress</a:t>
            </a:r>
            <a:endParaRPr lang="en-US" sz="1800" dirty="0">
              <a:latin typeface="Calibri Light" charset="0"/>
              <a:ea typeface="Calibri Light" charset="0"/>
              <a:cs typeface="Calibri Light" charset="0"/>
            </a:endParaRPr>
          </a:p>
        </p:txBody>
      </p:sp>
      <p:cxnSp>
        <p:nvCxnSpPr>
          <p:cNvPr id="26" name="Straight Arrow Connector 25"/>
          <p:cNvCxnSpPr/>
          <p:nvPr/>
        </p:nvCxnSpPr>
        <p:spPr>
          <a:xfrm>
            <a:off x="3273364" y="4098169"/>
            <a:ext cx="304799" cy="0"/>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1632379" y="4106938"/>
            <a:ext cx="685261" cy="0"/>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28" name="Rounded Rectangle 27"/>
          <p:cNvSpPr/>
          <p:nvPr/>
        </p:nvSpPr>
        <p:spPr>
          <a:xfrm>
            <a:off x="5720324" y="3796488"/>
            <a:ext cx="1088407" cy="620900"/>
          </a:xfrm>
          <a:prstGeom prst="roundRect">
            <a:avLst>
              <a:gd name="adj" fmla="val 0"/>
            </a:avLst>
          </a:prstGeom>
          <a:solidFill>
            <a:schemeClr val="accent1">
              <a:lumMod val="20000"/>
              <a:lumOff val="80000"/>
            </a:schemeClr>
          </a:solidFill>
          <a:ln w="9525">
            <a:solidFill>
              <a:schemeClr val="accent3">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Checksum Update</a:t>
            </a:r>
          </a:p>
        </p:txBody>
      </p:sp>
      <p:cxnSp>
        <p:nvCxnSpPr>
          <p:cNvPr id="29" name="Straight Arrow Connector 28"/>
          <p:cNvCxnSpPr/>
          <p:nvPr/>
        </p:nvCxnSpPr>
        <p:spPr>
          <a:xfrm>
            <a:off x="5415525" y="4106938"/>
            <a:ext cx="304799" cy="0"/>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6810181" y="4085469"/>
            <a:ext cx="685261" cy="0"/>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31" name="Rounded Rectangle 30"/>
          <p:cNvSpPr/>
          <p:nvPr/>
        </p:nvSpPr>
        <p:spPr>
          <a:xfrm>
            <a:off x="5156884" y="1986252"/>
            <a:ext cx="2215286" cy="1125470"/>
          </a:xfrm>
          <a:prstGeom prst="roundRect">
            <a:avLst>
              <a:gd name="adj" fmla="val 0"/>
            </a:avLst>
          </a:prstGeom>
          <a:solidFill>
            <a:schemeClr val="accent1">
              <a:lumMod val="20000"/>
              <a:lumOff val="80000"/>
            </a:schemeClr>
          </a:solidFill>
          <a:ln w="9525">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kern="1200" dirty="0" smtClean="0">
                <a:ln w="0"/>
                <a:solidFill>
                  <a:schemeClr val="tx1"/>
                </a:solidFill>
                <a:effectLst>
                  <a:outerShdw blurRad="38100" dist="19050" dir="2700000" algn="tl" rotWithShape="0">
                    <a:schemeClr val="dk1">
                      <a:alpha val="40000"/>
                    </a:schemeClr>
                  </a:outerShdw>
                </a:effectLst>
                <a:latin typeface="+mj-lt"/>
                <a:ea typeface="Consolas" charset="0"/>
                <a:cs typeface="Consolas" charset="0"/>
              </a:rPr>
              <a:t>Incremental Checksum Update </a:t>
            </a:r>
            <a:r>
              <a:rPr lang="en-US" sz="1200" dirty="0" smtClean="0">
                <a:ln w="0"/>
                <a:solidFill>
                  <a:schemeClr val="tx1"/>
                </a:solidFill>
                <a:effectLst>
                  <a:outerShdw blurRad="38100" dist="19050" dir="2700000" algn="tl" rotWithShape="0">
                    <a:schemeClr val="dk1">
                      <a:alpha val="40000"/>
                    </a:schemeClr>
                  </a:outerShdw>
                </a:effectLst>
                <a:latin typeface="+mj-lt"/>
                <a:ea typeface="Consolas" charset="0"/>
                <a:cs typeface="Consolas" charset="0"/>
              </a:rPr>
              <a:t>(</a:t>
            </a:r>
          </a:p>
          <a:p>
            <a:r>
              <a:rPr lang="en-US" sz="1200" kern="1200" dirty="0">
                <a:ln w="0"/>
                <a:solidFill>
                  <a:schemeClr val="tx1"/>
                </a:solidFill>
                <a:effectLst>
                  <a:outerShdw blurRad="38100" dist="19050" dir="2700000" algn="tl" rotWithShape="0">
                    <a:schemeClr val="dk1">
                      <a:alpha val="40000"/>
                    </a:schemeClr>
                  </a:outerShdw>
                </a:effectLst>
                <a:latin typeface="+mj-lt"/>
                <a:ea typeface="Consolas" charset="0"/>
                <a:cs typeface="Consolas" charset="0"/>
              </a:rPr>
              <a:t> </a:t>
            </a:r>
            <a:r>
              <a:rPr lang="en-US" sz="1200" kern="1200" dirty="0" smtClean="0">
                <a:ln w="0"/>
                <a:solidFill>
                  <a:schemeClr val="tx1"/>
                </a:solidFill>
                <a:effectLst>
                  <a:outerShdw blurRad="38100" dist="19050" dir="2700000" algn="tl" rotWithShape="0">
                    <a:schemeClr val="dk1">
                      <a:alpha val="40000"/>
                    </a:schemeClr>
                  </a:outerShdw>
                </a:effectLst>
                <a:latin typeface="+mj-lt"/>
                <a:ea typeface="Consolas" charset="0"/>
                <a:cs typeface="Consolas" charset="0"/>
              </a:rPr>
              <a:t>   </a:t>
            </a:r>
            <a:r>
              <a:rPr lang="is-IS" sz="1400" b="1" kern="1200" dirty="0" smtClean="0">
                <a:ln w="0"/>
                <a:solidFill>
                  <a:srgbClr val="C00000"/>
                </a:solidFill>
                <a:effectLst>
                  <a:outerShdw blurRad="38100" dist="19050" dir="2700000" algn="tl" rotWithShape="0">
                    <a:schemeClr val="dk1">
                      <a:alpha val="40000"/>
                    </a:schemeClr>
                  </a:outerShdw>
                </a:effectLst>
                <a:latin typeface="+mj-lt"/>
                <a:ea typeface="Consolas" charset="0"/>
                <a:cs typeface="Consolas" charset="0"/>
              </a:rPr>
              <a:t>ttl</a:t>
            </a:r>
            <a:r>
              <a:rPr lang="en-US" sz="1200" kern="1200" dirty="0" smtClean="0">
                <a:ln w="0"/>
                <a:solidFill>
                  <a:schemeClr val="tx1"/>
                </a:solidFill>
                <a:effectLst>
                  <a:outerShdw blurRad="38100" dist="19050" dir="2700000" algn="tl" rotWithShape="0">
                    <a:schemeClr val="dk1">
                      <a:alpha val="40000"/>
                    </a:schemeClr>
                  </a:outerShdw>
                </a:effectLst>
                <a:latin typeface="+mj-lt"/>
                <a:ea typeface="Consolas" charset="0"/>
                <a:cs typeface="Consolas" charset="0"/>
              </a:rPr>
              <a:t>)</a:t>
            </a:r>
          </a:p>
        </p:txBody>
      </p:sp>
      <p:cxnSp>
        <p:nvCxnSpPr>
          <p:cNvPr id="32" name="Straight Connector 31"/>
          <p:cNvCxnSpPr/>
          <p:nvPr/>
        </p:nvCxnSpPr>
        <p:spPr>
          <a:xfrm>
            <a:off x="6264527" y="3111722"/>
            <a:ext cx="1" cy="684766"/>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436666593"/>
      </p:ext>
    </p:extLst>
  </p:cSld>
  <p:clrMapOvr>
    <a:masterClrMapping/>
  </p:clrMapOvr>
  <mc:AlternateContent xmlns:mc="http://schemas.openxmlformats.org/markup-compatibility/2006" xmlns:p14="http://schemas.microsoft.com/office/powerpoint/2010/main">
    <mc:Choice Requires="p14">
      <p:transition spd="slow" p14:dur="2000" advTm="1255"/>
    </mc:Choice>
    <mc:Fallback xmlns="">
      <p:transition spd="slow" advTm="125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p:bldP spid="24" grpId="0" animBg="1"/>
      <p:bldP spid="25" grpId="0"/>
      <p:bldP spid="28" grpId="0" animBg="1"/>
      <p:bldP spid="31"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Optimization: </a:t>
            </a:r>
            <a:r>
              <a:rPr lang="en-US" b="1" dirty="0" smtClean="0"/>
              <a:t>Incremental Checksum</a:t>
            </a:r>
            <a:endParaRPr lang="en-US" b="1" dirty="0"/>
          </a:p>
        </p:txBody>
      </p:sp>
      <p:sp>
        <p:nvSpPr>
          <p:cNvPr id="4" name="Rounded Rectangle 3"/>
          <p:cNvSpPr/>
          <p:nvPr/>
        </p:nvSpPr>
        <p:spPr>
          <a:xfrm>
            <a:off x="1070142" y="3793556"/>
            <a:ext cx="946317" cy="620900"/>
          </a:xfrm>
          <a:prstGeom prst="roundRect">
            <a:avLst>
              <a:gd name="adj" fmla="val 0"/>
            </a:avLst>
          </a:prstGeom>
          <a:solidFill>
            <a:schemeClr val="accent3">
              <a:lumMod val="20000"/>
              <a:lumOff val="80000"/>
            </a:schemeClr>
          </a:solidFill>
          <a:ln w="9525">
            <a:solidFill>
              <a:schemeClr val="accent3">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Packet</a:t>
            </a:r>
          </a:p>
          <a:p>
            <a:pPr algn="ctr"/>
            <a:r>
              <a:rPr lang="en-US" sz="14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Parser</a:t>
            </a:r>
            <a:endParaRPr lang="en-US" sz="20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sp>
        <p:nvSpPr>
          <p:cNvPr id="5" name="TextBox 4"/>
          <p:cNvSpPr txBox="1"/>
          <p:nvPr/>
        </p:nvSpPr>
        <p:spPr>
          <a:xfrm>
            <a:off x="217587" y="3777692"/>
            <a:ext cx="691921" cy="307777"/>
          </a:xfrm>
          <a:prstGeom prst="rect">
            <a:avLst/>
          </a:prstGeom>
          <a:noFill/>
        </p:spPr>
        <p:txBody>
          <a:bodyPr wrap="none" rtlCol="0">
            <a:spAutoFit/>
          </a:bodyPr>
          <a:lstStyle/>
          <a:p>
            <a:r>
              <a:rPr lang="en-US" sz="14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Ingress</a:t>
            </a:r>
            <a:endParaRPr lang="en-US" sz="1400" dirty="0">
              <a:latin typeface="Calibri Light" charset="0"/>
              <a:ea typeface="Calibri Light" charset="0"/>
              <a:cs typeface="Calibri Light" charset="0"/>
            </a:endParaRPr>
          </a:p>
        </p:txBody>
      </p:sp>
      <p:sp>
        <p:nvSpPr>
          <p:cNvPr id="6" name="Rounded Rectangle 5"/>
          <p:cNvSpPr/>
          <p:nvPr/>
        </p:nvSpPr>
        <p:spPr>
          <a:xfrm>
            <a:off x="3567648" y="3652912"/>
            <a:ext cx="1838197" cy="849500"/>
          </a:xfrm>
          <a:prstGeom prst="roundRect">
            <a:avLst>
              <a:gd name="adj" fmla="val 0"/>
            </a:avLst>
          </a:prstGeom>
          <a:solidFill>
            <a:schemeClr val="bg1">
              <a:lumMod val="95000"/>
            </a:schemeClr>
          </a:solidFill>
          <a:ln w="9525">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dec</a:t>
            </a:r>
            <a:r>
              <a:rPr lang="en-US" sz="40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a:t>
            </a:r>
            <a:r>
              <a:rPr lang="en-US" sz="4000" b="1" dirty="0" err="1"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ttl</a:t>
            </a:r>
            <a:r>
              <a:rPr lang="en-US" sz="40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a:t>
            </a:r>
            <a:endParaRPr lang="en-US" sz="20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sp>
        <p:nvSpPr>
          <p:cNvPr id="7" name="TextBox 6"/>
          <p:cNvSpPr txBox="1"/>
          <p:nvPr/>
        </p:nvSpPr>
        <p:spPr>
          <a:xfrm>
            <a:off x="6918110" y="3671404"/>
            <a:ext cx="643831" cy="307777"/>
          </a:xfrm>
          <a:prstGeom prst="rect">
            <a:avLst/>
          </a:prstGeom>
          <a:noFill/>
        </p:spPr>
        <p:txBody>
          <a:bodyPr wrap="none" rtlCol="0">
            <a:spAutoFit/>
          </a:bodyPr>
          <a:lstStyle/>
          <a:p>
            <a:r>
              <a:rPr lang="en-US" sz="14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Egress</a:t>
            </a:r>
            <a:endParaRPr lang="en-US" sz="1800" dirty="0">
              <a:latin typeface="Calibri Light" charset="0"/>
              <a:ea typeface="Calibri Light" charset="0"/>
              <a:cs typeface="Calibri Light" charset="0"/>
            </a:endParaRPr>
          </a:p>
        </p:txBody>
      </p:sp>
      <p:sp>
        <p:nvSpPr>
          <p:cNvPr id="8" name="Rounded Rectangle 7"/>
          <p:cNvSpPr/>
          <p:nvPr/>
        </p:nvSpPr>
        <p:spPr>
          <a:xfrm>
            <a:off x="2327392" y="3787709"/>
            <a:ext cx="946317" cy="620900"/>
          </a:xfrm>
          <a:prstGeom prst="roundRect">
            <a:avLst>
              <a:gd name="adj" fmla="val 0"/>
            </a:avLst>
          </a:prstGeom>
          <a:solidFill>
            <a:schemeClr val="accent1">
              <a:lumMod val="20000"/>
              <a:lumOff val="80000"/>
            </a:schemeClr>
          </a:solidFill>
          <a:ln w="9525">
            <a:solidFill>
              <a:schemeClr val="accent3">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Checksum</a:t>
            </a:r>
          </a:p>
          <a:p>
            <a:pPr algn="ctr"/>
            <a:r>
              <a:rPr lang="en-US" sz="14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Verify</a:t>
            </a:r>
            <a:endParaRPr lang="en-US" sz="20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cxnSp>
        <p:nvCxnSpPr>
          <p:cNvPr id="9" name="Straight Arrow Connector 8"/>
          <p:cNvCxnSpPr/>
          <p:nvPr/>
        </p:nvCxnSpPr>
        <p:spPr>
          <a:xfrm>
            <a:off x="3273364" y="4098169"/>
            <a:ext cx="304799" cy="0"/>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2016459" y="4098169"/>
            <a:ext cx="304799" cy="0"/>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384881" y="4106938"/>
            <a:ext cx="685261" cy="0"/>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12" name="Rounded Rectangle 11"/>
          <p:cNvSpPr/>
          <p:nvPr/>
        </p:nvSpPr>
        <p:spPr>
          <a:xfrm>
            <a:off x="5720324" y="3796488"/>
            <a:ext cx="1088407" cy="620900"/>
          </a:xfrm>
          <a:prstGeom prst="roundRect">
            <a:avLst>
              <a:gd name="adj" fmla="val 0"/>
            </a:avLst>
          </a:prstGeom>
          <a:solidFill>
            <a:schemeClr val="accent1">
              <a:lumMod val="20000"/>
              <a:lumOff val="80000"/>
            </a:schemeClr>
          </a:solidFill>
          <a:ln w="9525">
            <a:solidFill>
              <a:schemeClr val="accent3">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Checksum Update</a:t>
            </a:r>
          </a:p>
        </p:txBody>
      </p:sp>
      <p:cxnSp>
        <p:nvCxnSpPr>
          <p:cNvPr id="13" name="Straight Arrow Connector 12"/>
          <p:cNvCxnSpPr/>
          <p:nvPr/>
        </p:nvCxnSpPr>
        <p:spPr>
          <a:xfrm>
            <a:off x="5415525" y="4106938"/>
            <a:ext cx="304799" cy="0"/>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6810181" y="4085469"/>
            <a:ext cx="685261" cy="0"/>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15" name="Rounded Rectangle 14"/>
          <p:cNvSpPr/>
          <p:nvPr/>
        </p:nvSpPr>
        <p:spPr>
          <a:xfrm>
            <a:off x="1692907" y="1984518"/>
            <a:ext cx="2215286" cy="1125470"/>
          </a:xfrm>
          <a:prstGeom prst="roundRect">
            <a:avLst>
              <a:gd name="adj" fmla="val 0"/>
            </a:avLst>
          </a:prstGeom>
          <a:solidFill>
            <a:schemeClr val="accent1">
              <a:lumMod val="20000"/>
              <a:lumOff val="80000"/>
            </a:schemeClr>
          </a:solidFill>
          <a:ln w="9525">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kern="1200" dirty="0" smtClean="0">
                <a:ln w="0"/>
                <a:solidFill>
                  <a:schemeClr val="tx1"/>
                </a:solidFill>
                <a:effectLst>
                  <a:outerShdw blurRad="38100" dist="19050" dir="2700000" algn="tl" rotWithShape="0">
                    <a:schemeClr val="dk1">
                      <a:alpha val="40000"/>
                    </a:schemeClr>
                  </a:outerShdw>
                </a:effectLst>
                <a:latin typeface="+mj-lt"/>
                <a:ea typeface="Consolas" charset="0"/>
                <a:cs typeface="Consolas" charset="0"/>
              </a:rPr>
              <a:t>Checksum Verify</a:t>
            </a:r>
            <a:r>
              <a:rPr lang="en-US" sz="1200" b="1" dirty="0" smtClean="0">
                <a:ln w="0"/>
                <a:solidFill>
                  <a:schemeClr val="tx1"/>
                </a:solidFill>
                <a:effectLst>
                  <a:outerShdw blurRad="38100" dist="19050" dir="2700000" algn="tl" rotWithShape="0">
                    <a:schemeClr val="dk1">
                      <a:alpha val="40000"/>
                    </a:schemeClr>
                  </a:outerShdw>
                </a:effectLst>
                <a:latin typeface="+mj-lt"/>
                <a:ea typeface="Consolas" charset="0"/>
                <a:cs typeface="Consolas" charset="0"/>
              </a:rPr>
              <a:t> </a:t>
            </a:r>
            <a:r>
              <a:rPr lang="en-US" sz="1200" dirty="0" smtClean="0">
                <a:ln w="0"/>
                <a:solidFill>
                  <a:schemeClr val="tx1"/>
                </a:solidFill>
                <a:effectLst>
                  <a:outerShdw blurRad="38100" dist="19050" dir="2700000" algn="tl" rotWithShape="0">
                    <a:schemeClr val="dk1">
                      <a:alpha val="40000"/>
                    </a:schemeClr>
                  </a:outerShdw>
                </a:effectLst>
                <a:latin typeface="+mj-lt"/>
                <a:ea typeface="Consolas" charset="0"/>
                <a:cs typeface="Consolas" charset="0"/>
              </a:rPr>
              <a:t>(</a:t>
            </a:r>
          </a:p>
          <a:p>
            <a:r>
              <a:rPr lang="en-US" sz="1200" kern="1200" dirty="0">
                <a:ln w="0"/>
                <a:solidFill>
                  <a:schemeClr val="tx1"/>
                </a:solidFill>
                <a:effectLst>
                  <a:outerShdw blurRad="38100" dist="19050" dir="2700000" algn="tl" rotWithShape="0">
                    <a:schemeClr val="dk1">
                      <a:alpha val="40000"/>
                    </a:schemeClr>
                  </a:outerShdw>
                </a:effectLst>
                <a:latin typeface="+mj-lt"/>
                <a:ea typeface="Consolas" charset="0"/>
                <a:cs typeface="Consolas" charset="0"/>
              </a:rPr>
              <a:t> </a:t>
            </a:r>
            <a:r>
              <a:rPr lang="en-US" sz="1200" kern="1200" dirty="0" smtClean="0">
                <a:ln w="0"/>
                <a:solidFill>
                  <a:schemeClr val="tx1"/>
                </a:solidFill>
                <a:effectLst>
                  <a:outerShdw blurRad="38100" dist="19050" dir="2700000" algn="tl" rotWithShape="0">
                    <a:schemeClr val="dk1">
                      <a:alpha val="40000"/>
                    </a:schemeClr>
                  </a:outerShdw>
                </a:effectLst>
                <a:latin typeface="+mj-lt"/>
                <a:ea typeface="Consolas" charset="0"/>
                <a:cs typeface="Consolas" charset="0"/>
              </a:rPr>
              <a:t>   </a:t>
            </a:r>
            <a:r>
              <a:rPr lang="en-US" sz="1200" kern="1200" dirty="0" smtClean="0">
                <a:ln w="0"/>
                <a:solidFill>
                  <a:srgbClr val="C00000"/>
                </a:solidFill>
                <a:effectLst>
                  <a:outerShdw blurRad="38100" dist="19050" dir="2700000" algn="tl" rotWithShape="0">
                    <a:schemeClr val="dk1">
                      <a:alpha val="40000"/>
                    </a:schemeClr>
                  </a:outerShdw>
                </a:effectLst>
                <a:latin typeface="+mj-lt"/>
                <a:ea typeface="Consolas" charset="0"/>
                <a:cs typeface="Consolas" charset="0"/>
              </a:rPr>
              <a:t>version, </a:t>
            </a:r>
            <a:r>
              <a:rPr lang="en-US" sz="1200" kern="1200" dirty="0" err="1" smtClean="0">
                <a:ln w="0"/>
                <a:solidFill>
                  <a:srgbClr val="C00000"/>
                </a:solidFill>
                <a:effectLst>
                  <a:outerShdw blurRad="38100" dist="19050" dir="2700000" algn="tl" rotWithShape="0">
                    <a:schemeClr val="dk1">
                      <a:alpha val="40000"/>
                    </a:schemeClr>
                  </a:outerShdw>
                </a:effectLst>
                <a:latin typeface="+mj-lt"/>
                <a:ea typeface="Consolas" charset="0"/>
                <a:cs typeface="Consolas" charset="0"/>
              </a:rPr>
              <a:t>ihl</a:t>
            </a:r>
            <a:r>
              <a:rPr lang="en-US" sz="1200" kern="1200" dirty="0" smtClean="0">
                <a:ln w="0"/>
                <a:solidFill>
                  <a:srgbClr val="C00000"/>
                </a:solidFill>
                <a:effectLst>
                  <a:outerShdw blurRad="38100" dist="19050" dir="2700000" algn="tl" rotWithShape="0">
                    <a:schemeClr val="dk1">
                      <a:alpha val="40000"/>
                    </a:schemeClr>
                  </a:outerShdw>
                </a:effectLst>
                <a:latin typeface="+mj-lt"/>
                <a:ea typeface="Consolas" charset="0"/>
                <a:cs typeface="Consolas" charset="0"/>
              </a:rPr>
              <a:t>, </a:t>
            </a:r>
            <a:r>
              <a:rPr lang="en-US" sz="1200" kern="1200" dirty="0" err="1" smtClean="0">
                <a:ln w="0"/>
                <a:solidFill>
                  <a:srgbClr val="C00000"/>
                </a:solidFill>
                <a:effectLst>
                  <a:outerShdw blurRad="38100" dist="19050" dir="2700000" algn="tl" rotWithShape="0">
                    <a:schemeClr val="dk1">
                      <a:alpha val="40000"/>
                    </a:schemeClr>
                  </a:outerShdw>
                </a:effectLst>
                <a:latin typeface="+mj-lt"/>
                <a:ea typeface="Consolas" charset="0"/>
                <a:cs typeface="Consolas" charset="0"/>
              </a:rPr>
              <a:t>diffserv</a:t>
            </a:r>
            <a:r>
              <a:rPr lang="en-US" sz="1200" kern="1200" dirty="0" smtClean="0">
                <a:ln w="0"/>
                <a:solidFill>
                  <a:srgbClr val="C00000"/>
                </a:solidFill>
                <a:effectLst>
                  <a:outerShdw blurRad="38100" dist="19050" dir="2700000" algn="tl" rotWithShape="0">
                    <a:schemeClr val="dk1">
                      <a:alpha val="40000"/>
                    </a:schemeClr>
                  </a:outerShdw>
                </a:effectLst>
                <a:latin typeface="+mj-lt"/>
                <a:ea typeface="Consolas" charset="0"/>
                <a:cs typeface="Consolas" charset="0"/>
              </a:rPr>
              <a:t>, </a:t>
            </a:r>
            <a:r>
              <a:rPr lang="en-US" sz="1200" kern="1200" dirty="0" err="1" smtClean="0">
                <a:ln w="0"/>
                <a:solidFill>
                  <a:srgbClr val="C00000"/>
                </a:solidFill>
                <a:effectLst>
                  <a:outerShdw blurRad="38100" dist="19050" dir="2700000" algn="tl" rotWithShape="0">
                    <a:schemeClr val="dk1">
                      <a:alpha val="40000"/>
                    </a:schemeClr>
                  </a:outerShdw>
                </a:effectLst>
                <a:latin typeface="+mj-lt"/>
                <a:ea typeface="Consolas" charset="0"/>
                <a:cs typeface="Consolas" charset="0"/>
              </a:rPr>
              <a:t>totalLen</a:t>
            </a:r>
            <a:r>
              <a:rPr lang="en-US" sz="1200" kern="1200" dirty="0" smtClean="0">
                <a:ln w="0"/>
                <a:solidFill>
                  <a:srgbClr val="C00000"/>
                </a:solidFill>
                <a:effectLst>
                  <a:outerShdw blurRad="38100" dist="19050" dir="2700000" algn="tl" rotWithShape="0">
                    <a:schemeClr val="dk1">
                      <a:alpha val="40000"/>
                    </a:schemeClr>
                  </a:outerShdw>
                </a:effectLst>
                <a:latin typeface="+mj-lt"/>
                <a:ea typeface="Consolas" charset="0"/>
                <a:cs typeface="Consolas" charset="0"/>
              </a:rPr>
              <a:t>, </a:t>
            </a:r>
          </a:p>
          <a:p>
            <a:r>
              <a:rPr lang="en-US" sz="1200" kern="1200" dirty="0">
                <a:ln w="0"/>
                <a:solidFill>
                  <a:srgbClr val="C00000"/>
                </a:solidFill>
                <a:effectLst>
                  <a:outerShdw blurRad="38100" dist="19050" dir="2700000" algn="tl" rotWithShape="0">
                    <a:schemeClr val="dk1">
                      <a:alpha val="40000"/>
                    </a:schemeClr>
                  </a:outerShdw>
                </a:effectLst>
                <a:latin typeface="+mj-lt"/>
                <a:ea typeface="Consolas" charset="0"/>
                <a:cs typeface="Consolas" charset="0"/>
              </a:rPr>
              <a:t> </a:t>
            </a:r>
            <a:r>
              <a:rPr lang="en-US" sz="1200" kern="1200" dirty="0" smtClean="0">
                <a:ln w="0"/>
                <a:solidFill>
                  <a:srgbClr val="C00000"/>
                </a:solidFill>
                <a:effectLst>
                  <a:outerShdw blurRad="38100" dist="19050" dir="2700000" algn="tl" rotWithShape="0">
                    <a:schemeClr val="dk1">
                      <a:alpha val="40000"/>
                    </a:schemeClr>
                  </a:outerShdw>
                </a:effectLst>
                <a:latin typeface="+mj-lt"/>
                <a:ea typeface="Consolas" charset="0"/>
                <a:cs typeface="Consolas" charset="0"/>
              </a:rPr>
              <a:t>   identification, flags, </a:t>
            </a:r>
            <a:r>
              <a:rPr lang="en-US" sz="1200" kern="1200" dirty="0" err="1" smtClean="0">
                <a:ln w="0"/>
                <a:solidFill>
                  <a:srgbClr val="C00000"/>
                </a:solidFill>
                <a:effectLst>
                  <a:outerShdw blurRad="38100" dist="19050" dir="2700000" algn="tl" rotWithShape="0">
                    <a:schemeClr val="dk1">
                      <a:alpha val="40000"/>
                    </a:schemeClr>
                  </a:outerShdw>
                </a:effectLst>
                <a:latin typeface="+mj-lt"/>
                <a:ea typeface="Consolas" charset="0"/>
                <a:cs typeface="Consolas" charset="0"/>
              </a:rPr>
              <a:t>fragOffset</a:t>
            </a:r>
            <a:r>
              <a:rPr lang="en-US" sz="1200" kern="1200" dirty="0" smtClean="0">
                <a:ln w="0"/>
                <a:solidFill>
                  <a:srgbClr val="C00000"/>
                </a:solidFill>
                <a:effectLst>
                  <a:outerShdw blurRad="38100" dist="19050" dir="2700000" algn="tl" rotWithShape="0">
                    <a:schemeClr val="dk1">
                      <a:alpha val="40000"/>
                    </a:schemeClr>
                  </a:outerShdw>
                </a:effectLst>
                <a:latin typeface="+mj-lt"/>
                <a:ea typeface="Consolas" charset="0"/>
                <a:cs typeface="Consolas" charset="0"/>
              </a:rPr>
              <a:t>, </a:t>
            </a:r>
          </a:p>
          <a:p>
            <a:r>
              <a:rPr lang="en-US" sz="1200" kern="1200" dirty="0">
                <a:ln w="0"/>
                <a:solidFill>
                  <a:srgbClr val="C00000"/>
                </a:solidFill>
                <a:effectLst>
                  <a:outerShdw blurRad="38100" dist="19050" dir="2700000" algn="tl" rotWithShape="0">
                    <a:schemeClr val="dk1">
                      <a:alpha val="40000"/>
                    </a:schemeClr>
                  </a:outerShdw>
                </a:effectLst>
                <a:latin typeface="+mj-lt"/>
                <a:ea typeface="Consolas" charset="0"/>
                <a:cs typeface="Consolas" charset="0"/>
              </a:rPr>
              <a:t> </a:t>
            </a:r>
            <a:r>
              <a:rPr lang="en-US" sz="1200" kern="1200" dirty="0" smtClean="0">
                <a:ln w="0"/>
                <a:solidFill>
                  <a:srgbClr val="C00000"/>
                </a:solidFill>
                <a:effectLst>
                  <a:outerShdw blurRad="38100" dist="19050" dir="2700000" algn="tl" rotWithShape="0">
                    <a:schemeClr val="dk1">
                      <a:alpha val="40000"/>
                    </a:schemeClr>
                  </a:outerShdw>
                </a:effectLst>
                <a:latin typeface="+mj-lt"/>
                <a:ea typeface="Consolas" charset="0"/>
                <a:cs typeface="Consolas" charset="0"/>
              </a:rPr>
              <a:t>   </a:t>
            </a:r>
            <a:r>
              <a:rPr lang="en-US" sz="1200" kern="1200" dirty="0" err="1" smtClean="0">
                <a:ln w="0"/>
                <a:solidFill>
                  <a:srgbClr val="C00000"/>
                </a:solidFill>
                <a:effectLst>
                  <a:outerShdw blurRad="38100" dist="19050" dir="2700000" algn="tl" rotWithShape="0">
                    <a:schemeClr val="dk1">
                      <a:alpha val="40000"/>
                    </a:schemeClr>
                  </a:outerShdw>
                </a:effectLst>
                <a:latin typeface="+mj-lt"/>
                <a:ea typeface="Consolas" charset="0"/>
                <a:cs typeface="Consolas" charset="0"/>
              </a:rPr>
              <a:t>ttl</a:t>
            </a:r>
            <a:r>
              <a:rPr lang="en-US" sz="1200" kern="1200" dirty="0" smtClean="0">
                <a:ln w="0"/>
                <a:solidFill>
                  <a:srgbClr val="C00000"/>
                </a:solidFill>
                <a:effectLst>
                  <a:outerShdw blurRad="38100" dist="19050" dir="2700000" algn="tl" rotWithShape="0">
                    <a:schemeClr val="dk1">
                      <a:alpha val="40000"/>
                    </a:schemeClr>
                  </a:outerShdw>
                </a:effectLst>
                <a:latin typeface="+mj-lt"/>
                <a:ea typeface="Consolas" charset="0"/>
                <a:cs typeface="Consolas" charset="0"/>
              </a:rPr>
              <a:t>, protocol, </a:t>
            </a:r>
            <a:r>
              <a:rPr lang="en-US" sz="1200" kern="1200" dirty="0" err="1" smtClean="0">
                <a:ln w="0"/>
                <a:solidFill>
                  <a:srgbClr val="C00000"/>
                </a:solidFill>
                <a:effectLst>
                  <a:outerShdw blurRad="38100" dist="19050" dir="2700000" algn="tl" rotWithShape="0">
                    <a:schemeClr val="dk1">
                      <a:alpha val="40000"/>
                    </a:schemeClr>
                  </a:outerShdw>
                </a:effectLst>
                <a:latin typeface="+mj-lt"/>
                <a:ea typeface="Consolas" charset="0"/>
                <a:cs typeface="Consolas" charset="0"/>
              </a:rPr>
              <a:t>hdrChecksum</a:t>
            </a:r>
            <a:r>
              <a:rPr lang="en-US" sz="1200" kern="1200" dirty="0" smtClean="0">
                <a:ln w="0"/>
                <a:solidFill>
                  <a:srgbClr val="C00000"/>
                </a:solidFill>
                <a:effectLst>
                  <a:outerShdw blurRad="38100" dist="19050" dir="2700000" algn="tl" rotWithShape="0">
                    <a:schemeClr val="dk1">
                      <a:alpha val="40000"/>
                    </a:schemeClr>
                  </a:outerShdw>
                </a:effectLst>
                <a:latin typeface="+mj-lt"/>
                <a:ea typeface="Consolas" charset="0"/>
                <a:cs typeface="Consolas" charset="0"/>
              </a:rPr>
              <a:t>,      </a:t>
            </a:r>
          </a:p>
          <a:p>
            <a:r>
              <a:rPr lang="en-US" sz="1200" kern="1200" dirty="0">
                <a:ln w="0"/>
                <a:solidFill>
                  <a:srgbClr val="C00000"/>
                </a:solidFill>
                <a:effectLst>
                  <a:outerShdw blurRad="38100" dist="19050" dir="2700000" algn="tl" rotWithShape="0">
                    <a:schemeClr val="dk1">
                      <a:alpha val="40000"/>
                    </a:schemeClr>
                  </a:outerShdw>
                </a:effectLst>
                <a:latin typeface="+mj-lt"/>
                <a:ea typeface="Consolas" charset="0"/>
                <a:cs typeface="Consolas" charset="0"/>
              </a:rPr>
              <a:t> </a:t>
            </a:r>
            <a:r>
              <a:rPr lang="en-US" sz="1200" kern="1200" dirty="0" smtClean="0">
                <a:ln w="0"/>
                <a:solidFill>
                  <a:srgbClr val="C00000"/>
                </a:solidFill>
                <a:effectLst>
                  <a:outerShdw blurRad="38100" dist="19050" dir="2700000" algn="tl" rotWithShape="0">
                    <a:schemeClr val="dk1">
                      <a:alpha val="40000"/>
                    </a:schemeClr>
                  </a:outerShdw>
                </a:effectLst>
                <a:latin typeface="+mj-lt"/>
                <a:ea typeface="Consolas" charset="0"/>
                <a:cs typeface="Consolas" charset="0"/>
              </a:rPr>
              <a:t>   </a:t>
            </a:r>
            <a:r>
              <a:rPr lang="en-US" sz="1200" kern="1200" dirty="0" err="1" smtClean="0">
                <a:ln w="0"/>
                <a:solidFill>
                  <a:srgbClr val="C00000"/>
                </a:solidFill>
                <a:effectLst>
                  <a:outerShdw blurRad="38100" dist="19050" dir="2700000" algn="tl" rotWithShape="0">
                    <a:schemeClr val="dk1">
                      <a:alpha val="40000"/>
                    </a:schemeClr>
                  </a:outerShdw>
                </a:effectLst>
                <a:latin typeface="+mj-lt"/>
                <a:ea typeface="Consolas" charset="0"/>
                <a:cs typeface="Consolas" charset="0"/>
              </a:rPr>
              <a:t>srcAddr</a:t>
            </a:r>
            <a:r>
              <a:rPr lang="en-US" sz="1200" kern="1200" dirty="0" smtClean="0">
                <a:ln w="0"/>
                <a:solidFill>
                  <a:srgbClr val="C00000"/>
                </a:solidFill>
                <a:effectLst>
                  <a:outerShdw blurRad="38100" dist="19050" dir="2700000" algn="tl" rotWithShape="0">
                    <a:schemeClr val="dk1">
                      <a:alpha val="40000"/>
                    </a:schemeClr>
                  </a:outerShdw>
                </a:effectLst>
                <a:latin typeface="+mj-lt"/>
                <a:ea typeface="Consolas" charset="0"/>
                <a:cs typeface="Consolas" charset="0"/>
              </a:rPr>
              <a:t>, </a:t>
            </a:r>
            <a:r>
              <a:rPr lang="en-US" sz="1200" kern="1200" dirty="0" err="1" smtClean="0">
                <a:ln w="0"/>
                <a:solidFill>
                  <a:srgbClr val="C00000"/>
                </a:solidFill>
                <a:effectLst>
                  <a:outerShdw blurRad="38100" dist="19050" dir="2700000" algn="tl" rotWithShape="0">
                    <a:schemeClr val="dk1">
                      <a:alpha val="40000"/>
                    </a:schemeClr>
                  </a:outerShdw>
                </a:effectLst>
                <a:latin typeface="+mj-lt"/>
                <a:ea typeface="Consolas" charset="0"/>
                <a:cs typeface="Consolas" charset="0"/>
              </a:rPr>
              <a:t>dstAddr</a:t>
            </a:r>
            <a:r>
              <a:rPr lang="en-US" sz="1200" kern="1200" dirty="0" smtClean="0">
                <a:ln w="0"/>
                <a:solidFill>
                  <a:schemeClr val="tx1"/>
                </a:solidFill>
                <a:effectLst>
                  <a:outerShdw blurRad="38100" dist="19050" dir="2700000" algn="tl" rotWithShape="0">
                    <a:schemeClr val="dk1">
                      <a:alpha val="40000"/>
                    </a:schemeClr>
                  </a:outerShdw>
                </a:effectLst>
                <a:latin typeface="+mj-lt"/>
                <a:ea typeface="Consolas" charset="0"/>
                <a:cs typeface="Consolas" charset="0"/>
              </a:rPr>
              <a:t>)</a:t>
            </a:r>
          </a:p>
        </p:txBody>
      </p:sp>
      <p:sp>
        <p:nvSpPr>
          <p:cNvPr id="16" name="Rounded Rectangle 15"/>
          <p:cNvSpPr/>
          <p:nvPr/>
        </p:nvSpPr>
        <p:spPr>
          <a:xfrm>
            <a:off x="5156884" y="1986252"/>
            <a:ext cx="2215286" cy="1125470"/>
          </a:xfrm>
          <a:prstGeom prst="roundRect">
            <a:avLst>
              <a:gd name="adj" fmla="val 0"/>
            </a:avLst>
          </a:prstGeom>
          <a:solidFill>
            <a:schemeClr val="accent1">
              <a:lumMod val="20000"/>
              <a:lumOff val="80000"/>
            </a:schemeClr>
          </a:solidFill>
          <a:ln w="9525">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kern="1200" dirty="0" smtClean="0">
                <a:ln w="0"/>
                <a:solidFill>
                  <a:schemeClr val="tx1"/>
                </a:solidFill>
                <a:effectLst>
                  <a:outerShdw blurRad="38100" dist="19050" dir="2700000" algn="tl" rotWithShape="0">
                    <a:schemeClr val="dk1">
                      <a:alpha val="40000"/>
                    </a:schemeClr>
                  </a:outerShdw>
                </a:effectLst>
                <a:latin typeface="+mj-lt"/>
                <a:ea typeface="Consolas" charset="0"/>
                <a:cs typeface="Consolas" charset="0"/>
              </a:rPr>
              <a:t>Incremental Checksum Update </a:t>
            </a:r>
            <a:r>
              <a:rPr lang="en-US" sz="1200" dirty="0" smtClean="0">
                <a:ln w="0"/>
                <a:solidFill>
                  <a:schemeClr val="tx1"/>
                </a:solidFill>
                <a:effectLst>
                  <a:outerShdw blurRad="38100" dist="19050" dir="2700000" algn="tl" rotWithShape="0">
                    <a:schemeClr val="dk1">
                      <a:alpha val="40000"/>
                    </a:schemeClr>
                  </a:outerShdw>
                </a:effectLst>
                <a:latin typeface="+mj-lt"/>
                <a:ea typeface="Consolas" charset="0"/>
                <a:cs typeface="Consolas" charset="0"/>
              </a:rPr>
              <a:t>(</a:t>
            </a:r>
          </a:p>
          <a:p>
            <a:r>
              <a:rPr lang="en-US" sz="1200" kern="1200" dirty="0">
                <a:ln w="0"/>
                <a:solidFill>
                  <a:schemeClr val="tx1"/>
                </a:solidFill>
                <a:effectLst>
                  <a:outerShdw blurRad="38100" dist="19050" dir="2700000" algn="tl" rotWithShape="0">
                    <a:schemeClr val="dk1">
                      <a:alpha val="40000"/>
                    </a:schemeClr>
                  </a:outerShdw>
                </a:effectLst>
                <a:latin typeface="+mj-lt"/>
                <a:ea typeface="Consolas" charset="0"/>
                <a:cs typeface="Consolas" charset="0"/>
              </a:rPr>
              <a:t> </a:t>
            </a:r>
            <a:r>
              <a:rPr lang="en-US" sz="1200" kern="1200" dirty="0" smtClean="0">
                <a:ln w="0"/>
                <a:solidFill>
                  <a:schemeClr val="tx1"/>
                </a:solidFill>
                <a:effectLst>
                  <a:outerShdw blurRad="38100" dist="19050" dir="2700000" algn="tl" rotWithShape="0">
                    <a:schemeClr val="dk1">
                      <a:alpha val="40000"/>
                    </a:schemeClr>
                  </a:outerShdw>
                </a:effectLst>
                <a:latin typeface="+mj-lt"/>
                <a:ea typeface="Consolas" charset="0"/>
                <a:cs typeface="Consolas" charset="0"/>
              </a:rPr>
              <a:t>   </a:t>
            </a:r>
            <a:r>
              <a:rPr lang="is-IS" sz="1400" b="1" kern="1200" dirty="0" smtClean="0">
                <a:ln w="0"/>
                <a:solidFill>
                  <a:srgbClr val="C00000"/>
                </a:solidFill>
                <a:effectLst>
                  <a:outerShdw blurRad="38100" dist="19050" dir="2700000" algn="tl" rotWithShape="0">
                    <a:schemeClr val="dk1">
                      <a:alpha val="40000"/>
                    </a:schemeClr>
                  </a:outerShdw>
                </a:effectLst>
                <a:latin typeface="+mj-lt"/>
                <a:ea typeface="Consolas" charset="0"/>
                <a:cs typeface="Consolas" charset="0"/>
              </a:rPr>
              <a:t>ttl</a:t>
            </a:r>
            <a:r>
              <a:rPr lang="en-US" sz="1200" kern="1200" dirty="0" smtClean="0">
                <a:ln w="0"/>
                <a:solidFill>
                  <a:schemeClr val="tx1"/>
                </a:solidFill>
                <a:effectLst>
                  <a:outerShdw blurRad="38100" dist="19050" dir="2700000" algn="tl" rotWithShape="0">
                    <a:schemeClr val="dk1">
                      <a:alpha val="40000"/>
                    </a:schemeClr>
                  </a:outerShdw>
                </a:effectLst>
                <a:latin typeface="+mj-lt"/>
                <a:ea typeface="Consolas" charset="0"/>
                <a:cs typeface="Consolas" charset="0"/>
              </a:rPr>
              <a:t>)</a:t>
            </a:r>
          </a:p>
        </p:txBody>
      </p:sp>
      <p:cxnSp>
        <p:nvCxnSpPr>
          <p:cNvPr id="17" name="Straight Connector 16"/>
          <p:cNvCxnSpPr>
            <a:endCxn id="14" idx="0"/>
          </p:cNvCxnSpPr>
          <p:nvPr/>
        </p:nvCxnSpPr>
        <p:spPr>
          <a:xfrm>
            <a:off x="2800550" y="3109988"/>
            <a:ext cx="1" cy="677721"/>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endCxn id="18" idx="0"/>
          </p:cNvCxnSpPr>
          <p:nvPr/>
        </p:nvCxnSpPr>
        <p:spPr>
          <a:xfrm>
            <a:off x="6264527" y="3111722"/>
            <a:ext cx="1" cy="684766"/>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457199" y="1362456"/>
            <a:ext cx="7719647" cy="400110"/>
          </a:xfrm>
          <a:prstGeom prst="rect">
            <a:avLst/>
          </a:prstGeom>
          <a:noFill/>
        </p:spPr>
        <p:txBody>
          <a:bodyPr wrap="square" rtlCol="0">
            <a:spAutoFit/>
          </a:bodyPr>
          <a:lstStyle/>
          <a:p>
            <a:pPr marL="342900" indent="-342900" defTabSz="914400">
              <a:buFontTx/>
              <a:buChar char="-"/>
              <a:defRPr/>
            </a:pPr>
            <a:r>
              <a:rPr lang="en-US" sz="2000" dirty="0" smtClean="0">
                <a:latin typeface="+mj-lt"/>
                <a:ea typeface="Calibri" charset="0"/>
                <a:cs typeface="Calibri" charset="0"/>
              </a:rPr>
              <a:t>Or neither of the two modes (i.e., “end-host stack” or “transit switch”)</a:t>
            </a:r>
            <a:endParaRPr lang="en-US" sz="2000" b="1" dirty="0" smtClean="0">
              <a:solidFill>
                <a:schemeClr val="tx1"/>
              </a:solidFill>
              <a:latin typeface="+mj-lt"/>
              <a:ea typeface="Calibri" charset="0"/>
              <a:cs typeface="Calibri" charset="0"/>
            </a:endParaRPr>
          </a:p>
        </p:txBody>
      </p:sp>
    </p:spTree>
    <p:extLst>
      <p:ext uri="{BB962C8B-B14F-4D97-AF65-F5344CB8AC3E}">
        <p14:creationId xmlns:p14="http://schemas.microsoft.com/office/powerpoint/2010/main" val="1461243431"/>
      </p:ext>
    </p:extLst>
  </p:cSld>
  <p:clrMapOvr>
    <a:masterClrMapping/>
  </p:clrMapOvr>
  <mc:AlternateContent xmlns:mc="http://schemas.openxmlformats.org/markup-compatibility/2006" xmlns:p14="http://schemas.microsoft.com/office/powerpoint/2010/main">
    <mc:Choice Requires="p14">
      <p:transition spd="slow" p14:dur="2000" advTm="3647"/>
    </mc:Choice>
    <mc:Fallback xmlns="">
      <p:transition spd="slow" advTm="3647"/>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Optimization: </a:t>
            </a:r>
            <a:r>
              <a:rPr lang="en-US" b="1" dirty="0" smtClean="0"/>
              <a:t>Incremental Checksum</a:t>
            </a:r>
            <a:endParaRPr lang="en-US" b="1" dirty="0"/>
          </a:p>
        </p:txBody>
      </p:sp>
      <p:graphicFrame>
        <p:nvGraphicFramePr>
          <p:cNvPr id="7" name="Table 6"/>
          <p:cNvGraphicFramePr>
            <a:graphicFrameLocks noGrp="1"/>
          </p:cNvGraphicFramePr>
          <p:nvPr>
            <p:extLst>
              <p:ext uri="{D42A27DB-BD31-4B8C-83A1-F6EECF244321}">
                <p14:modId xmlns:p14="http://schemas.microsoft.com/office/powerpoint/2010/main" val="1651032749"/>
              </p:ext>
            </p:extLst>
          </p:nvPr>
        </p:nvGraphicFramePr>
        <p:xfrm>
          <a:off x="630936" y="2048256"/>
          <a:ext cx="7989760" cy="1894840"/>
        </p:xfrm>
        <a:graphic>
          <a:graphicData uri="http://schemas.openxmlformats.org/drawingml/2006/table">
            <a:tbl>
              <a:tblPr firstRow="1" bandRow="1">
                <a:tableStyleId>{5C22544A-7EE6-4342-B048-85BDC9FD1C3A}</a:tableStyleId>
              </a:tblPr>
              <a:tblGrid>
                <a:gridCol w="809470"/>
                <a:gridCol w="2368446"/>
                <a:gridCol w="824459"/>
                <a:gridCol w="1094282"/>
                <a:gridCol w="1214203"/>
                <a:gridCol w="1678900"/>
              </a:tblGrid>
              <a:tr h="370840">
                <a:tc rowSpan="2">
                  <a:txBody>
                    <a:bodyPr/>
                    <a:lstStyle/>
                    <a:p>
                      <a:pPr algn="ctr"/>
                      <a:r>
                        <a:rPr lang="en-US" sz="1600" dirty="0" smtClean="0">
                          <a:latin typeface="+mj-lt"/>
                        </a:rPr>
                        <a:t>Switch</a:t>
                      </a:r>
                      <a:endParaRPr lang="en-US" sz="1600" b="1" dirty="0">
                        <a:latin typeface="+mj-lt"/>
                        <a:ea typeface="Calibri" charset="0"/>
                        <a:cs typeface="Calibri" charset="0"/>
                      </a:endParaRPr>
                    </a:p>
                  </a:txBody>
                  <a:tcPr anchor="ctr"/>
                </a:tc>
                <a:tc rowSpan="2">
                  <a:txBody>
                    <a:bodyPr/>
                    <a:lstStyle/>
                    <a:p>
                      <a:pPr algn="ctr"/>
                      <a:r>
                        <a:rPr lang="en-US" sz="1600" dirty="0" smtClean="0">
                          <a:latin typeface="+mj-lt"/>
                        </a:rPr>
                        <a:t>Optimization</a:t>
                      </a:r>
                      <a:endParaRPr lang="en-US" sz="1600" b="1" dirty="0">
                        <a:latin typeface="+mj-lt"/>
                        <a:ea typeface="Calibri" charset="0"/>
                        <a:cs typeface="Calibri" charset="0"/>
                      </a:endParaRPr>
                    </a:p>
                  </a:txBody>
                  <a:tcPr anchor="ctr"/>
                </a:tc>
                <a:tc rowSpan="2">
                  <a:txBody>
                    <a:bodyPr/>
                    <a:lstStyle/>
                    <a:p>
                      <a:pPr algn="ctr"/>
                      <a:r>
                        <a:rPr lang="en-US" sz="1600" dirty="0" smtClean="0">
                          <a:latin typeface="+mj-lt"/>
                        </a:rPr>
                        <a:t>Parser</a:t>
                      </a:r>
                    </a:p>
                    <a:p>
                      <a:pPr algn="ctr"/>
                      <a:r>
                        <a:rPr lang="en-US" sz="1200" b="1" dirty="0" smtClean="0">
                          <a:latin typeface="+mj-lt"/>
                          <a:ea typeface="Calibri" charset="0"/>
                          <a:cs typeface="Calibri" charset="0"/>
                        </a:rPr>
                        <a:t>(Cycles)</a:t>
                      </a:r>
                      <a:endParaRPr lang="en-US" sz="1200" b="1" dirty="0">
                        <a:latin typeface="+mj-lt"/>
                        <a:ea typeface="Calibri" charset="0"/>
                        <a:cs typeface="Calibri" charset="0"/>
                      </a:endParaRPr>
                    </a:p>
                  </a:txBody>
                  <a:tcPr anchor="ctr"/>
                </a:tc>
                <a:tc gridSpan="2">
                  <a:txBody>
                    <a:bodyPr/>
                    <a:lstStyle/>
                    <a:p>
                      <a:pPr algn="ctr"/>
                      <a:r>
                        <a:rPr lang="en-US" sz="1600" dirty="0" smtClean="0">
                          <a:latin typeface="+mj-lt"/>
                        </a:rPr>
                        <a:t>Match-Action</a:t>
                      </a:r>
                      <a:r>
                        <a:rPr lang="en-US" sz="1600" baseline="0" dirty="0" smtClean="0">
                          <a:latin typeface="+mj-lt"/>
                        </a:rPr>
                        <a:t> Cache</a:t>
                      </a:r>
                    </a:p>
                    <a:p>
                      <a:pPr algn="ctr"/>
                      <a:r>
                        <a:rPr lang="en-US" sz="1200" b="1" baseline="0" dirty="0" smtClean="0">
                          <a:latin typeface="+mj-lt"/>
                          <a:ea typeface="Calibri" charset="0"/>
                          <a:cs typeface="Calibri" charset="0"/>
                        </a:rPr>
                        <a:t>(Cycles)</a:t>
                      </a:r>
                      <a:endParaRPr lang="en-US" sz="1200" b="1" dirty="0">
                        <a:latin typeface="+mj-lt"/>
                        <a:ea typeface="Calibri" charset="0"/>
                        <a:cs typeface="Calibri" charset="0"/>
                      </a:endParaRPr>
                    </a:p>
                  </a:txBody>
                  <a:tcPr anchor="ctr"/>
                </a:tc>
                <a:tc hMerge="1">
                  <a:txBody>
                    <a:bodyPr/>
                    <a:lstStyle/>
                    <a:p>
                      <a:endParaRPr lang="en-US" dirty="0"/>
                    </a:p>
                  </a:txBody>
                  <a:tcPr/>
                </a:tc>
                <a:tc rowSpan="2">
                  <a:txBody>
                    <a:bodyPr/>
                    <a:lstStyle/>
                    <a:p>
                      <a:pPr algn="ctr"/>
                      <a:r>
                        <a:rPr lang="en-US" sz="1600" baseline="0" dirty="0" smtClean="0">
                          <a:latin typeface="+mj-lt"/>
                        </a:rPr>
                        <a:t>Throughput</a:t>
                      </a:r>
                    </a:p>
                    <a:p>
                      <a:pPr algn="ctr"/>
                      <a:r>
                        <a:rPr lang="en-US" sz="1200" baseline="0" dirty="0" smtClean="0">
                          <a:latin typeface="+mj-lt"/>
                        </a:rPr>
                        <a:t>(Mbps)</a:t>
                      </a:r>
                      <a:endParaRPr lang="en-US" sz="1600" b="1" dirty="0">
                        <a:latin typeface="+mj-lt"/>
                        <a:ea typeface="Calibri" charset="0"/>
                        <a:cs typeface="Calibri" charset="0"/>
                      </a:endParaRPr>
                    </a:p>
                  </a:txBody>
                  <a:tcPr anchor="ctr"/>
                </a:tc>
              </a:tr>
              <a:tr h="370840">
                <a:tc vMerge="1">
                  <a:txBody>
                    <a:bodyPr/>
                    <a:lstStyle/>
                    <a:p>
                      <a:endParaRPr lang="en-US" dirty="0"/>
                    </a:p>
                  </a:txBody>
                  <a:tcPr/>
                </a:tc>
                <a:tc vMerge="1">
                  <a:txBody>
                    <a:bodyPr/>
                    <a:lstStyle/>
                    <a:p>
                      <a:endParaRPr lang="en-US" dirty="0"/>
                    </a:p>
                  </a:txBody>
                  <a:tcPr/>
                </a:tc>
                <a:tc vMerge="1">
                  <a:txBody>
                    <a:bodyPr/>
                    <a:lstStyle/>
                    <a:p>
                      <a:endParaRPr lang="en-US" dirty="0"/>
                    </a:p>
                  </a:txBody>
                  <a:tcPr/>
                </a:tc>
                <a:tc>
                  <a:txBody>
                    <a:bodyPr/>
                    <a:lstStyle/>
                    <a:p>
                      <a:pPr marR="0" algn="ctr" rtl="0">
                        <a:lnSpc>
                          <a:spcPct val="100000"/>
                        </a:lnSpc>
                        <a:spcBef>
                          <a:spcPts val="0"/>
                        </a:spcBef>
                        <a:spcAft>
                          <a:spcPts val="0"/>
                        </a:spcAft>
                        <a:buNone/>
                      </a:pPr>
                      <a:r>
                        <a:rPr lang="en-US" sz="1600" u="none" strike="noStrike" cap="none" baseline="0" dirty="0" smtClean="0">
                          <a:latin typeface="+mj-lt"/>
                          <a:sym typeface="Arial"/>
                          <a:rtl val="0"/>
                        </a:rPr>
                        <a:t>Match</a:t>
                      </a:r>
                      <a:endParaRPr lang="en-US" sz="1600" b="1" i="0" u="none" strike="noStrike" cap="none" baseline="0" dirty="0">
                        <a:solidFill>
                          <a:schemeClr val="lt1"/>
                        </a:solidFill>
                        <a:latin typeface="+mj-lt"/>
                        <a:ea typeface="Calibri" charset="0"/>
                        <a:cs typeface="Calibri" charset="0"/>
                        <a:sym typeface="Arial"/>
                        <a:rtl val="0"/>
                      </a:endParaRPr>
                    </a:p>
                  </a:txBody>
                  <a:tcPr anchor="ctr"/>
                </a:tc>
                <a:tc>
                  <a:txBody>
                    <a:bodyPr/>
                    <a:lstStyle/>
                    <a:p>
                      <a:pPr marR="0" algn="ctr" rtl="0">
                        <a:lnSpc>
                          <a:spcPct val="100000"/>
                        </a:lnSpc>
                        <a:spcBef>
                          <a:spcPts val="0"/>
                        </a:spcBef>
                        <a:spcAft>
                          <a:spcPts val="0"/>
                        </a:spcAft>
                        <a:buNone/>
                      </a:pPr>
                      <a:r>
                        <a:rPr lang="en-US" sz="1600" u="none" strike="noStrike" cap="none" baseline="0" dirty="0" smtClean="0">
                          <a:latin typeface="+mj-lt"/>
                          <a:sym typeface="Arial"/>
                          <a:rtl val="0"/>
                        </a:rPr>
                        <a:t>Actions</a:t>
                      </a:r>
                      <a:endParaRPr lang="en-US" sz="1600" b="1" i="0" u="none" strike="noStrike" cap="none" baseline="30000" dirty="0">
                        <a:solidFill>
                          <a:schemeClr val="lt1"/>
                        </a:solidFill>
                        <a:latin typeface="+mj-lt"/>
                        <a:ea typeface="Calibri" charset="0"/>
                        <a:cs typeface="Calibri" charset="0"/>
                        <a:sym typeface="Arial"/>
                        <a:rtl val="0"/>
                      </a:endParaRPr>
                    </a:p>
                  </a:txBody>
                  <a:tcPr anchor="ctr"/>
                </a:tc>
                <a:tc vMerge="1">
                  <a:txBody>
                    <a:bodyPr/>
                    <a:lstStyle/>
                    <a:p>
                      <a:endParaRPr lang="en-US" dirty="0"/>
                    </a:p>
                  </a:txBody>
                  <a:tcPr/>
                </a:tc>
              </a:tr>
              <a:tr h="476582">
                <a:tc>
                  <a:txBody>
                    <a:bodyPr/>
                    <a:lstStyle/>
                    <a:p>
                      <a:r>
                        <a:rPr lang="en-US" sz="1600" dirty="0" smtClean="0">
                          <a:latin typeface="+mj-lt"/>
                        </a:rPr>
                        <a:t>PISCES</a:t>
                      </a:r>
                      <a:endParaRPr lang="en-US" sz="1600" dirty="0">
                        <a:latin typeface="+mj-lt"/>
                        <a:ea typeface="Calibri" charset="0"/>
                        <a:cs typeface="Calibri"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mj-lt"/>
                        </a:rPr>
                        <a:t>Without</a:t>
                      </a:r>
                      <a:r>
                        <a:rPr lang="en-US" sz="1600" baseline="0" dirty="0" smtClean="0">
                          <a:latin typeface="+mj-lt"/>
                        </a:rPr>
                        <a:t> optimizations</a:t>
                      </a:r>
                      <a:endParaRPr lang="en-US" sz="1600" dirty="0" smtClean="0">
                        <a:latin typeface="+mj-lt"/>
                      </a:endParaRPr>
                    </a:p>
                    <a:p>
                      <a:pPr marL="285750" indent="-285750">
                        <a:buFontTx/>
                        <a:buChar char="-"/>
                      </a:pPr>
                      <a:r>
                        <a:rPr lang="en-US" sz="1600" b="0" dirty="0" smtClean="0">
                          <a:latin typeface="+mj-lt"/>
                        </a:rPr>
                        <a:t>Inline Editing</a:t>
                      </a:r>
                    </a:p>
                    <a:p>
                      <a:pPr marL="285750" indent="-285750">
                        <a:buFontTx/>
                        <a:buChar char="-"/>
                      </a:pPr>
                      <a:r>
                        <a:rPr lang="en-US" sz="1600" b="0" dirty="0" smtClean="0">
                          <a:latin typeface="+mj-lt"/>
                          <a:ea typeface="Calibri" charset="0"/>
                          <a:cs typeface="Calibri" charset="0"/>
                        </a:rPr>
                        <a:t>Inc. Checksum      </a:t>
                      </a:r>
                      <a:r>
                        <a:rPr lang="en-US" sz="1600" b="0" baseline="0" dirty="0" smtClean="0">
                          <a:latin typeface="+mj-lt"/>
                          <a:ea typeface="Calibri" charset="0"/>
                          <a:cs typeface="Calibri" charset="0"/>
                        </a:rPr>
                        <a:t> </a:t>
                      </a:r>
                      <a:r>
                        <a:rPr lang="en-US" sz="1200" b="0" baseline="0" dirty="0" smtClean="0">
                          <a:latin typeface="+mj-lt"/>
                          <a:ea typeface="Calibri" charset="0"/>
                          <a:cs typeface="Calibri" charset="0"/>
                        </a:rPr>
                        <a:t>(Transit Mode)</a:t>
                      </a:r>
                      <a:endParaRPr lang="en-US" sz="2400" b="0" dirty="0" smtClean="0">
                        <a:latin typeface="+mj-lt"/>
                        <a:ea typeface="Calibri" charset="0"/>
                        <a:cs typeface="Calibri" charset="0"/>
                      </a:endParaRPr>
                    </a:p>
                  </a:txBody>
                  <a:tcPr/>
                </a:tc>
                <a:tc>
                  <a:txBody>
                    <a:bodyPr/>
                    <a:lstStyle/>
                    <a:p>
                      <a:pPr algn="r"/>
                      <a:r>
                        <a:rPr lang="en-US" sz="1600" dirty="0" smtClean="0">
                          <a:latin typeface="+mj-lt"/>
                        </a:rPr>
                        <a:t>76.5</a:t>
                      </a:r>
                    </a:p>
                    <a:p>
                      <a:pPr algn="r"/>
                      <a:r>
                        <a:rPr lang="en-US" sz="1600" b="0" dirty="0" smtClean="0">
                          <a:solidFill>
                            <a:schemeClr val="tx1"/>
                          </a:solidFill>
                          <a:latin typeface="+mj-lt"/>
                        </a:rPr>
                        <a:t>-42.6</a:t>
                      </a:r>
                    </a:p>
                    <a:p>
                      <a:pPr marL="0" marR="0" indent="0" algn="r" defTabSz="685800" rtl="0" eaLnBrk="1" fontAlgn="auto" latinLnBrk="0" hangingPunct="1">
                        <a:lnSpc>
                          <a:spcPct val="100000"/>
                        </a:lnSpc>
                        <a:spcBef>
                          <a:spcPts val="0"/>
                        </a:spcBef>
                        <a:spcAft>
                          <a:spcPts val="0"/>
                        </a:spcAft>
                        <a:buClrTx/>
                        <a:buSzTx/>
                        <a:buFontTx/>
                        <a:buNone/>
                        <a:tabLst/>
                        <a:defRPr/>
                      </a:pPr>
                      <a:r>
                        <a:rPr lang="en-US" sz="1600" b="0" u="none" strike="noStrike" kern="1200" baseline="0" dirty="0" smtClean="0">
                          <a:solidFill>
                            <a:schemeClr val="dk1"/>
                          </a:solidFill>
                          <a:effectLst/>
                          <a:latin typeface="+mj-lt"/>
                          <a:ea typeface="+mn-ea"/>
                          <a:cs typeface="+mn-cs"/>
                        </a:rPr>
                        <a:t>–</a:t>
                      </a:r>
                      <a:endParaRPr lang="en-US" sz="1600" b="0" dirty="0" smtClean="0">
                        <a:solidFill>
                          <a:schemeClr val="tx1"/>
                        </a:solidFill>
                        <a:latin typeface="+mj-lt"/>
                      </a:endParaRPr>
                    </a:p>
                  </a:txBody>
                  <a:tcPr/>
                </a:tc>
                <a:tc>
                  <a:txBody>
                    <a:bodyPr/>
                    <a:lstStyle/>
                    <a:p>
                      <a:pPr algn="r"/>
                      <a:r>
                        <a:rPr lang="en-US" sz="1600" dirty="0" smtClean="0">
                          <a:latin typeface="+mj-lt"/>
                        </a:rPr>
                        <a:t>209.5</a:t>
                      </a:r>
                    </a:p>
                    <a:p>
                      <a:pPr algn="r"/>
                      <a:r>
                        <a:rPr lang="en-US" sz="1600" u="none" strike="noStrike" kern="1200" baseline="0" dirty="0" smtClean="0">
                          <a:effectLst/>
                          <a:latin typeface="+mj-lt"/>
                        </a:rPr>
                        <a:t>–</a:t>
                      </a:r>
                    </a:p>
                    <a:p>
                      <a:pPr marL="0" marR="0" indent="0" algn="r" defTabSz="685800" rtl="0" eaLnBrk="1" fontAlgn="auto" latinLnBrk="0" hangingPunct="1">
                        <a:lnSpc>
                          <a:spcPct val="100000"/>
                        </a:lnSpc>
                        <a:spcBef>
                          <a:spcPts val="0"/>
                        </a:spcBef>
                        <a:spcAft>
                          <a:spcPts val="0"/>
                        </a:spcAft>
                        <a:buClrTx/>
                        <a:buSzTx/>
                        <a:buFontTx/>
                        <a:buNone/>
                        <a:tabLst/>
                        <a:defRPr/>
                      </a:pPr>
                      <a:r>
                        <a:rPr lang="en-US" sz="1600" u="none" strike="noStrike" kern="1200" baseline="0" dirty="0" smtClean="0">
                          <a:solidFill>
                            <a:schemeClr val="dk1"/>
                          </a:solidFill>
                          <a:effectLst/>
                          <a:latin typeface="+mj-lt"/>
                          <a:ea typeface="+mn-ea"/>
                          <a:cs typeface="+mn-cs"/>
                        </a:rPr>
                        <a:t>–</a:t>
                      </a:r>
                      <a:endParaRPr lang="en-US" sz="1600" kern="1200" dirty="0" smtClean="0">
                        <a:solidFill>
                          <a:schemeClr val="dk1"/>
                        </a:solidFill>
                        <a:latin typeface="+mj-lt"/>
                        <a:ea typeface="Calibri" charset="0"/>
                        <a:cs typeface="Calibri" charset="0"/>
                      </a:endParaRPr>
                    </a:p>
                  </a:txBody>
                  <a:tcPr/>
                </a:tc>
                <a:tc>
                  <a:txBody>
                    <a:bodyPr/>
                    <a:lstStyle/>
                    <a:p>
                      <a:pPr algn="r"/>
                      <a:r>
                        <a:rPr lang="en-US" sz="1600" dirty="0" smtClean="0">
                          <a:latin typeface="+mj-lt"/>
                        </a:rPr>
                        <a:t>379.5</a:t>
                      </a:r>
                    </a:p>
                    <a:p>
                      <a:pPr algn="r"/>
                      <a:r>
                        <a:rPr lang="en-US" sz="1600" dirty="0" smtClean="0">
                          <a:latin typeface="+mj-lt"/>
                        </a:rPr>
                        <a:t>+7.5</a:t>
                      </a:r>
                    </a:p>
                    <a:p>
                      <a:pPr marL="0" marR="0" indent="0" algn="r" defTabSz="685800" rtl="0" eaLnBrk="1" fontAlgn="auto" latinLnBrk="0" hangingPunct="1">
                        <a:lnSpc>
                          <a:spcPct val="100000"/>
                        </a:lnSpc>
                        <a:spcBef>
                          <a:spcPts val="0"/>
                        </a:spcBef>
                        <a:spcAft>
                          <a:spcPts val="0"/>
                        </a:spcAft>
                        <a:buClrTx/>
                        <a:buSzTx/>
                        <a:buFontTx/>
                        <a:buNone/>
                        <a:tabLst/>
                        <a:defRPr/>
                      </a:pPr>
                      <a:r>
                        <a:rPr lang="en-US" sz="1600" b="1" u="none" strike="noStrike" kern="1200" baseline="0" dirty="0" smtClean="0">
                          <a:solidFill>
                            <a:schemeClr val="accent1">
                              <a:lumMod val="75000"/>
                            </a:schemeClr>
                          </a:solidFill>
                          <a:effectLst/>
                          <a:latin typeface="+mj-lt"/>
                          <a:ea typeface="+mn-ea"/>
                          <a:cs typeface="+mn-cs"/>
                        </a:rPr>
                        <a:t>-231.3</a:t>
                      </a:r>
                      <a:endParaRPr lang="en-US" sz="1600" b="1" kern="1200" dirty="0" smtClean="0">
                        <a:solidFill>
                          <a:schemeClr val="accent1">
                            <a:lumMod val="75000"/>
                          </a:schemeClr>
                        </a:solidFill>
                        <a:latin typeface="+mj-lt"/>
                        <a:ea typeface="Calibri" charset="0"/>
                        <a:cs typeface="Calibri" charset="0"/>
                      </a:endParaRPr>
                    </a:p>
                  </a:txBody>
                  <a:tcPr/>
                </a:tc>
                <a:tc>
                  <a:txBody>
                    <a:bodyPr/>
                    <a:lstStyle/>
                    <a:p>
                      <a:pPr algn="r"/>
                      <a:r>
                        <a:rPr lang="en-US" sz="1600" dirty="0" smtClean="0">
                          <a:latin typeface="+mj-lt"/>
                        </a:rPr>
                        <a:t>7590.7</a:t>
                      </a:r>
                    </a:p>
                    <a:p>
                      <a:pPr marL="0" marR="0" indent="0" algn="r" defTabSz="914400" rtl="0" eaLnBrk="1" fontAlgn="auto" latinLnBrk="0" hangingPunct="1">
                        <a:lnSpc>
                          <a:spcPct val="100000"/>
                        </a:lnSpc>
                        <a:spcBef>
                          <a:spcPts val="0"/>
                        </a:spcBef>
                        <a:spcAft>
                          <a:spcPts val="0"/>
                        </a:spcAft>
                        <a:buClrTx/>
                        <a:buSzTx/>
                        <a:buFontTx/>
                        <a:buNone/>
                        <a:tabLst/>
                        <a:defRPr/>
                      </a:pPr>
                      <a:r>
                        <a:rPr lang="nb-NO" sz="1600" b="0" u="none" strike="noStrike" cap="none" baseline="0" dirty="0" smtClean="0">
                          <a:solidFill>
                            <a:schemeClr val="tx1"/>
                          </a:solidFill>
                          <a:effectLst/>
                          <a:latin typeface="+mj-lt"/>
                          <a:sym typeface="Arial"/>
                          <a:rtl val="0"/>
                        </a:rPr>
                        <a:t>+281.0</a:t>
                      </a:r>
                    </a:p>
                    <a:p>
                      <a:pPr marL="0" marR="0" indent="0" algn="r" defTabSz="914400" rtl="0" eaLnBrk="1" fontAlgn="auto" latinLnBrk="0" hangingPunct="1">
                        <a:lnSpc>
                          <a:spcPct val="100000"/>
                        </a:lnSpc>
                        <a:spcBef>
                          <a:spcPts val="0"/>
                        </a:spcBef>
                        <a:spcAft>
                          <a:spcPts val="0"/>
                        </a:spcAft>
                        <a:buClrTx/>
                        <a:buSzTx/>
                        <a:buFontTx/>
                        <a:buNone/>
                        <a:tabLst/>
                        <a:defRPr/>
                      </a:pPr>
                      <a:r>
                        <a:rPr lang="nb-NO" sz="1600" b="1" u="none" strike="noStrike" cap="none" baseline="0" dirty="0" smtClean="0">
                          <a:solidFill>
                            <a:schemeClr val="accent1">
                              <a:lumMod val="75000"/>
                            </a:schemeClr>
                          </a:solidFill>
                          <a:effectLst/>
                          <a:latin typeface="+mj-lt"/>
                          <a:ea typeface="Calibri" charset="0"/>
                          <a:cs typeface="Calibri" charset="0"/>
                          <a:sym typeface="Arial"/>
                          <a:rtl val="0"/>
                        </a:rPr>
                        <a:t>+4685.3</a:t>
                      </a:r>
                      <a:endParaRPr lang="nb-NO" sz="1600" b="1" dirty="0" smtClean="0">
                        <a:solidFill>
                          <a:schemeClr val="accent1">
                            <a:lumMod val="75000"/>
                          </a:schemeClr>
                        </a:solidFill>
                        <a:latin typeface="+mj-lt"/>
                        <a:ea typeface="Calibri" charset="0"/>
                        <a:cs typeface="Calibri" charset="0"/>
                      </a:endParaRPr>
                    </a:p>
                  </a:txBody>
                  <a:tcPr/>
                </a:tc>
              </a:tr>
            </a:tbl>
          </a:graphicData>
        </a:graphic>
      </p:graphicFrame>
      <p:sp>
        <p:nvSpPr>
          <p:cNvPr id="5" name="TextBox 4"/>
          <p:cNvSpPr txBox="1"/>
          <p:nvPr/>
        </p:nvSpPr>
        <p:spPr>
          <a:xfrm>
            <a:off x="457199" y="1362909"/>
            <a:ext cx="7426037" cy="400110"/>
          </a:xfrm>
          <a:prstGeom prst="rect">
            <a:avLst/>
          </a:prstGeom>
          <a:noFill/>
        </p:spPr>
        <p:txBody>
          <a:bodyPr wrap="square" rtlCol="0">
            <a:spAutoFit/>
          </a:bodyPr>
          <a:lstStyle/>
          <a:p>
            <a:r>
              <a:rPr lang="en-US" sz="2000" dirty="0" smtClean="0">
                <a:latin typeface="Calibri Light" charset="0"/>
                <a:ea typeface="Calibri Light" charset="0"/>
                <a:cs typeface="Calibri Light" charset="0"/>
              </a:rPr>
              <a:t>Cycles per packet and throughput of L2L3-ACL application</a:t>
            </a:r>
          </a:p>
        </p:txBody>
      </p:sp>
    </p:spTree>
    <p:extLst>
      <p:ext uri="{BB962C8B-B14F-4D97-AF65-F5344CB8AC3E}">
        <p14:creationId xmlns:p14="http://schemas.microsoft.com/office/powerpoint/2010/main" val="1089110492"/>
      </p:ext>
    </p:extLst>
  </p:cSld>
  <p:clrMapOvr>
    <a:masterClrMapping/>
  </p:clrMapOvr>
  <mc:AlternateContent xmlns:mc="http://schemas.openxmlformats.org/markup-compatibility/2006" xmlns:p14="http://schemas.microsoft.com/office/powerpoint/2010/main">
    <mc:Choice Requires="p14">
      <p:transition spd="slow" p14:dur="2000" advTm="3138"/>
    </mc:Choice>
    <mc:Fallback xmlns="">
      <p:transition spd="slow" advTm="3138"/>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Factor: </a:t>
            </a:r>
            <a:r>
              <a:rPr lang="en-US" b="1" dirty="0" smtClean="0"/>
              <a:t>Parsing Unused Header Fields</a:t>
            </a:r>
            <a:endParaRPr lang="en-US" b="1" dirty="0"/>
          </a:p>
        </p:txBody>
      </p:sp>
      <p:sp>
        <p:nvSpPr>
          <p:cNvPr id="22" name="Rounded Rectangle 21"/>
          <p:cNvSpPr/>
          <p:nvPr/>
        </p:nvSpPr>
        <p:spPr>
          <a:xfrm>
            <a:off x="2317640" y="3793556"/>
            <a:ext cx="946317" cy="620900"/>
          </a:xfrm>
          <a:prstGeom prst="roundRect">
            <a:avLst>
              <a:gd name="adj" fmla="val 0"/>
            </a:avLst>
          </a:prstGeom>
          <a:solidFill>
            <a:schemeClr val="accent3">
              <a:lumMod val="20000"/>
              <a:lumOff val="80000"/>
            </a:schemeClr>
          </a:solidFill>
          <a:ln w="9525">
            <a:solidFill>
              <a:schemeClr val="accent3">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Packet</a:t>
            </a:r>
          </a:p>
          <a:p>
            <a:pPr algn="ctr"/>
            <a:r>
              <a:rPr lang="en-US" sz="14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Parser</a:t>
            </a:r>
            <a:endParaRPr lang="en-US" sz="20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sp>
        <p:nvSpPr>
          <p:cNvPr id="23" name="TextBox 22"/>
          <p:cNvSpPr txBox="1"/>
          <p:nvPr/>
        </p:nvSpPr>
        <p:spPr>
          <a:xfrm>
            <a:off x="1465085" y="3777692"/>
            <a:ext cx="691921" cy="307777"/>
          </a:xfrm>
          <a:prstGeom prst="rect">
            <a:avLst/>
          </a:prstGeom>
          <a:noFill/>
        </p:spPr>
        <p:txBody>
          <a:bodyPr wrap="none" rtlCol="0">
            <a:spAutoFit/>
          </a:bodyPr>
          <a:lstStyle/>
          <a:p>
            <a:r>
              <a:rPr lang="en-US" sz="14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Ingress</a:t>
            </a:r>
            <a:endParaRPr lang="en-US" sz="1400" dirty="0">
              <a:latin typeface="Calibri Light" charset="0"/>
              <a:ea typeface="Calibri Light" charset="0"/>
              <a:cs typeface="Calibri Light" charset="0"/>
            </a:endParaRPr>
          </a:p>
        </p:txBody>
      </p:sp>
      <p:sp>
        <p:nvSpPr>
          <p:cNvPr id="25" name="Rounded Rectangle 24"/>
          <p:cNvSpPr/>
          <p:nvPr/>
        </p:nvSpPr>
        <p:spPr>
          <a:xfrm>
            <a:off x="3567648" y="3652912"/>
            <a:ext cx="1838197" cy="849500"/>
          </a:xfrm>
          <a:prstGeom prst="roundRect">
            <a:avLst>
              <a:gd name="adj" fmla="val 0"/>
            </a:avLst>
          </a:prstGeom>
          <a:solidFill>
            <a:schemeClr val="bg1">
              <a:lumMod val="95000"/>
            </a:schemeClr>
          </a:solidFill>
          <a:ln w="9525">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Match-Action</a:t>
            </a:r>
          </a:p>
          <a:p>
            <a:pPr algn="ctr"/>
            <a:r>
              <a:rPr lang="en-US" sz="14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Pipeline</a:t>
            </a:r>
            <a:endParaRPr lang="en-US" sz="20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sp>
        <p:nvSpPr>
          <p:cNvPr id="26" name="TextBox 25"/>
          <p:cNvSpPr txBox="1"/>
          <p:nvPr/>
        </p:nvSpPr>
        <p:spPr>
          <a:xfrm>
            <a:off x="6918110" y="3671404"/>
            <a:ext cx="643831" cy="307777"/>
          </a:xfrm>
          <a:prstGeom prst="rect">
            <a:avLst/>
          </a:prstGeom>
          <a:noFill/>
        </p:spPr>
        <p:txBody>
          <a:bodyPr wrap="none" rtlCol="0">
            <a:spAutoFit/>
          </a:bodyPr>
          <a:lstStyle/>
          <a:p>
            <a:r>
              <a:rPr lang="en-US" sz="14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Egress</a:t>
            </a:r>
            <a:endParaRPr lang="en-US" sz="1800" dirty="0">
              <a:latin typeface="Calibri Light" charset="0"/>
              <a:ea typeface="Calibri Light" charset="0"/>
              <a:cs typeface="Calibri Light" charset="0"/>
            </a:endParaRPr>
          </a:p>
        </p:txBody>
      </p:sp>
      <p:cxnSp>
        <p:nvCxnSpPr>
          <p:cNvPr id="28" name="Straight Arrow Connector 27"/>
          <p:cNvCxnSpPr/>
          <p:nvPr/>
        </p:nvCxnSpPr>
        <p:spPr>
          <a:xfrm>
            <a:off x="3273364" y="4098169"/>
            <a:ext cx="304799" cy="0"/>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1632379" y="4106938"/>
            <a:ext cx="685261" cy="0"/>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30" name="Rounded Rectangle 29"/>
          <p:cNvSpPr/>
          <p:nvPr/>
        </p:nvSpPr>
        <p:spPr>
          <a:xfrm>
            <a:off x="5720324" y="3796488"/>
            <a:ext cx="1088407" cy="620900"/>
          </a:xfrm>
          <a:prstGeom prst="roundRect">
            <a:avLst>
              <a:gd name="adj" fmla="val 0"/>
            </a:avLst>
          </a:prstGeom>
          <a:solidFill>
            <a:schemeClr val="accent1">
              <a:lumMod val="20000"/>
              <a:lumOff val="80000"/>
            </a:schemeClr>
          </a:solidFill>
          <a:ln w="9525">
            <a:solidFill>
              <a:schemeClr val="accent3">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Checksum Update</a:t>
            </a:r>
          </a:p>
        </p:txBody>
      </p:sp>
      <p:cxnSp>
        <p:nvCxnSpPr>
          <p:cNvPr id="32" name="Straight Arrow Connector 31"/>
          <p:cNvCxnSpPr/>
          <p:nvPr/>
        </p:nvCxnSpPr>
        <p:spPr>
          <a:xfrm>
            <a:off x="5415525" y="4106938"/>
            <a:ext cx="304799" cy="0"/>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6810181" y="4085469"/>
            <a:ext cx="685261" cy="0"/>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34" name="Oval 33"/>
          <p:cNvSpPr/>
          <p:nvPr/>
        </p:nvSpPr>
        <p:spPr>
          <a:xfrm>
            <a:off x="2561313" y="2218517"/>
            <a:ext cx="327769" cy="343064"/>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3010694" y="2546590"/>
            <a:ext cx="327769" cy="343064"/>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2106166" y="2521323"/>
            <a:ext cx="327769" cy="343064"/>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dirty="0">
              <a:latin typeface="Calibri" charset="0"/>
              <a:ea typeface="Calibri" charset="0"/>
              <a:cs typeface="Calibri" charset="0"/>
            </a:endParaRPr>
          </a:p>
        </p:txBody>
      </p:sp>
      <p:sp>
        <p:nvSpPr>
          <p:cNvPr id="39" name="TextBox 38"/>
          <p:cNvSpPr txBox="1"/>
          <p:nvPr/>
        </p:nvSpPr>
        <p:spPr>
          <a:xfrm>
            <a:off x="2098870" y="2542196"/>
            <a:ext cx="351378" cy="307777"/>
          </a:xfrm>
          <a:prstGeom prst="rect">
            <a:avLst/>
          </a:prstGeom>
          <a:noFill/>
        </p:spPr>
        <p:txBody>
          <a:bodyPr wrap="none" rtlCol="0">
            <a:spAutoFit/>
          </a:bodyPr>
          <a:lstStyle/>
          <a:p>
            <a:r>
              <a:rPr lang="en-US" dirty="0" smtClean="0">
                <a:solidFill>
                  <a:schemeClr val="bg1"/>
                </a:solidFill>
                <a:latin typeface="Calibri" charset="0"/>
                <a:ea typeface="Calibri" charset="0"/>
                <a:cs typeface="Calibri" charset="0"/>
              </a:rPr>
              <a:t>L2</a:t>
            </a:r>
            <a:endParaRPr lang="en-US" dirty="0">
              <a:solidFill>
                <a:schemeClr val="bg1"/>
              </a:solidFill>
              <a:latin typeface="Calibri" charset="0"/>
              <a:ea typeface="Calibri" charset="0"/>
              <a:cs typeface="Calibri" charset="0"/>
            </a:endParaRPr>
          </a:p>
        </p:txBody>
      </p:sp>
      <p:sp>
        <p:nvSpPr>
          <p:cNvPr id="40" name="TextBox 39"/>
          <p:cNvSpPr txBox="1"/>
          <p:nvPr/>
        </p:nvSpPr>
        <p:spPr>
          <a:xfrm>
            <a:off x="3006678" y="2558863"/>
            <a:ext cx="351378" cy="307777"/>
          </a:xfrm>
          <a:prstGeom prst="rect">
            <a:avLst/>
          </a:prstGeom>
          <a:noFill/>
        </p:spPr>
        <p:txBody>
          <a:bodyPr wrap="none" rtlCol="0">
            <a:spAutoFit/>
          </a:bodyPr>
          <a:lstStyle/>
          <a:p>
            <a:r>
              <a:rPr lang="en-US" dirty="0" smtClean="0">
                <a:solidFill>
                  <a:schemeClr val="bg1"/>
                </a:solidFill>
                <a:latin typeface="Calibri" charset="0"/>
                <a:ea typeface="Calibri" charset="0"/>
                <a:cs typeface="Calibri" charset="0"/>
              </a:rPr>
              <a:t>L4</a:t>
            </a:r>
            <a:endParaRPr lang="en-US" dirty="0">
              <a:solidFill>
                <a:schemeClr val="bg1"/>
              </a:solidFill>
              <a:latin typeface="Calibri" charset="0"/>
              <a:ea typeface="Calibri" charset="0"/>
              <a:cs typeface="Calibri" charset="0"/>
            </a:endParaRPr>
          </a:p>
        </p:txBody>
      </p:sp>
      <p:sp>
        <p:nvSpPr>
          <p:cNvPr id="43" name="TextBox 42"/>
          <p:cNvSpPr txBox="1"/>
          <p:nvPr/>
        </p:nvSpPr>
        <p:spPr>
          <a:xfrm>
            <a:off x="2555859" y="2238110"/>
            <a:ext cx="351378" cy="307777"/>
          </a:xfrm>
          <a:prstGeom prst="rect">
            <a:avLst/>
          </a:prstGeom>
          <a:noFill/>
        </p:spPr>
        <p:txBody>
          <a:bodyPr wrap="none" rtlCol="0">
            <a:spAutoFit/>
          </a:bodyPr>
          <a:lstStyle/>
          <a:p>
            <a:r>
              <a:rPr lang="en-US" dirty="0" smtClean="0">
                <a:solidFill>
                  <a:schemeClr val="bg1"/>
                </a:solidFill>
                <a:latin typeface="Calibri" charset="0"/>
                <a:ea typeface="Calibri" charset="0"/>
                <a:cs typeface="Calibri" charset="0"/>
              </a:rPr>
              <a:t>L3</a:t>
            </a:r>
            <a:endParaRPr lang="en-US" dirty="0">
              <a:solidFill>
                <a:schemeClr val="bg1"/>
              </a:solidFill>
              <a:latin typeface="Calibri" charset="0"/>
              <a:ea typeface="Calibri" charset="0"/>
              <a:cs typeface="Calibri" charset="0"/>
            </a:endParaRPr>
          </a:p>
        </p:txBody>
      </p:sp>
      <p:cxnSp>
        <p:nvCxnSpPr>
          <p:cNvPr id="4" name="Curved Connector 3"/>
          <p:cNvCxnSpPr>
            <a:stCxn id="36" idx="0"/>
            <a:endCxn id="43" idx="1"/>
          </p:cNvCxnSpPr>
          <p:nvPr/>
        </p:nvCxnSpPr>
        <p:spPr>
          <a:xfrm rot="5400000" flipH="1" flipV="1">
            <a:off x="2348293" y="2313757"/>
            <a:ext cx="129324" cy="285808"/>
          </a:xfrm>
          <a:prstGeom prst="curved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7" name="Curved Connector 46"/>
          <p:cNvCxnSpPr>
            <a:stCxn id="43" idx="3"/>
            <a:endCxn id="40" idx="0"/>
          </p:cNvCxnSpPr>
          <p:nvPr/>
        </p:nvCxnSpPr>
        <p:spPr>
          <a:xfrm>
            <a:off x="2907237" y="2391999"/>
            <a:ext cx="275130" cy="166864"/>
          </a:xfrm>
          <a:prstGeom prst="curved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51" name="Oval 50"/>
          <p:cNvSpPr/>
          <p:nvPr/>
        </p:nvSpPr>
        <p:spPr>
          <a:xfrm>
            <a:off x="4277033" y="2355681"/>
            <a:ext cx="327769" cy="343064"/>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dirty="0">
              <a:latin typeface="Calibri" charset="0"/>
              <a:ea typeface="Calibri" charset="0"/>
              <a:cs typeface="Calibri" charset="0"/>
            </a:endParaRPr>
          </a:p>
        </p:txBody>
      </p:sp>
      <p:sp>
        <p:nvSpPr>
          <p:cNvPr id="52" name="TextBox 51"/>
          <p:cNvSpPr txBox="1"/>
          <p:nvPr/>
        </p:nvSpPr>
        <p:spPr>
          <a:xfrm>
            <a:off x="4269737" y="2376554"/>
            <a:ext cx="351378" cy="307777"/>
          </a:xfrm>
          <a:prstGeom prst="rect">
            <a:avLst/>
          </a:prstGeom>
          <a:noFill/>
        </p:spPr>
        <p:txBody>
          <a:bodyPr wrap="none" rtlCol="0">
            <a:spAutoFit/>
          </a:bodyPr>
          <a:lstStyle/>
          <a:p>
            <a:r>
              <a:rPr lang="en-US" dirty="0" smtClean="0">
                <a:solidFill>
                  <a:schemeClr val="bg1"/>
                </a:solidFill>
                <a:latin typeface="Calibri" charset="0"/>
                <a:ea typeface="Calibri" charset="0"/>
                <a:cs typeface="Calibri" charset="0"/>
              </a:rPr>
              <a:t>L2</a:t>
            </a:r>
            <a:endParaRPr lang="en-US" dirty="0">
              <a:solidFill>
                <a:schemeClr val="bg1"/>
              </a:solidFill>
              <a:latin typeface="Calibri" charset="0"/>
              <a:ea typeface="Calibri" charset="0"/>
              <a:cs typeface="Calibri" charset="0"/>
            </a:endParaRPr>
          </a:p>
        </p:txBody>
      </p:sp>
      <p:sp>
        <p:nvSpPr>
          <p:cNvPr id="37" name="Rectangle 36"/>
          <p:cNvSpPr/>
          <p:nvPr/>
        </p:nvSpPr>
        <p:spPr>
          <a:xfrm>
            <a:off x="2532323" y="2107149"/>
            <a:ext cx="389850" cy="523220"/>
          </a:xfrm>
          <a:prstGeom prst="rect">
            <a:avLst/>
          </a:prstGeom>
        </p:spPr>
        <p:txBody>
          <a:bodyPr wrap="none">
            <a:spAutoFit/>
          </a:bodyPr>
          <a:lstStyle/>
          <a:p>
            <a:r>
              <a:rPr lang="en-US" sz="2800" b="1" dirty="0">
                <a:ln w="1905"/>
                <a:solidFill>
                  <a:srgbClr val="C00000"/>
                </a:solidFill>
                <a:latin typeface="Zapf Dingbats"/>
                <a:ea typeface="Zapf Dingbats"/>
                <a:cs typeface="Zapf Dingbats"/>
              </a:rPr>
              <a:t>✗</a:t>
            </a:r>
            <a:endParaRPr lang="en-US" sz="2800" b="1" dirty="0">
              <a:ln w="1905"/>
              <a:solidFill>
                <a:srgbClr val="C00000"/>
              </a:solidFill>
            </a:endParaRPr>
          </a:p>
        </p:txBody>
      </p:sp>
      <p:sp>
        <p:nvSpPr>
          <p:cNvPr id="38" name="Rectangle 37"/>
          <p:cNvSpPr/>
          <p:nvPr/>
        </p:nvSpPr>
        <p:spPr>
          <a:xfrm>
            <a:off x="2987442" y="2448677"/>
            <a:ext cx="389850" cy="523220"/>
          </a:xfrm>
          <a:prstGeom prst="rect">
            <a:avLst/>
          </a:prstGeom>
        </p:spPr>
        <p:txBody>
          <a:bodyPr wrap="none">
            <a:spAutoFit/>
          </a:bodyPr>
          <a:lstStyle/>
          <a:p>
            <a:r>
              <a:rPr lang="en-US" sz="2800" b="1" dirty="0">
                <a:ln w="1905"/>
                <a:solidFill>
                  <a:srgbClr val="C00000"/>
                </a:solidFill>
                <a:latin typeface="Zapf Dingbats"/>
                <a:ea typeface="Zapf Dingbats"/>
                <a:cs typeface="Zapf Dingbats"/>
              </a:rPr>
              <a:t>✗</a:t>
            </a:r>
            <a:endParaRPr lang="en-US" sz="2800" b="1" dirty="0">
              <a:ln w="1905"/>
              <a:solidFill>
                <a:srgbClr val="C00000"/>
              </a:solidFill>
            </a:endParaRPr>
          </a:p>
        </p:txBody>
      </p:sp>
    </p:spTree>
    <p:custDataLst>
      <p:tags r:id="rId1"/>
    </p:custDataLst>
    <p:extLst>
      <p:ext uri="{BB962C8B-B14F-4D97-AF65-F5344CB8AC3E}">
        <p14:creationId xmlns:p14="http://schemas.microsoft.com/office/powerpoint/2010/main" val="413151618"/>
      </p:ext>
    </p:extLst>
  </p:cSld>
  <p:clrMapOvr>
    <a:masterClrMapping/>
  </p:clrMapOvr>
  <mc:AlternateContent xmlns:mc="http://schemas.openxmlformats.org/markup-compatibility/2006" xmlns:p14="http://schemas.microsoft.com/office/powerpoint/2010/main">
    <mc:Choice Requires="p14">
      <p:transition spd="slow" p14:dur="2000" advTm="1820"/>
    </mc:Choice>
    <mc:Fallback xmlns="">
      <p:transition spd="slow" advTm="182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3"/>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5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5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8"/>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p:bldP spid="25" grpId="0" animBg="1"/>
      <p:bldP spid="26" grpId="0"/>
      <p:bldP spid="30" grpId="0" animBg="1"/>
      <p:bldP spid="34" grpId="0" animBg="1"/>
      <p:bldP spid="35" grpId="0" animBg="1"/>
      <p:bldP spid="36" grpId="0" animBg="1"/>
      <p:bldP spid="39" grpId="0"/>
      <p:bldP spid="40" grpId="0"/>
      <p:bldP spid="43" grpId="0"/>
      <p:bldP spid="51" grpId="0" animBg="1"/>
      <p:bldP spid="52" grpId="0"/>
      <p:bldP spid="37" grpId="0"/>
      <p:bldP spid="38"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Optimization: </a:t>
            </a:r>
            <a:r>
              <a:rPr lang="en-US" b="1" dirty="0" smtClean="0"/>
              <a:t>Parser Specialization</a:t>
            </a:r>
            <a:endParaRPr lang="en-US" b="1" dirty="0"/>
          </a:p>
        </p:txBody>
      </p:sp>
      <p:graphicFrame>
        <p:nvGraphicFramePr>
          <p:cNvPr id="7" name="Table 6"/>
          <p:cNvGraphicFramePr>
            <a:graphicFrameLocks noGrp="1"/>
          </p:cNvGraphicFramePr>
          <p:nvPr>
            <p:extLst>
              <p:ext uri="{D42A27DB-BD31-4B8C-83A1-F6EECF244321}">
                <p14:modId xmlns:p14="http://schemas.microsoft.com/office/powerpoint/2010/main" val="1676660572"/>
              </p:ext>
            </p:extLst>
          </p:nvPr>
        </p:nvGraphicFramePr>
        <p:xfrm>
          <a:off x="630936" y="2048256"/>
          <a:ext cx="7989760" cy="2138680"/>
        </p:xfrm>
        <a:graphic>
          <a:graphicData uri="http://schemas.openxmlformats.org/drawingml/2006/table">
            <a:tbl>
              <a:tblPr firstRow="1" bandRow="1">
                <a:tableStyleId>{5C22544A-7EE6-4342-B048-85BDC9FD1C3A}</a:tableStyleId>
              </a:tblPr>
              <a:tblGrid>
                <a:gridCol w="809470"/>
                <a:gridCol w="2368446"/>
                <a:gridCol w="824459"/>
                <a:gridCol w="1094282"/>
                <a:gridCol w="1214203"/>
                <a:gridCol w="1678900"/>
              </a:tblGrid>
              <a:tr h="370840">
                <a:tc rowSpan="2">
                  <a:txBody>
                    <a:bodyPr/>
                    <a:lstStyle/>
                    <a:p>
                      <a:pPr algn="ctr"/>
                      <a:r>
                        <a:rPr lang="en-US" sz="1600" dirty="0" smtClean="0">
                          <a:latin typeface="+mj-lt"/>
                        </a:rPr>
                        <a:t>Switch</a:t>
                      </a:r>
                      <a:endParaRPr lang="en-US" sz="1600" b="1" dirty="0">
                        <a:latin typeface="+mj-lt"/>
                        <a:ea typeface="Calibri" charset="0"/>
                        <a:cs typeface="Calibri" charset="0"/>
                      </a:endParaRPr>
                    </a:p>
                  </a:txBody>
                  <a:tcPr anchor="ctr"/>
                </a:tc>
                <a:tc rowSpan="2">
                  <a:txBody>
                    <a:bodyPr/>
                    <a:lstStyle/>
                    <a:p>
                      <a:pPr algn="ctr"/>
                      <a:r>
                        <a:rPr lang="en-US" sz="1600" dirty="0" smtClean="0">
                          <a:latin typeface="+mj-lt"/>
                        </a:rPr>
                        <a:t>Optimization</a:t>
                      </a:r>
                      <a:endParaRPr lang="en-US" sz="1600" b="1" dirty="0">
                        <a:latin typeface="+mj-lt"/>
                        <a:ea typeface="Calibri" charset="0"/>
                        <a:cs typeface="Calibri" charset="0"/>
                      </a:endParaRPr>
                    </a:p>
                  </a:txBody>
                  <a:tcPr anchor="ctr"/>
                </a:tc>
                <a:tc rowSpan="2">
                  <a:txBody>
                    <a:bodyPr/>
                    <a:lstStyle/>
                    <a:p>
                      <a:pPr algn="ctr"/>
                      <a:r>
                        <a:rPr lang="en-US" sz="1600" dirty="0" smtClean="0">
                          <a:latin typeface="+mj-lt"/>
                        </a:rPr>
                        <a:t>Parser</a:t>
                      </a:r>
                    </a:p>
                    <a:p>
                      <a:pPr algn="ctr"/>
                      <a:r>
                        <a:rPr lang="en-US" sz="1200" b="1" dirty="0" smtClean="0">
                          <a:latin typeface="+mj-lt"/>
                          <a:ea typeface="Calibri" charset="0"/>
                          <a:cs typeface="Calibri" charset="0"/>
                        </a:rPr>
                        <a:t>(Cycles)</a:t>
                      </a:r>
                      <a:endParaRPr lang="en-US" sz="1200" b="1" dirty="0">
                        <a:latin typeface="+mj-lt"/>
                        <a:ea typeface="Calibri" charset="0"/>
                        <a:cs typeface="Calibri" charset="0"/>
                      </a:endParaRPr>
                    </a:p>
                  </a:txBody>
                  <a:tcPr anchor="ctr"/>
                </a:tc>
                <a:tc gridSpan="2">
                  <a:txBody>
                    <a:bodyPr/>
                    <a:lstStyle/>
                    <a:p>
                      <a:pPr algn="ctr"/>
                      <a:r>
                        <a:rPr lang="en-US" sz="1600" dirty="0" smtClean="0">
                          <a:latin typeface="+mj-lt"/>
                        </a:rPr>
                        <a:t>Match-Action</a:t>
                      </a:r>
                      <a:r>
                        <a:rPr lang="en-US" sz="1600" baseline="0" dirty="0" smtClean="0">
                          <a:latin typeface="+mj-lt"/>
                        </a:rPr>
                        <a:t> Cache</a:t>
                      </a:r>
                    </a:p>
                    <a:p>
                      <a:pPr algn="ctr"/>
                      <a:r>
                        <a:rPr lang="en-US" sz="1200" b="1" baseline="0" dirty="0" smtClean="0">
                          <a:latin typeface="+mj-lt"/>
                          <a:ea typeface="Calibri" charset="0"/>
                          <a:cs typeface="Calibri" charset="0"/>
                        </a:rPr>
                        <a:t>(Cycles)</a:t>
                      </a:r>
                      <a:endParaRPr lang="en-US" sz="1200" b="1" dirty="0">
                        <a:latin typeface="+mj-lt"/>
                        <a:ea typeface="Calibri" charset="0"/>
                        <a:cs typeface="Calibri" charset="0"/>
                      </a:endParaRPr>
                    </a:p>
                  </a:txBody>
                  <a:tcPr anchor="ctr"/>
                </a:tc>
                <a:tc hMerge="1">
                  <a:txBody>
                    <a:bodyPr/>
                    <a:lstStyle/>
                    <a:p>
                      <a:endParaRPr lang="en-US" dirty="0"/>
                    </a:p>
                  </a:txBody>
                  <a:tcPr/>
                </a:tc>
                <a:tc rowSpan="2">
                  <a:txBody>
                    <a:bodyPr/>
                    <a:lstStyle/>
                    <a:p>
                      <a:pPr algn="ctr"/>
                      <a:r>
                        <a:rPr lang="en-US" sz="1600" baseline="0" dirty="0" smtClean="0">
                          <a:latin typeface="+mj-lt"/>
                        </a:rPr>
                        <a:t>Throughput</a:t>
                      </a:r>
                    </a:p>
                    <a:p>
                      <a:pPr algn="ctr"/>
                      <a:r>
                        <a:rPr lang="en-US" sz="1200" baseline="0" dirty="0" smtClean="0">
                          <a:latin typeface="+mj-lt"/>
                        </a:rPr>
                        <a:t>(Mbps)</a:t>
                      </a:r>
                      <a:endParaRPr lang="en-US" sz="1600" b="1" dirty="0">
                        <a:latin typeface="+mj-lt"/>
                        <a:ea typeface="Calibri" charset="0"/>
                        <a:cs typeface="Calibri" charset="0"/>
                      </a:endParaRPr>
                    </a:p>
                  </a:txBody>
                  <a:tcPr anchor="ctr"/>
                </a:tc>
              </a:tr>
              <a:tr h="370840">
                <a:tc vMerge="1">
                  <a:txBody>
                    <a:bodyPr/>
                    <a:lstStyle/>
                    <a:p>
                      <a:endParaRPr lang="en-US" dirty="0"/>
                    </a:p>
                  </a:txBody>
                  <a:tcPr/>
                </a:tc>
                <a:tc vMerge="1">
                  <a:txBody>
                    <a:bodyPr/>
                    <a:lstStyle/>
                    <a:p>
                      <a:endParaRPr lang="en-US" dirty="0"/>
                    </a:p>
                  </a:txBody>
                  <a:tcPr/>
                </a:tc>
                <a:tc vMerge="1">
                  <a:txBody>
                    <a:bodyPr/>
                    <a:lstStyle/>
                    <a:p>
                      <a:endParaRPr lang="en-US" dirty="0"/>
                    </a:p>
                  </a:txBody>
                  <a:tcPr/>
                </a:tc>
                <a:tc>
                  <a:txBody>
                    <a:bodyPr/>
                    <a:lstStyle/>
                    <a:p>
                      <a:pPr marR="0" algn="ctr" rtl="0">
                        <a:lnSpc>
                          <a:spcPct val="100000"/>
                        </a:lnSpc>
                        <a:spcBef>
                          <a:spcPts val="0"/>
                        </a:spcBef>
                        <a:spcAft>
                          <a:spcPts val="0"/>
                        </a:spcAft>
                        <a:buNone/>
                      </a:pPr>
                      <a:r>
                        <a:rPr lang="en-US" sz="1600" u="none" strike="noStrike" cap="none" baseline="0" dirty="0" smtClean="0">
                          <a:latin typeface="+mj-lt"/>
                          <a:sym typeface="Arial"/>
                          <a:rtl val="0"/>
                        </a:rPr>
                        <a:t>Match</a:t>
                      </a:r>
                      <a:endParaRPr lang="en-US" sz="1600" b="1" i="0" u="none" strike="noStrike" cap="none" baseline="0" dirty="0">
                        <a:solidFill>
                          <a:schemeClr val="lt1"/>
                        </a:solidFill>
                        <a:latin typeface="+mj-lt"/>
                        <a:ea typeface="Calibri" charset="0"/>
                        <a:cs typeface="Calibri" charset="0"/>
                        <a:sym typeface="Arial"/>
                        <a:rtl val="0"/>
                      </a:endParaRPr>
                    </a:p>
                  </a:txBody>
                  <a:tcPr anchor="ctr"/>
                </a:tc>
                <a:tc>
                  <a:txBody>
                    <a:bodyPr/>
                    <a:lstStyle/>
                    <a:p>
                      <a:pPr marR="0" algn="ctr" rtl="0">
                        <a:lnSpc>
                          <a:spcPct val="100000"/>
                        </a:lnSpc>
                        <a:spcBef>
                          <a:spcPts val="0"/>
                        </a:spcBef>
                        <a:spcAft>
                          <a:spcPts val="0"/>
                        </a:spcAft>
                        <a:buNone/>
                      </a:pPr>
                      <a:r>
                        <a:rPr lang="en-US" sz="1600" u="none" strike="noStrike" cap="none" baseline="0" dirty="0" smtClean="0">
                          <a:latin typeface="+mj-lt"/>
                          <a:sym typeface="Arial"/>
                          <a:rtl val="0"/>
                        </a:rPr>
                        <a:t>Actions</a:t>
                      </a:r>
                      <a:endParaRPr lang="en-US" sz="1600" b="1" i="0" u="none" strike="noStrike" cap="none" baseline="30000" dirty="0">
                        <a:solidFill>
                          <a:schemeClr val="lt1"/>
                        </a:solidFill>
                        <a:latin typeface="+mj-lt"/>
                        <a:ea typeface="Calibri" charset="0"/>
                        <a:cs typeface="Calibri" charset="0"/>
                        <a:sym typeface="Arial"/>
                        <a:rtl val="0"/>
                      </a:endParaRPr>
                    </a:p>
                  </a:txBody>
                  <a:tcPr anchor="ctr"/>
                </a:tc>
                <a:tc vMerge="1">
                  <a:txBody>
                    <a:bodyPr/>
                    <a:lstStyle/>
                    <a:p>
                      <a:endParaRPr lang="en-US" dirty="0"/>
                    </a:p>
                  </a:txBody>
                  <a:tcPr/>
                </a:tc>
              </a:tr>
              <a:tr h="476582">
                <a:tc>
                  <a:txBody>
                    <a:bodyPr/>
                    <a:lstStyle/>
                    <a:p>
                      <a:r>
                        <a:rPr lang="en-US" sz="1600" dirty="0" smtClean="0">
                          <a:latin typeface="+mj-lt"/>
                        </a:rPr>
                        <a:t>PISCES</a:t>
                      </a:r>
                      <a:endParaRPr lang="en-US" sz="1600" dirty="0">
                        <a:latin typeface="+mj-lt"/>
                        <a:ea typeface="Calibri" charset="0"/>
                        <a:cs typeface="Calibri"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mj-lt"/>
                        </a:rPr>
                        <a:t>Without</a:t>
                      </a:r>
                      <a:r>
                        <a:rPr lang="en-US" sz="1600" baseline="0" dirty="0" smtClean="0">
                          <a:latin typeface="+mj-lt"/>
                        </a:rPr>
                        <a:t> optimizations</a:t>
                      </a:r>
                      <a:endParaRPr lang="en-US" sz="1600" dirty="0" smtClean="0">
                        <a:latin typeface="+mj-lt"/>
                      </a:endParaRPr>
                    </a:p>
                    <a:p>
                      <a:pPr marL="285750" indent="-285750">
                        <a:buFontTx/>
                        <a:buChar char="-"/>
                      </a:pPr>
                      <a:r>
                        <a:rPr lang="en-US" sz="1600" b="0" dirty="0" smtClean="0">
                          <a:latin typeface="+mj-lt"/>
                        </a:rPr>
                        <a:t>Inline Editing</a:t>
                      </a:r>
                    </a:p>
                    <a:p>
                      <a:pPr marL="285750" indent="-285750">
                        <a:buFontTx/>
                        <a:buChar char="-"/>
                      </a:pPr>
                      <a:r>
                        <a:rPr lang="en-US" sz="1600" b="0" dirty="0" smtClean="0">
                          <a:latin typeface="+mj-lt"/>
                          <a:ea typeface="Calibri" charset="0"/>
                          <a:cs typeface="Calibri" charset="0"/>
                        </a:rPr>
                        <a:t>Inc. Checksum      </a:t>
                      </a:r>
                      <a:r>
                        <a:rPr lang="en-US" sz="1600" b="0" baseline="0" dirty="0" smtClean="0">
                          <a:latin typeface="+mj-lt"/>
                          <a:ea typeface="Calibri" charset="0"/>
                          <a:cs typeface="Calibri" charset="0"/>
                        </a:rPr>
                        <a:t> </a:t>
                      </a:r>
                      <a:r>
                        <a:rPr lang="en-US" sz="1200" b="0" baseline="0" dirty="0" smtClean="0">
                          <a:latin typeface="+mj-lt"/>
                          <a:ea typeface="Calibri" charset="0"/>
                          <a:cs typeface="Calibri" charset="0"/>
                        </a:rPr>
                        <a:t>(Transit Mode)</a:t>
                      </a:r>
                    </a:p>
                    <a:p>
                      <a:pPr marL="285750" indent="-285750">
                        <a:buFontTx/>
                        <a:buChar char="-"/>
                      </a:pPr>
                      <a:r>
                        <a:rPr lang="en-US" sz="1600" b="0" dirty="0" smtClean="0">
                          <a:latin typeface="+mj-lt"/>
                          <a:ea typeface="Calibri" charset="0"/>
                          <a:cs typeface="Calibri" charset="0"/>
                        </a:rPr>
                        <a:t>Parser</a:t>
                      </a:r>
                      <a:r>
                        <a:rPr lang="en-US" sz="1600" b="0" baseline="0" dirty="0" smtClean="0">
                          <a:latin typeface="+mj-lt"/>
                          <a:ea typeface="Calibri" charset="0"/>
                          <a:cs typeface="Calibri" charset="0"/>
                        </a:rPr>
                        <a:t> Specialization</a:t>
                      </a:r>
                      <a:endParaRPr lang="en-US" sz="1600" b="0" dirty="0" smtClean="0">
                        <a:latin typeface="+mj-lt"/>
                        <a:ea typeface="Calibri" charset="0"/>
                        <a:cs typeface="Calibri" charset="0"/>
                      </a:endParaRPr>
                    </a:p>
                  </a:txBody>
                  <a:tcPr/>
                </a:tc>
                <a:tc>
                  <a:txBody>
                    <a:bodyPr/>
                    <a:lstStyle/>
                    <a:p>
                      <a:pPr algn="r"/>
                      <a:r>
                        <a:rPr lang="en-US" sz="1600" dirty="0" smtClean="0">
                          <a:latin typeface="+mj-lt"/>
                        </a:rPr>
                        <a:t>76.5</a:t>
                      </a:r>
                    </a:p>
                    <a:p>
                      <a:pPr algn="r"/>
                      <a:r>
                        <a:rPr lang="en-US" sz="1600" b="0" dirty="0" smtClean="0">
                          <a:solidFill>
                            <a:schemeClr val="tx1"/>
                          </a:solidFill>
                          <a:latin typeface="+mj-lt"/>
                        </a:rPr>
                        <a:t>-42.6</a:t>
                      </a:r>
                    </a:p>
                    <a:p>
                      <a:pPr marL="0" marR="0" indent="0" algn="r" defTabSz="685800" rtl="0" eaLnBrk="1" fontAlgn="auto" latinLnBrk="0" hangingPunct="1">
                        <a:lnSpc>
                          <a:spcPct val="100000"/>
                        </a:lnSpc>
                        <a:spcBef>
                          <a:spcPts val="0"/>
                        </a:spcBef>
                        <a:spcAft>
                          <a:spcPts val="0"/>
                        </a:spcAft>
                        <a:buClrTx/>
                        <a:buSzTx/>
                        <a:buFontTx/>
                        <a:buNone/>
                        <a:tabLst/>
                        <a:defRPr/>
                      </a:pPr>
                      <a:r>
                        <a:rPr lang="en-US" sz="1600" b="0" u="none" strike="noStrike" kern="1200" baseline="0" dirty="0" smtClean="0">
                          <a:solidFill>
                            <a:schemeClr val="dk1"/>
                          </a:solidFill>
                          <a:effectLst/>
                          <a:latin typeface="+mj-lt"/>
                          <a:ea typeface="+mn-ea"/>
                          <a:cs typeface="+mn-cs"/>
                        </a:rPr>
                        <a:t>–</a:t>
                      </a:r>
                    </a:p>
                    <a:p>
                      <a:pPr marL="0" marR="0" indent="0" algn="r" defTabSz="685800" rtl="0" eaLnBrk="1" fontAlgn="auto" latinLnBrk="0" hangingPunct="1">
                        <a:lnSpc>
                          <a:spcPct val="100000"/>
                        </a:lnSpc>
                        <a:spcBef>
                          <a:spcPts val="0"/>
                        </a:spcBef>
                        <a:spcAft>
                          <a:spcPts val="0"/>
                        </a:spcAft>
                        <a:buClrTx/>
                        <a:buSzTx/>
                        <a:buFontTx/>
                        <a:buNone/>
                        <a:tabLst/>
                        <a:defRPr/>
                      </a:pPr>
                      <a:endParaRPr lang="en-US" sz="1200" b="0" u="none" strike="noStrike" kern="1200" baseline="0" dirty="0" smtClean="0">
                        <a:solidFill>
                          <a:schemeClr val="dk1"/>
                        </a:solidFill>
                        <a:effectLst/>
                        <a:latin typeface="+mj-lt"/>
                        <a:ea typeface="+mn-ea"/>
                        <a:cs typeface="+mn-cs"/>
                      </a:endParaRPr>
                    </a:p>
                    <a:p>
                      <a:pPr marL="0" marR="0" indent="0" algn="r" defTabSz="685800" rtl="0" eaLnBrk="1" fontAlgn="auto" latinLnBrk="0" hangingPunct="1">
                        <a:lnSpc>
                          <a:spcPct val="100000"/>
                        </a:lnSpc>
                        <a:spcBef>
                          <a:spcPts val="0"/>
                        </a:spcBef>
                        <a:spcAft>
                          <a:spcPts val="0"/>
                        </a:spcAft>
                        <a:buClrTx/>
                        <a:buSzTx/>
                        <a:buFontTx/>
                        <a:buNone/>
                        <a:tabLst/>
                        <a:defRPr/>
                      </a:pPr>
                      <a:r>
                        <a:rPr lang="en-US" sz="1600" b="1" u="none" strike="noStrike" kern="1200" baseline="0" dirty="0" smtClean="0">
                          <a:solidFill>
                            <a:schemeClr val="accent1">
                              <a:lumMod val="75000"/>
                            </a:schemeClr>
                          </a:solidFill>
                          <a:effectLst/>
                          <a:latin typeface="+mj-lt"/>
                          <a:ea typeface="+mn-ea"/>
                          <a:cs typeface="+mn-cs"/>
                        </a:rPr>
                        <a:t>-4.6</a:t>
                      </a:r>
                      <a:endParaRPr lang="en-US" sz="1400" b="1" u="none" strike="noStrike" kern="1200" baseline="0" dirty="0" smtClean="0">
                        <a:solidFill>
                          <a:schemeClr val="accent1">
                            <a:lumMod val="75000"/>
                          </a:schemeClr>
                        </a:solidFill>
                        <a:effectLst/>
                        <a:latin typeface="+mj-lt"/>
                        <a:ea typeface="+mn-ea"/>
                        <a:cs typeface="+mn-cs"/>
                      </a:endParaRPr>
                    </a:p>
                  </a:txBody>
                  <a:tcPr/>
                </a:tc>
                <a:tc>
                  <a:txBody>
                    <a:bodyPr/>
                    <a:lstStyle/>
                    <a:p>
                      <a:pPr algn="r"/>
                      <a:r>
                        <a:rPr lang="en-US" sz="1600" dirty="0" smtClean="0">
                          <a:latin typeface="+mj-lt"/>
                        </a:rPr>
                        <a:t>209.5</a:t>
                      </a:r>
                    </a:p>
                    <a:p>
                      <a:pPr algn="r"/>
                      <a:r>
                        <a:rPr lang="en-US" sz="1600" u="none" strike="noStrike" kern="1200" baseline="0" dirty="0" smtClean="0">
                          <a:effectLst/>
                          <a:latin typeface="+mj-lt"/>
                        </a:rPr>
                        <a:t>–</a:t>
                      </a:r>
                    </a:p>
                    <a:p>
                      <a:pPr marL="0" marR="0" indent="0" algn="r" defTabSz="685800" rtl="0" eaLnBrk="1" fontAlgn="auto" latinLnBrk="0" hangingPunct="1">
                        <a:lnSpc>
                          <a:spcPct val="100000"/>
                        </a:lnSpc>
                        <a:spcBef>
                          <a:spcPts val="0"/>
                        </a:spcBef>
                        <a:spcAft>
                          <a:spcPts val="0"/>
                        </a:spcAft>
                        <a:buClrTx/>
                        <a:buSzTx/>
                        <a:buFontTx/>
                        <a:buNone/>
                        <a:tabLst/>
                        <a:defRPr/>
                      </a:pPr>
                      <a:r>
                        <a:rPr lang="en-US" sz="1600" u="none" strike="noStrike" kern="1200" baseline="0" dirty="0" smtClean="0">
                          <a:solidFill>
                            <a:schemeClr val="dk1"/>
                          </a:solidFill>
                          <a:effectLst/>
                          <a:latin typeface="+mj-lt"/>
                          <a:ea typeface="+mn-ea"/>
                          <a:cs typeface="+mn-cs"/>
                        </a:rPr>
                        <a:t>–</a:t>
                      </a:r>
                    </a:p>
                    <a:p>
                      <a:pPr marL="0" marR="0" indent="0" algn="r" defTabSz="6858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dk1"/>
                        </a:solidFill>
                        <a:latin typeface="+mj-lt"/>
                        <a:ea typeface="Calibri" charset="0"/>
                        <a:cs typeface="Calibri" charset="0"/>
                      </a:endParaRPr>
                    </a:p>
                    <a:p>
                      <a:pPr marL="0" marR="0" indent="0" algn="r" defTabSz="685800" rtl="0" eaLnBrk="1" fontAlgn="auto" latinLnBrk="0" hangingPunct="1">
                        <a:lnSpc>
                          <a:spcPct val="100000"/>
                        </a:lnSpc>
                        <a:spcBef>
                          <a:spcPts val="0"/>
                        </a:spcBef>
                        <a:spcAft>
                          <a:spcPts val="0"/>
                        </a:spcAft>
                        <a:buClrTx/>
                        <a:buSzTx/>
                        <a:buFontTx/>
                        <a:buNone/>
                        <a:tabLst/>
                        <a:defRPr/>
                      </a:pPr>
                      <a:r>
                        <a:rPr lang="en-US" sz="1600" b="0" u="none" strike="noStrike" kern="1200" baseline="0" dirty="0" smtClean="0">
                          <a:solidFill>
                            <a:schemeClr val="dk1"/>
                          </a:solidFill>
                          <a:effectLst/>
                          <a:latin typeface="+mj-lt"/>
                          <a:ea typeface="+mn-ea"/>
                          <a:cs typeface="+mn-cs"/>
                        </a:rPr>
                        <a:t>–</a:t>
                      </a:r>
                      <a:endParaRPr lang="en-US" sz="1600" b="0" kern="1200" dirty="0" smtClean="0">
                        <a:solidFill>
                          <a:schemeClr val="dk1"/>
                        </a:solidFill>
                        <a:latin typeface="+mj-lt"/>
                        <a:ea typeface="Calibri" charset="0"/>
                        <a:cs typeface="Calibri" charset="0"/>
                      </a:endParaRPr>
                    </a:p>
                  </a:txBody>
                  <a:tcPr/>
                </a:tc>
                <a:tc>
                  <a:txBody>
                    <a:bodyPr/>
                    <a:lstStyle/>
                    <a:p>
                      <a:pPr algn="r"/>
                      <a:r>
                        <a:rPr lang="en-US" sz="1600" dirty="0" smtClean="0">
                          <a:latin typeface="+mj-lt"/>
                        </a:rPr>
                        <a:t>379.5</a:t>
                      </a:r>
                    </a:p>
                    <a:p>
                      <a:pPr algn="r"/>
                      <a:r>
                        <a:rPr lang="en-US" sz="1600" dirty="0" smtClean="0">
                          <a:latin typeface="+mj-lt"/>
                        </a:rPr>
                        <a:t>+7.5</a:t>
                      </a:r>
                    </a:p>
                    <a:p>
                      <a:pPr marL="0" marR="0" indent="0" algn="r" defTabSz="685800" rtl="0" eaLnBrk="1" fontAlgn="auto" latinLnBrk="0" hangingPunct="1">
                        <a:lnSpc>
                          <a:spcPct val="100000"/>
                        </a:lnSpc>
                        <a:spcBef>
                          <a:spcPts val="0"/>
                        </a:spcBef>
                        <a:spcAft>
                          <a:spcPts val="0"/>
                        </a:spcAft>
                        <a:buClrTx/>
                        <a:buSzTx/>
                        <a:buFontTx/>
                        <a:buNone/>
                        <a:tabLst/>
                        <a:defRPr/>
                      </a:pPr>
                      <a:r>
                        <a:rPr lang="en-US" sz="1600" b="0" u="none" strike="noStrike" kern="1200" baseline="0" dirty="0" smtClean="0">
                          <a:solidFill>
                            <a:schemeClr val="tx1"/>
                          </a:solidFill>
                          <a:effectLst/>
                          <a:latin typeface="+mj-lt"/>
                          <a:ea typeface="+mn-ea"/>
                          <a:cs typeface="+mn-cs"/>
                        </a:rPr>
                        <a:t>-231.3</a:t>
                      </a:r>
                      <a:endParaRPr lang="en-US" sz="1600" b="0" u="none" strike="noStrike" kern="1200" baseline="0" dirty="0" smtClean="0">
                        <a:solidFill>
                          <a:schemeClr val="tx1"/>
                        </a:solidFill>
                        <a:effectLst/>
                        <a:latin typeface="+mn-lt"/>
                        <a:ea typeface="+mn-ea"/>
                        <a:cs typeface="+mn-cs"/>
                      </a:endParaRPr>
                    </a:p>
                    <a:p>
                      <a:pPr marL="0" marR="0" indent="0" algn="r" defTabSz="6858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dk1"/>
                        </a:solidFill>
                        <a:latin typeface="+mn-lt"/>
                        <a:ea typeface="Calibri" charset="0"/>
                        <a:cs typeface="Calibri" charset="0"/>
                      </a:endParaRPr>
                    </a:p>
                    <a:p>
                      <a:pPr marL="0" marR="0" indent="0" algn="r" defTabSz="685800" rtl="0" eaLnBrk="1" fontAlgn="auto" latinLnBrk="0" hangingPunct="1">
                        <a:lnSpc>
                          <a:spcPct val="100000"/>
                        </a:lnSpc>
                        <a:spcBef>
                          <a:spcPts val="0"/>
                        </a:spcBef>
                        <a:spcAft>
                          <a:spcPts val="0"/>
                        </a:spcAft>
                        <a:buClrTx/>
                        <a:buSzTx/>
                        <a:buFontTx/>
                        <a:buNone/>
                        <a:tabLst/>
                        <a:defRPr/>
                      </a:pPr>
                      <a:r>
                        <a:rPr lang="en-US" sz="1600" b="0" u="none" strike="noStrike" kern="1200" baseline="0" dirty="0" smtClean="0">
                          <a:solidFill>
                            <a:schemeClr val="dk1"/>
                          </a:solidFill>
                          <a:effectLst/>
                          <a:latin typeface="+mj-lt"/>
                          <a:ea typeface="+mn-ea"/>
                          <a:cs typeface="+mn-cs"/>
                        </a:rPr>
                        <a:t>–</a:t>
                      </a:r>
                      <a:endParaRPr lang="en-US" sz="1600" b="0" kern="1200" dirty="0" smtClean="0">
                        <a:solidFill>
                          <a:schemeClr val="dk1"/>
                        </a:solidFill>
                        <a:latin typeface="+mj-lt"/>
                        <a:ea typeface="Calibri" charset="0"/>
                        <a:cs typeface="Calibri" charset="0"/>
                      </a:endParaRPr>
                    </a:p>
                  </a:txBody>
                  <a:tcPr/>
                </a:tc>
                <a:tc>
                  <a:txBody>
                    <a:bodyPr/>
                    <a:lstStyle/>
                    <a:p>
                      <a:pPr algn="r"/>
                      <a:r>
                        <a:rPr lang="en-US" sz="1600" dirty="0" smtClean="0">
                          <a:latin typeface="+mj-lt"/>
                        </a:rPr>
                        <a:t>7590.7</a:t>
                      </a:r>
                    </a:p>
                    <a:p>
                      <a:pPr marL="0" marR="0" indent="0" algn="r" defTabSz="914400" rtl="0" eaLnBrk="1" fontAlgn="auto" latinLnBrk="0" hangingPunct="1">
                        <a:lnSpc>
                          <a:spcPct val="100000"/>
                        </a:lnSpc>
                        <a:spcBef>
                          <a:spcPts val="0"/>
                        </a:spcBef>
                        <a:spcAft>
                          <a:spcPts val="0"/>
                        </a:spcAft>
                        <a:buClrTx/>
                        <a:buSzTx/>
                        <a:buFontTx/>
                        <a:buNone/>
                        <a:tabLst/>
                        <a:defRPr/>
                      </a:pPr>
                      <a:r>
                        <a:rPr lang="nb-NO" sz="1600" b="0" u="none" strike="noStrike" cap="none" baseline="0" dirty="0" smtClean="0">
                          <a:solidFill>
                            <a:schemeClr val="tx1"/>
                          </a:solidFill>
                          <a:effectLst/>
                          <a:latin typeface="+mj-lt"/>
                          <a:sym typeface="Arial"/>
                          <a:rtl val="0"/>
                        </a:rPr>
                        <a:t>+281.0</a:t>
                      </a:r>
                    </a:p>
                    <a:p>
                      <a:pPr marL="0" marR="0" indent="0" algn="r" defTabSz="914400" rtl="0" eaLnBrk="1" fontAlgn="auto" latinLnBrk="0" hangingPunct="1">
                        <a:lnSpc>
                          <a:spcPct val="100000"/>
                        </a:lnSpc>
                        <a:spcBef>
                          <a:spcPts val="0"/>
                        </a:spcBef>
                        <a:spcAft>
                          <a:spcPts val="0"/>
                        </a:spcAft>
                        <a:buClrTx/>
                        <a:buSzTx/>
                        <a:buFontTx/>
                        <a:buNone/>
                        <a:tabLst/>
                        <a:defRPr/>
                      </a:pPr>
                      <a:r>
                        <a:rPr lang="nb-NO" sz="1600" b="0" u="none" strike="noStrike" cap="none" baseline="0" dirty="0" smtClean="0">
                          <a:solidFill>
                            <a:schemeClr val="tx1"/>
                          </a:solidFill>
                          <a:effectLst/>
                          <a:latin typeface="+mj-lt"/>
                          <a:ea typeface="Calibri" charset="0"/>
                          <a:cs typeface="Calibri" charset="0"/>
                          <a:sym typeface="Arial"/>
                          <a:rtl val="0"/>
                        </a:rPr>
                        <a:t>+4685.3</a:t>
                      </a:r>
                    </a:p>
                    <a:p>
                      <a:pPr marL="0" marR="0" indent="0" algn="r" defTabSz="914400" rtl="0" eaLnBrk="1" fontAlgn="auto" latinLnBrk="0" hangingPunct="1">
                        <a:lnSpc>
                          <a:spcPct val="100000"/>
                        </a:lnSpc>
                        <a:spcBef>
                          <a:spcPts val="0"/>
                        </a:spcBef>
                        <a:spcAft>
                          <a:spcPts val="0"/>
                        </a:spcAft>
                        <a:buClrTx/>
                        <a:buSzTx/>
                        <a:buFontTx/>
                        <a:buNone/>
                        <a:tabLst/>
                        <a:defRPr/>
                      </a:pPr>
                      <a:endParaRPr lang="nb-NO" sz="1200" b="0" dirty="0" smtClean="0">
                        <a:solidFill>
                          <a:schemeClr val="tx1"/>
                        </a:solidFill>
                        <a:latin typeface="+mj-lt"/>
                        <a:ea typeface="Calibri" charset="0"/>
                        <a:cs typeface="Calibri" charset="0"/>
                      </a:endParaRPr>
                    </a:p>
                    <a:p>
                      <a:pPr marL="0" marR="0" indent="0" algn="r" defTabSz="914400" rtl="0" eaLnBrk="1" fontAlgn="auto" latinLnBrk="0" hangingPunct="1">
                        <a:lnSpc>
                          <a:spcPct val="100000"/>
                        </a:lnSpc>
                        <a:spcBef>
                          <a:spcPts val="0"/>
                        </a:spcBef>
                        <a:spcAft>
                          <a:spcPts val="0"/>
                        </a:spcAft>
                        <a:buClrTx/>
                        <a:buSzTx/>
                        <a:buFontTx/>
                        <a:buNone/>
                        <a:tabLst/>
                        <a:defRPr/>
                      </a:pPr>
                      <a:r>
                        <a:rPr lang="nb-NO" sz="1600" b="1" dirty="0" smtClean="0">
                          <a:solidFill>
                            <a:schemeClr val="accent1">
                              <a:lumMod val="75000"/>
                            </a:schemeClr>
                          </a:solidFill>
                          <a:latin typeface="+mj-lt"/>
                          <a:ea typeface="Calibri" charset="0"/>
                          <a:cs typeface="Calibri" charset="0"/>
                        </a:rPr>
                        <a:t>+282.3</a:t>
                      </a:r>
                    </a:p>
                  </a:txBody>
                  <a:tcPr/>
                </a:tc>
              </a:tr>
            </a:tbl>
          </a:graphicData>
        </a:graphic>
      </p:graphicFrame>
      <p:sp>
        <p:nvSpPr>
          <p:cNvPr id="5" name="TextBox 4"/>
          <p:cNvSpPr txBox="1"/>
          <p:nvPr/>
        </p:nvSpPr>
        <p:spPr>
          <a:xfrm>
            <a:off x="457199" y="1362909"/>
            <a:ext cx="7426037" cy="400110"/>
          </a:xfrm>
          <a:prstGeom prst="rect">
            <a:avLst/>
          </a:prstGeom>
          <a:noFill/>
        </p:spPr>
        <p:txBody>
          <a:bodyPr wrap="square" rtlCol="0">
            <a:spAutoFit/>
          </a:bodyPr>
          <a:lstStyle/>
          <a:p>
            <a:r>
              <a:rPr lang="en-US" sz="2000" dirty="0" smtClean="0">
                <a:latin typeface="Calibri Light" charset="0"/>
                <a:ea typeface="Calibri Light" charset="0"/>
                <a:cs typeface="Calibri Light" charset="0"/>
              </a:rPr>
              <a:t>Cycles per packet and throughput of L2L3-ACL application</a:t>
            </a:r>
          </a:p>
        </p:txBody>
      </p:sp>
    </p:spTree>
    <p:extLst>
      <p:ext uri="{BB962C8B-B14F-4D97-AF65-F5344CB8AC3E}">
        <p14:creationId xmlns:p14="http://schemas.microsoft.com/office/powerpoint/2010/main" val="937602298"/>
      </p:ext>
    </p:extLst>
  </p:cSld>
  <p:clrMapOvr>
    <a:masterClrMapping/>
  </p:clrMapOvr>
  <mc:AlternateContent xmlns:mc="http://schemas.openxmlformats.org/markup-compatibility/2006" xmlns:p14="http://schemas.microsoft.com/office/powerpoint/2010/main">
    <mc:Choice Requires="p14">
      <p:transition spd="slow" p14:dur="2000" advTm="360"/>
    </mc:Choice>
    <mc:Fallback xmlns="">
      <p:transition spd="slow" advTm="360"/>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Optimizations for </a:t>
            </a:r>
            <a:r>
              <a:rPr lang="en-US" b="1" dirty="0" smtClean="0"/>
              <a:t>Improving Actions</a:t>
            </a:r>
            <a:endParaRPr lang="en-US" b="1" dirty="0"/>
          </a:p>
        </p:txBody>
      </p:sp>
      <p:graphicFrame>
        <p:nvGraphicFramePr>
          <p:cNvPr id="7" name="Table 6"/>
          <p:cNvGraphicFramePr>
            <a:graphicFrameLocks noGrp="1"/>
          </p:cNvGraphicFramePr>
          <p:nvPr>
            <p:extLst>
              <p:ext uri="{D42A27DB-BD31-4B8C-83A1-F6EECF244321}">
                <p14:modId xmlns:p14="http://schemas.microsoft.com/office/powerpoint/2010/main" val="1093825177"/>
              </p:ext>
            </p:extLst>
          </p:nvPr>
        </p:nvGraphicFramePr>
        <p:xfrm>
          <a:off x="630936" y="2048256"/>
          <a:ext cx="7989760" cy="2626360"/>
        </p:xfrm>
        <a:graphic>
          <a:graphicData uri="http://schemas.openxmlformats.org/drawingml/2006/table">
            <a:tbl>
              <a:tblPr firstRow="1" bandRow="1">
                <a:tableStyleId>{5C22544A-7EE6-4342-B048-85BDC9FD1C3A}</a:tableStyleId>
              </a:tblPr>
              <a:tblGrid>
                <a:gridCol w="809470"/>
                <a:gridCol w="2368446"/>
                <a:gridCol w="824459"/>
                <a:gridCol w="1094282"/>
                <a:gridCol w="1214203"/>
                <a:gridCol w="1678900"/>
              </a:tblGrid>
              <a:tr h="370840">
                <a:tc rowSpan="2">
                  <a:txBody>
                    <a:bodyPr/>
                    <a:lstStyle/>
                    <a:p>
                      <a:pPr algn="ctr"/>
                      <a:r>
                        <a:rPr lang="en-US" sz="1600" dirty="0" smtClean="0">
                          <a:latin typeface="+mj-lt"/>
                        </a:rPr>
                        <a:t>Switch</a:t>
                      </a:r>
                      <a:endParaRPr lang="en-US" sz="1600" b="1" dirty="0">
                        <a:latin typeface="+mj-lt"/>
                        <a:ea typeface="Calibri" charset="0"/>
                        <a:cs typeface="Calibri" charset="0"/>
                      </a:endParaRPr>
                    </a:p>
                  </a:txBody>
                  <a:tcPr anchor="ctr"/>
                </a:tc>
                <a:tc rowSpan="2">
                  <a:txBody>
                    <a:bodyPr/>
                    <a:lstStyle/>
                    <a:p>
                      <a:pPr algn="ctr"/>
                      <a:r>
                        <a:rPr lang="en-US" sz="1600" dirty="0" smtClean="0">
                          <a:latin typeface="+mj-lt"/>
                        </a:rPr>
                        <a:t>Optimization</a:t>
                      </a:r>
                      <a:endParaRPr lang="en-US" sz="1600" b="1" dirty="0">
                        <a:latin typeface="+mj-lt"/>
                        <a:ea typeface="Calibri" charset="0"/>
                        <a:cs typeface="Calibri" charset="0"/>
                      </a:endParaRPr>
                    </a:p>
                  </a:txBody>
                  <a:tcPr anchor="ctr"/>
                </a:tc>
                <a:tc rowSpan="2">
                  <a:txBody>
                    <a:bodyPr/>
                    <a:lstStyle/>
                    <a:p>
                      <a:pPr algn="ctr"/>
                      <a:r>
                        <a:rPr lang="en-US" sz="1600" dirty="0" smtClean="0">
                          <a:latin typeface="+mj-lt"/>
                        </a:rPr>
                        <a:t>Parser</a:t>
                      </a:r>
                    </a:p>
                    <a:p>
                      <a:pPr algn="ctr"/>
                      <a:r>
                        <a:rPr lang="en-US" sz="1200" b="1" dirty="0" smtClean="0">
                          <a:latin typeface="+mj-lt"/>
                          <a:ea typeface="Calibri" charset="0"/>
                          <a:cs typeface="Calibri" charset="0"/>
                        </a:rPr>
                        <a:t>(Cycles)</a:t>
                      </a:r>
                      <a:endParaRPr lang="en-US" sz="1200" b="1" dirty="0">
                        <a:latin typeface="+mj-lt"/>
                        <a:ea typeface="Calibri" charset="0"/>
                        <a:cs typeface="Calibri" charset="0"/>
                      </a:endParaRPr>
                    </a:p>
                  </a:txBody>
                  <a:tcPr anchor="ctr"/>
                </a:tc>
                <a:tc gridSpan="2">
                  <a:txBody>
                    <a:bodyPr/>
                    <a:lstStyle/>
                    <a:p>
                      <a:pPr algn="ctr"/>
                      <a:r>
                        <a:rPr lang="en-US" sz="1600" dirty="0" smtClean="0">
                          <a:latin typeface="+mj-lt"/>
                        </a:rPr>
                        <a:t>Match-Action</a:t>
                      </a:r>
                      <a:r>
                        <a:rPr lang="en-US" sz="1600" baseline="0" dirty="0" smtClean="0">
                          <a:latin typeface="+mj-lt"/>
                        </a:rPr>
                        <a:t> Cache</a:t>
                      </a:r>
                    </a:p>
                    <a:p>
                      <a:pPr algn="ctr"/>
                      <a:r>
                        <a:rPr lang="en-US" sz="1200" b="1" baseline="0" dirty="0" smtClean="0">
                          <a:latin typeface="+mj-lt"/>
                          <a:ea typeface="Calibri" charset="0"/>
                          <a:cs typeface="Calibri" charset="0"/>
                        </a:rPr>
                        <a:t>(Cycles)</a:t>
                      </a:r>
                      <a:endParaRPr lang="en-US" sz="1200" b="1" dirty="0">
                        <a:latin typeface="+mj-lt"/>
                        <a:ea typeface="Calibri" charset="0"/>
                        <a:cs typeface="Calibri" charset="0"/>
                      </a:endParaRPr>
                    </a:p>
                  </a:txBody>
                  <a:tcPr anchor="ctr"/>
                </a:tc>
                <a:tc hMerge="1">
                  <a:txBody>
                    <a:bodyPr/>
                    <a:lstStyle/>
                    <a:p>
                      <a:endParaRPr lang="en-US" dirty="0"/>
                    </a:p>
                  </a:txBody>
                  <a:tcPr/>
                </a:tc>
                <a:tc rowSpan="2">
                  <a:txBody>
                    <a:bodyPr/>
                    <a:lstStyle/>
                    <a:p>
                      <a:pPr algn="ctr"/>
                      <a:r>
                        <a:rPr lang="en-US" sz="1600" baseline="0" dirty="0" smtClean="0">
                          <a:latin typeface="+mj-lt"/>
                        </a:rPr>
                        <a:t>Throughput</a:t>
                      </a:r>
                    </a:p>
                    <a:p>
                      <a:pPr algn="ctr"/>
                      <a:r>
                        <a:rPr lang="en-US" sz="1200" baseline="0" dirty="0" smtClean="0">
                          <a:latin typeface="+mj-lt"/>
                        </a:rPr>
                        <a:t>(Mbps)</a:t>
                      </a:r>
                      <a:endParaRPr lang="en-US" sz="1600" b="1" dirty="0">
                        <a:latin typeface="+mj-lt"/>
                        <a:ea typeface="Calibri" charset="0"/>
                        <a:cs typeface="Calibri" charset="0"/>
                      </a:endParaRPr>
                    </a:p>
                  </a:txBody>
                  <a:tcPr anchor="ctr"/>
                </a:tc>
              </a:tr>
              <a:tr h="370840">
                <a:tc vMerge="1">
                  <a:txBody>
                    <a:bodyPr/>
                    <a:lstStyle/>
                    <a:p>
                      <a:endParaRPr lang="en-US" dirty="0"/>
                    </a:p>
                  </a:txBody>
                  <a:tcPr/>
                </a:tc>
                <a:tc vMerge="1">
                  <a:txBody>
                    <a:bodyPr/>
                    <a:lstStyle/>
                    <a:p>
                      <a:endParaRPr lang="en-US" dirty="0"/>
                    </a:p>
                  </a:txBody>
                  <a:tcPr/>
                </a:tc>
                <a:tc vMerge="1">
                  <a:txBody>
                    <a:bodyPr/>
                    <a:lstStyle/>
                    <a:p>
                      <a:endParaRPr lang="en-US" dirty="0"/>
                    </a:p>
                  </a:txBody>
                  <a:tcPr/>
                </a:tc>
                <a:tc>
                  <a:txBody>
                    <a:bodyPr/>
                    <a:lstStyle/>
                    <a:p>
                      <a:pPr marR="0" algn="ctr" rtl="0">
                        <a:lnSpc>
                          <a:spcPct val="100000"/>
                        </a:lnSpc>
                        <a:spcBef>
                          <a:spcPts val="0"/>
                        </a:spcBef>
                        <a:spcAft>
                          <a:spcPts val="0"/>
                        </a:spcAft>
                        <a:buNone/>
                      </a:pPr>
                      <a:r>
                        <a:rPr lang="en-US" sz="1600" u="none" strike="noStrike" cap="none" baseline="0" dirty="0" smtClean="0">
                          <a:latin typeface="+mj-lt"/>
                          <a:sym typeface="Arial"/>
                          <a:rtl val="0"/>
                        </a:rPr>
                        <a:t>Match</a:t>
                      </a:r>
                      <a:endParaRPr lang="en-US" sz="1600" b="1" i="0" u="none" strike="noStrike" cap="none" baseline="0" dirty="0">
                        <a:solidFill>
                          <a:schemeClr val="lt1"/>
                        </a:solidFill>
                        <a:latin typeface="+mj-lt"/>
                        <a:ea typeface="Calibri" charset="0"/>
                        <a:cs typeface="Calibri" charset="0"/>
                        <a:sym typeface="Arial"/>
                        <a:rtl val="0"/>
                      </a:endParaRPr>
                    </a:p>
                  </a:txBody>
                  <a:tcPr anchor="ctr"/>
                </a:tc>
                <a:tc>
                  <a:txBody>
                    <a:bodyPr/>
                    <a:lstStyle/>
                    <a:p>
                      <a:pPr marR="0" algn="ctr" rtl="0">
                        <a:lnSpc>
                          <a:spcPct val="100000"/>
                        </a:lnSpc>
                        <a:spcBef>
                          <a:spcPts val="0"/>
                        </a:spcBef>
                        <a:spcAft>
                          <a:spcPts val="0"/>
                        </a:spcAft>
                        <a:buNone/>
                      </a:pPr>
                      <a:r>
                        <a:rPr lang="en-US" sz="1600" u="none" strike="noStrike" cap="none" baseline="0" dirty="0" smtClean="0">
                          <a:latin typeface="+mj-lt"/>
                          <a:sym typeface="Arial"/>
                          <a:rtl val="0"/>
                        </a:rPr>
                        <a:t>Actions</a:t>
                      </a:r>
                      <a:endParaRPr lang="en-US" sz="1600" b="1" i="0" u="none" strike="noStrike" cap="none" baseline="30000" dirty="0">
                        <a:solidFill>
                          <a:schemeClr val="lt1"/>
                        </a:solidFill>
                        <a:latin typeface="+mj-lt"/>
                        <a:ea typeface="Calibri" charset="0"/>
                        <a:cs typeface="Calibri" charset="0"/>
                        <a:sym typeface="Arial"/>
                        <a:rtl val="0"/>
                      </a:endParaRPr>
                    </a:p>
                  </a:txBody>
                  <a:tcPr anchor="ctr"/>
                </a:tc>
                <a:tc vMerge="1">
                  <a:txBody>
                    <a:bodyPr/>
                    <a:lstStyle/>
                    <a:p>
                      <a:endParaRPr lang="en-US" dirty="0"/>
                    </a:p>
                  </a:txBody>
                  <a:tcPr/>
                </a:tc>
              </a:tr>
              <a:tr h="476582">
                <a:tc>
                  <a:txBody>
                    <a:bodyPr/>
                    <a:lstStyle/>
                    <a:p>
                      <a:r>
                        <a:rPr lang="en-US" sz="1600" dirty="0" smtClean="0">
                          <a:latin typeface="+mj-lt"/>
                        </a:rPr>
                        <a:t>PISCES</a:t>
                      </a:r>
                      <a:endParaRPr lang="en-US" sz="1600" dirty="0">
                        <a:latin typeface="+mj-lt"/>
                        <a:ea typeface="Calibri" charset="0"/>
                        <a:cs typeface="Calibri"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mj-lt"/>
                        </a:rPr>
                        <a:t>Without</a:t>
                      </a:r>
                      <a:r>
                        <a:rPr lang="en-US" sz="1600" baseline="0" dirty="0" smtClean="0">
                          <a:latin typeface="+mj-lt"/>
                        </a:rPr>
                        <a:t> optimizations</a:t>
                      </a:r>
                      <a:endParaRPr lang="en-US" sz="1600" dirty="0" smtClean="0">
                        <a:latin typeface="+mj-lt"/>
                      </a:endParaRPr>
                    </a:p>
                    <a:p>
                      <a:pPr marL="285750" indent="-285750">
                        <a:buFontTx/>
                        <a:buChar char="-"/>
                      </a:pPr>
                      <a:r>
                        <a:rPr lang="en-US" sz="1600" b="0" dirty="0" smtClean="0">
                          <a:latin typeface="+mj-lt"/>
                        </a:rPr>
                        <a:t>Inline Editing</a:t>
                      </a:r>
                    </a:p>
                    <a:p>
                      <a:pPr marL="285750" indent="-285750">
                        <a:buFontTx/>
                        <a:buChar char="-"/>
                      </a:pPr>
                      <a:r>
                        <a:rPr lang="en-US" sz="1600" b="0" dirty="0" smtClean="0">
                          <a:latin typeface="+mj-lt"/>
                          <a:ea typeface="Calibri" charset="0"/>
                          <a:cs typeface="Calibri" charset="0"/>
                        </a:rPr>
                        <a:t>Inc. Checksum      </a:t>
                      </a:r>
                      <a:r>
                        <a:rPr lang="en-US" sz="1600" b="0" baseline="0" dirty="0" smtClean="0">
                          <a:latin typeface="+mj-lt"/>
                          <a:ea typeface="Calibri" charset="0"/>
                          <a:cs typeface="Calibri" charset="0"/>
                        </a:rPr>
                        <a:t> </a:t>
                      </a:r>
                      <a:r>
                        <a:rPr lang="en-US" sz="1200" b="0" baseline="0" dirty="0" smtClean="0">
                          <a:latin typeface="+mj-lt"/>
                          <a:ea typeface="Calibri" charset="0"/>
                          <a:cs typeface="Calibri" charset="0"/>
                        </a:rPr>
                        <a:t>(Transit Mode)</a:t>
                      </a:r>
                    </a:p>
                    <a:p>
                      <a:pPr marL="285750" indent="-285750">
                        <a:buFontTx/>
                        <a:buChar char="-"/>
                      </a:pPr>
                      <a:r>
                        <a:rPr lang="en-US" sz="1600" b="0" dirty="0" smtClean="0">
                          <a:latin typeface="+mj-lt"/>
                          <a:ea typeface="Calibri" charset="0"/>
                          <a:cs typeface="Calibri" charset="0"/>
                        </a:rPr>
                        <a:t>Parser</a:t>
                      </a:r>
                      <a:r>
                        <a:rPr lang="en-US" sz="1600" b="0" baseline="0" dirty="0" smtClean="0">
                          <a:latin typeface="+mj-lt"/>
                          <a:ea typeface="Calibri" charset="0"/>
                          <a:cs typeface="Calibri" charset="0"/>
                        </a:rPr>
                        <a:t> Specialization</a:t>
                      </a:r>
                    </a:p>
                    <a:p>
                      <a:pPr marL="285750" indent="-285750">
                        <a:buFontTx/>
                        <a:buChar char="-"/>
                      </a:pPr>
                      <a:r>
                        <a:rPr lang="en-US" sz="1600" b="1" baseline="0" dirty="0" smtClean="0">
                          <a:latin typeface="+mj-lt"/>
                          <a:ea typeface="Calibri" charset="0"/>
                          <a:cs typeface="Calibri" charset="0"/>
                        </a:rPr>
                        <a:t>Action Specialization</a:t>
                      </a:r>
                    </a:p>
                    <a:p>
                      <a:pPr marL="285750" indent="-285750">
                        <a:buFontTx/>
                        <a:buChar char="-"/>
                      </a:pPr>
                      <a:r>
                        <a:rPr lang="en-US" sz="1600" b="1" baseline="0" dirty="0" smtClean="0">
                          <a:latin typeface="+mj-lt"/>
                          <a:ea typeface="Calibri" charset="0"/>
                          <a:cs typeface="Calibri" charset="0"/>
                        </a:rPr>
                        <a:t>Action Coalescing</a:t>
                      </a:r>
                      <a:endParaRPr lang="en-US" sz="1600" b="1" dirty="0" smtClean="0">
                        <a:latin typeface="+mj-lt"/>
                        <a:ea typeface="Calibri" charset="0"/>
                        <a:cs typeface="Calibri" charset="0"/>
                      </a:endParaRPr>
                    </a:p>
                  </a:txBody>
                  <a:tcPr/>
                </a:tc>
                <a:tc>
                  <a:txBody>
                    <a:bodyPr/>
                    <a:lstStyle/>
                    <a:p>
                      <a:pPr algn="r"/>
                      <a:r>
                        <a:rPr lang="en-US" sz="1600" dirty="0" smtClean="0">
                          <a:latin typeface="+mj-lt"/>
                        </a:rPr>
                        <a:t>76.5</a:t>
                      </a:r>
                    </a:p>
                    <a:p>
                      <a:pPr algn="r"/>
                      <a:r>
                        <a:rPr lang="en-US" sz="1600" b="0" dirty="0" smtClean="0">
                          <a:solidFill>
                            <a:schemeClr val="tx1"/>
                          </a:solidFill>
                          <a:latin typeface="+mj-lt"/>
                        </a:rPr>
                        <a:t>-42.6</a:t>
                      </a:r>
                    </a:p>
                    <a:p>
                      <a:pPr marL="0" marR="0" indent="0" algn="r" defTabSz="685800" rtl="0" eaLnBrk="1" fontAlgn="auto" latinLnBrk="0" hangingPunct="1">
                        <a:lnSpc>
                          <a:spcPct val="100000"/>
                        </a:lnSpc>
                        <a:spcBef>
                          <a:spcPts val="0"/>
                        </a:spcBef>
                        <a:spcAft>
                          <a:spcPts val="0"/>
                        </a:spcAft>
                        <a:buClrTx/>
                        <a:buSzTx/>
                        <a:buFontTx/>
                        <a:buNone/>
                        <a:tabLst/>
                        <a:defRPr/>
                      </a:pPr>
                      <a:r>
                        <a:rPr lang="en-US" sz="1600" b="0" u="none" strike="noStrike" kern="1200" baseline="0" dirty="0" smtClean="0">
                          <a:solidFill>
                            <a:schemeClr val="dk1"/>
                          </a:solidFill>
                          <a:effectLst/>
                          <a:latin typeface="+mj-lt"/>
                          <a:ea typeface="+mn-ea"/>
                          <a:cs typeface="+mn-cs"/>
                        </a:rPr>
                        <a:t>–</a:t>
                      </a:r>
                    </a:p>
                    <a:p>
                      <a:pPr marL="0" marR="0" indent="0" algn="r" defTabSz="685800" rtl="0" eaLnBrk="1" fontAlgn="auto" latinLnBrk="0" hangingPunct="1">
                        <a:lnSpc>
                          <a:spcPct val="100000"/>
                        </a:lnSpc>
                        <a:spcBef>
                          <a:spcPts val="0"/>
                        </a:spcBef>
                        <a:spcAft>
                          <a:spcPts val="0"/>
                        </a:spcAft>
                        <a:buClrTx/>
                        <a:buSzTx/>
                        <a:buFontTx/>
                        <a:buNone/>
                        <a:tabLst/>
                        <a:defRPr/>
                      </a:pPr>
                      <a:endParaRPr lang="en-US" sz="1200" b="0" u="none" strike="noStrike" kern="1200" baseline="0" dirty="0" smtClean="0">
                        <a:solidFill>
                          <a:schemeClr val="dk1"/>
                        </a:solidFill>
                        <a:effectLst/>
                        <a:latin typeface="+mj-lt"/>
                        <a:ea typeface="+mn-ea"/>
                        <a:cs typeface="+mn-cs"/>
                      </a:endParaRPr>
                    </a:p>
                    <a:p>
                      <a:pPr marL="0" marR="0" indent="0" algn="r" defTabSz="685800" rtl="0" eaLnBrk="1" fontAlgn="auto" latinLnBrk="0" hangingPunct="1">
                        <a:lnSpc>
                          <a:spcPct val="100000"/>
                        </a:lnSpc>
                        <a:spcBef>
                          <a:spcPts val="0"/>
                        </a:spcBef>
                        <a:spcAft>
                          <a:spcPts val="0"/>
                        </a:spcAft>
                        <a:buClrTx/>
                        <a:buSzTx/>
                        <a:buFontTx/>
                        <a:buNone/>
                        <a:tabLst/>
                        <a:defRPr/>
                      </a:pPr>
                      <a:r>
                        <a:rPr lang="en-US" sz="1600" b="0" u="none" strike="noStrike" kern="1200" baseline="0" dirty="0" smtClean="0">
                          <a:solidFill>
                            <a:schemeClr val="tx1"/>
                          </a:solidFill>
                          <a:effectLst/>
                          <a:latin typeface="+mj-lt"/>
                          <a:ea typeface="+mn-ea"/>
                          <a:cs typeface="+mn-cs"/>
                        </a:rPr>
                        <a:t>-4.6</a:t>
                      </a:r>
                    </a:p>
                    <a:p>
                      <a:pPr marL="0" marR="0" indent="0" algn="r" defTabSz="685800" rtl="0" eaLnBrk="1" fontAlgn="auto" latinLnBrk="0" hangingPunct="1">
                        <a:lnSpc>
                          <a:spcPct val="100000"/>
                        </a:lnSpc>
                        <a:spcBef>
                          <a:spcPts val="0"/>
                        </a:spcBef>
                        <a:spcAft>
                          <a:spcPts val="0"/>
                        </a:spcAft>
                        <a:buClrTx/>
                        <a:buSzTx/>
                        <a:buFontTx/>
                        <a:buNone/>
                        <a:tabLst/>
                        <a:defRPr/>
                      </a:pPr>
                      <a:r>
                        <a:rPr lang="en-US" sz="1600" b="1" u="none" strike="noStrike" kern="1200" baseline="0" dirty="0" smtClean="0">
                          <a:solidFill>
                            <a:schemeClr val="dk1"/>
                          </a:solidFill>
                          <a:effectLst/>
                          <a:latin typeface="+mj-lt"/>
                          <a:ea typeface="+mn-ea"/>
                          <a:cs typeface="+mn-cs"/>
                        </a:rPr>
                        <a:t>–</a:t>
                      </a:r>
                    </a:p>
                    <a:p>
                      <a:pPr marL="0" marR="0" indent="0" algn="r" defTabSz="685800" rtl="0" eaLnBrk="1" fontAlgn="auto" latinLnBrk="0" hangingPunct="1">
                        <a:lnSpc>
                          <a:spcPct val="100000"/>
                        </a:lnSpc>
                        <a:spcBef>
                          <a:spcPts val="0"/>
                        </a:spcBef>
                        <a:spcAft>
                          <a:spcPts val="0"/>
                        </a:spcAft>
                        <a:buClrTx/>
                        <a:buSzTx/>
                        <a:buFontTx/>
                        <a:buNone/>
                        <a:tabLst/>
                        <a:defRPr/>
                      </a:pPr>
                      <a:r>
                        <a:rPr lang="en-US" sz="1600" b="1" u="none" strike="noStrike" kern="1200" baseline="0" dirty="0" smtClean="0">
                          <a:solidFill>
                            <a:schemeClr val="dk1"/>
                          </a:solidFill>
                          <a:effectLst/>
                          <a:latin typeface="+mj-lt"/>
                          <a:ea typeface="+mn-ea"/>
                          <a:cs typeface="+mn-cs"/>
                        </a:rPr>
                        <a:t>–</a:t>
                      </a:r>
                    </a:p>
                  </a:txBody>
                  <a:tcPr/>
                </a:tc>
                <a:tc>
                  <a:txBody>
                    <a:bodyPr/>
                    <a:lstStyle/>
                    <a:p>
                      <a:pPr algn="r"/>
                      <a:r>
                        <a:rPr lang="en-US" sz="1600" dirty="0" smtClean="0">
                          <a:latin typeface="+mj-lt"/>
                        </a:rPr>
                        <a:t>209.5</a:t>
                      </a:r>
                    </a:p>
                    <a:p>
                      <a:pPr algn="r"/>
                      <a:r>
                        <a:rPr lang="en-US" sz="1600" u="none" strike="noStrike" kern="1200" baseline="0" dirty="0" smtClean="0">
                          <a:effectLst/>
                          <a:latin typeface="+mj-lt"/>
                        </a:rPr>
                        <a:t>–</a:t>
                      </a:r>
                    </a:p>
                    <a:p>
                      <a:pPr marL="0" marR="0" indent="0" algn="r" defTabSz="685800" rtl="0" eaLnBrk="1" fontAlgn="auto" latinLnBrk="0" hangingPunct="1">
                        <a:lnSpc>
                          <a:spcPct val="100000"/>
                        </a:lnSpc>
                        <a:spcBef>
                          <a:spcPts val="0"/>
                        </a:spcBef>
                        <a:spcAft>
                          <a:spcPts val="0"/>
                        </a:spcAft>
                        <a:buClrTx/>
                        <a:buSzTx/>
                        <a:buFontTx/>
                        <a:buNone/>
                        <a:tabLst/>
                        <a:defRPr/>
                      </a:pPr>
                      <a:r>
                        <a:rPr lang="en-US" sz="1600" u="none" strike="noStrike" kern="1200" baseline="0" dirty="0" smtClean="0">
                          <a:solidFill>
                            <a:schemeClr val="dk1"/>
                          </a:solidFill>
                          <a:effectLst/>
                          <a:latin typeface="+mj-lt"/>
                          <a:ea typeface="+mn-ea"/>
                          <a:cs typeface="+mn-cs"/>
                        </a:rPr>
                        <a:t>–</a:t>
                      </a:r>
                    </a:p>
                    <a:p>
                      <a:pPr marL="0" marR="0" indent="0" algn="r" defTabSz="6858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dk1"/>
                        </a:solidFill>
                        <a:latin typeface="+mj-lt"/>
                        <a:ea typeface="Calibri" charset="0"/>
                        <a:cs typeface="Calibri" charset="0"/>
                      </a:endParaRPr>
                    </a:p>
                    <a:p>
                      <a:pPr marL="0" marR="0" indent="0" algn="r" defTabSz="685800" rtl="0" eaLnBrk="1" fontAlgn="auto" latinLnBrk="0" hangingPunct="1">
                        <a:lnSpc>
                          <a:spcPct val="100000"/>
                        </a:lnSpc>
                        <a:spcBef>
                          <a:spcPts val="0"/>
                        </a:spcBef>
                        <a:spcAft>
                          <a:spcPts val="0"/>
                        </a:spcAft>
                        <a:buClrTx/>
                        <a:buSzTx/>
                        <a:buFontTx/>
                        <a:buNone/>
                        <a:tabLst/>
                        <a:defRPr/>
                      </a:pPr>
                      <a:r>
                        <a:rPr lang="en-US" sz="1600" b="0" u="none" strike="noStrike" kern="1200" baseline="0" dirty="0" smtClean="0">
                          <a:solidFill>
                            <a:schemeClr val="dk1"/>
                          </a:solidFill>
                          <a:effectLst/>
                          <a:latin typeface="+mj-lt"/>
                          <a:ea typeface="+mn-ea"/>
                          <a:cs typeface="+mn-cs"/>
                        </a:rPr>
                        <a:t>–</a:t>
                      </a:r>
                    </a:p>
                    <a:p>
                      <a:pPr marL="0" marR="0" indent="0" algn="r" defTabSz="685800" rtl="0" eaLnBrk="1" fontAlgn="auto" latinLnBrk="0" hangingPunct="1">
                        <a:lnSpc>
                          <a:spcPct val="100000"/>
                        </a:lnSpc>
                        <a:spcBef>
                          <a:spcPts val="0"/>
                        </a:spcBef>
                        <a:spcAft>
                          <a:spcPts val="0"/>
                        </a:spcAft>
                        <a:buClrTx/>
                        <a:buSzTx/>
                        <a:buFontTx/>
                        <a:buNone/>
                        <a:tabLst/>
                        <a:defRPr/>
                      </a:pPr>
                      <a:r>
                        <a:rPr lang="en-US" sz="1600" b="1" u="none" strike="noStrike" kern="1200" baseline="0" dirty="0" smtClean="0">
                          <a:solidFill>
                            <a:schemeClr val="dk1"/>
                          </a:solidFill>
                          <a:effectLst/>
                          <a:latin typeface="+mj-lt"/>
                          <a:ea typeface="+mn-ea"/>
                          <a:cs typeface="+mn-cs"/>
                        </a:rPr>
                        <a:t>–</a:t>
                      </a:r>
                    </a:p>
                    <a:p>
                      <a:pPr marL="0" marR="0" indent="0" algn="r" defTabSz="685800" rtl="0" eaLnBrk="1" fontAlgn="auto" latinLnBrk="0" hangingPunct="1">
                        <a:lnSpc>
                          <a:spcPct val="100000"/>
                        </a:lnSpc>
                        <a:spcBef>
                          <a:spcPts val="0"/>
                        </a:spcBef>
                        <a:spcAft>
                          <a:spcPts val="0"/>
                        </a:spcAft>
                        <a:buClrTx/>
                        <a:buSzTx/>
                        <a:buFontTx/>
                        <a:buNone/>
                        <a:tabLst/>
                        <a:defRPr/>
                      </a:pPr>
                      <a:r>
                        <a:rPr lang="en-US" sz="1600" b="1" u="none" strike="noStrike" kern="1200" baseline="0" dirty="0" smtClean="0">
                          <a:solidFill>
                            <a:schemeClr val="dk1"/>
                          </a:solidFill>
                          <a:effectLst/>
                          <a:latin typeface="+mj-lt"/>
                          <a:ea typeface="+mn-ea"/>
                          <a:cs typeface="+mn-cs"/>
                        </a:rPr>
                        <a:t>–</a:t>
                      </a:r>
                    </a:p>
                  </a:txBody>
                  <a:tcPr/>
                </a:tc>
                <a:tc>
                  <a:txBody>
                    <a:bodyPr/>
                    <a:lstStyle/>
                    <a:p>
                      <a:pPr algn="r"/>
                      <a:r>
                        <a:rPr lang="en-US" sz="1600" dirty="0" smtClean="0">
                          <a:latin typeface="+mj-lt"/>
                        </a:rPr>
                        <a:t>379.5</a:t>
                      </a:r>
                    </a:p>
                    <a:p>
                      <a:pPr algn="r"/>
                      <a:r>
                        <a:rPr lang="en-US" sz="1600" dirty="0" smtClean="0">
                          <a:latin typeface="+mj-lt"/>
                        </a:rPr>
                        <a:t>+7.5</a:t>
                      </a:r>
                    </a:p>
                    <a:p>
                      <a:pPr marL="0" marR="0" indent="0" algn="r" defTabSz="685800" rtl="0" eaLnBrk="1" fontAlgn="auto" latinLnBrk="0" hangingPunct="1">
                        <a:lnSpc>
                          <a:spcPct val="100000"/>
                        </a:lnSpc>
                        <a:spcBef>
                          <a:spcPts val="0"/>
                        </a:spcBef>
                        <a:spcAft>
                          <a:spcPts val="0"/>
                        </a:spcAft>
                        <a:buClrTx/>
                        <a:buSzTx/>
                        <a:buFontTx/>
                        <a:buNone/>
                        <a:tabLst/>
                        <a:defRPr/>
                      </a:pPr>
                      <a:r>
                        <a:rPr lang="en-US" sz="1600" b="0" u="none" strike="noStrike" kern="1200" baseline="0" dirty="0" smtClean="0">
                          <a:solidFill>
                            <a:schemeClr val="tx1"/>
                          </a:solidFill>
                          <a:effectLst/>
                          <a:latin typeface="+mj-lt"/>
                          <a:ea typeface="+mn-ea"/>
                          <a:cs typeface="+mn-cs"/>
                        </a:rPr>
                        <a:t>-231.3</a:t>
                      </a:r>
                      <a:endParaRPr lang="en-US" sz="1600" b="0" u="none" strike="noStrike" kern="1200" baseline="0" dirty="0" smtClean="0">
                        <a:solidFill>
                          <a:schemeClr val="tx1"/>
                        </a:solidFill>
                        <a:effectLst/>
                        <a:latin typeface="+mn-lt"/>
                        <a:ea typeface="+mn-ea"/>
                        <a:cs typeface="+mn-cs"/>
                      </a:endParaRPr>
                    </a:p>
                    <a:p>
                      <a:pPr marL="0" marR="0" indent="0" algn="r" defTabSz="6858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dk1"/>
                        </a:solidFill>
                        <a:latin typeface="+mn-lt"/>
                        <a:ea typeface="Calibri" charset="0"/>
                        <a:cs typeface="Calibri" charset="0"/>
                      </a:endParaRPr>
                    </a:p>
                    <a:p>
                      <a:pPr marL="0" marR="0" indent="0" algn="r" defTabSz="685800" rtl="0" eaLnBrk="1" fontAlgn="auto" latinLnBrk="0" hangingPunct="1">
                        <a:lnSpc>
                          <a:spcPct val="100000"/>
                        </a:lnSpc>
                        <a:spcBef>
                          <a:spcPts val="0"/>
                        </a:spcBef>
                        <a:spcAft>
                          <a:spcPts val="0"/>
                        </a:spcAft>
                        <a:buClrTx/>
                        <a:buSzTx/>
                        <a:buFontTx/>
                        <a:buNone/>
                        <a:tabLst/>
                        <a:defRPr/>
                      </a:pPr>
                      <a:r>
                        <a:rPr lang="en-US" sz="1600" b="0" u="none" strike="noStrike" kern="1200" baseline="0" dirty="0" smtClean="0">
                          <a:solidFill>
                            <a:schemeClr val="dk1"/>
                          </a:solidFill>
                          <a:effectLst/>
                          <a:latin typeface="+mj-lt"/>
                          <a:ea typeface="+mn-ea"/>
                          <a:cs typeface="+mn-cs"/>
                        </a:rPr>
                        <a:t>–</a:t>
                      </a:r>
                    </a:p>
                    <a:p>
                      <a:pPr marL="0" marR="0" indent="0" algn="r" defTabSz="685800" rtl="0" eaLnBrk="1" fontAlgn="auto" latinLnBrk="0" hangingPunct="1">
                        <a:lnSpc>
                          <a:spcPct val="100000"/>
                        </a:lnSpc>
                        <a:spcBef>
                          <a:spcPts val="0"/>
                        </a:spcBef>
                        <a:spcAft>
                          <a:spcPts val="0"/>
                        </a:spcAft>
                        <a:buClrTx/>
                        <a:buSzTx/>
                        <a:buFontTx/>
                        <a:buNone/>
                        <a:tabLst/>
                        <a:defRPr/>
                      </a:pPr>
                      <a:r>
                        <a:rPr lang="en-US" sz="1600" b="1" u="none" strike="noStrike" kern="1200" baseline="0" dirty="0" smtClean="0">
                          <a:solidFill>
                            <a:schemeClr val="accent1">
                              <a:lumMod val="75000"/>
                            </a:schemeClr>
                          </a:solidFill>
                          <a:effectLst/>
                          <a:latin typeface="+mj-lt"/>
                          <a:ea typeface="+mn-ea"/>
                          <a:cs typeface="+mn-cs"/>
                        </a:rPr>
                        <a:t>-10.3</a:t>
                      </a:r>
                    </a:p>
                    <a:p>
                      <a:pPr marL="0" marR="0" indent="0" algn="r" defTabSz="685800" rtl="0" eaLnBrk="1" fontAlgn="auto" latinLnBrk="0" hangingPunct="1">
                        <a:lnSpc>
                          <a:spcPct val="100000"/>
                        </a:lnSpc>
                        <a:spcBef>
                          <a:spcPts val="0"/>
                        </a:spcBef>
                        <a:spcAft>
                          <a:spcPts val="0"/>
                        </a:spcAft>
                        <a:buClrTx/>
                        <a:buSzTx/>
                        <a:buFontTx/>
                        <a:buNone/>
                        <a:tabLst/>
                        <a:defRPr/>
                      </a:pPr>
                      <a:r>
                        <a:rPr lang="en-US" sz="1600" b="1" u="none" strike="noStrike" kern="1200" baseline="0" dirty="0" smtClean="0">
                          <a:solidFill>
                            <a:schemeClr val="accent1">
                              <a:lumMod val="75000"/>
                            </a:schemeClr>
                          </a:solidFill>
                          <a:effectLst/>
                          <a:latin typeface="+mj-lt"/>
                          <a:ea typeface="+mn-ea"/>
                          <a:cs typeface="+mn-cs"/>
                        </a:rPr>
                        <a:t>-14.6</a:t>
                      </a:r>
                      <a:endParaRPr lang="en-US" sz="1600" b="1" kern="1200" dirty="0" smtClean="0">
                        <a:solidFill>
                          <a:schemeClr val="accent1">
                            <a:lumMod val="75000"/>
                          </a:schemeClr>
                        </a:solidFill>
                        <a:latin typeface="+mj-lt"/>
                        <a:ea typeface="Calibri" charset="0"/>
                        <a:cs typeface="Calibri" charset="0"/>
                      </a:endParaRPr>
                    </a:p>
                  </a:txBody>
                  <a:tcPr/>
                </a:tc>
                <a:tc>
                  <a:txBody>
                    <a:bodyPr/>
                    <a:lstStyle/>
                    <a:p>
                      <a:pPr algn="r"/>
                      <a:r>
                        <a:rPr lang="en-US" sz="1600" dirty="0" smtClean="0">
                          <a:latin typeface="+mj-lt"/>
                        </a:rPr>
                        <a:t>7590.7</a:t>
                      </a:r>
                    </a:p>
                    <a:p>
                      <a:pPr marL="0" marR="0" indent="0" algn="r" defTabSz="914400" rtl="0" eaLnBrk="1" fontAlgn="auto" latinLnBrk="0" hangingPunct="1">
                        <a:lnSpc>
                          <a:spcPct val="100000"/>
                        </a:lnSpc>
                        <a:spcBef>
                          <a:spcPts val="0"/>
                        </a:spcBef>
                        <a:spcAft>
                          <a:spcPts val="0"/>
                        </a:spcAft>
                        <a:buClrTx/>
                        <a:buSzTx/>
                        <a:buFontTx/>
                        <a:buNone/>
                        <a:tabLst/>
                        <a:defRPr/>
                      </a:pPr>
                      <a:r>
                        <a:rPr lang="nb-NO" sz="1600" b="0" u="none" strike="noStrike" cap="none" baseline="0" dirty="0" smtClean="0">
                          <a:solidFill>
                            <a:schemeClr val="tx1"/>
                          </a:solidFill>
                          <a:effectLst/>
                          <a:latin typeface="+mj-lt"/>
                          <a:sym typeface="Arial"/>
                          <a:rtl val="0"/>
                        </a:rPr>
                        <a:t>+281.0</a:t>
                      </a:r>
                    </a:p>
                    <a:p>
                      <a:pPr marL="0" marR="0" indent="0" algn="r" defTabSz="914400" rtl="0" eaLnBrk="1" fontAlgn="auto" latinLnBrk="0" hangingPunct="1">
                        <a:lnSpc>
                          <a:spcPct val="100000"/>
                        </a:lnSpc>
                        <a:spcBef>
                          <a:spcPts val="0"/>
                        </a:spcBef>
                        <a:spcAft>
                          <a:spcPts val="0"/>
                        </a:spcAft>
                        <a:buClrTx/>
                        <a:buSzTx/>
                        <a:buFontTx/>
                        <a:buNone/>
                        <a:tabLst/>
                        <a:defRPr/>
                      </a:pPr>
                      <a:r>
                        <a:rPr lang="nb-NO" sz="1600" b="0" u="none" strike="noStrike" cap="none" baseline="0" dirty="0" smtClean="0">
                          <a:solidFill>
                            <a:schemeClr val="tx1"/>
                          </a:solidFill>
                          <a:effectLst/>
                          <a:latin typeface="+mj-lt"/>
                          <a:ea typeface="Calibri" charset="0"/>
                          <a:cs typeface="Calibri" charset="0"/>
                          <a:sym typeface="Arial"/>
                          <a:rtl val="0"/>
                        </a:rPr>
                        <a:t>+4685.3</a:t>
                      </a:r>
                    </a:p>
                    <a:p>
                      <a:pPr marL="0" marR="0" indent="0" algn="r" defTabSz="914400" rtl="0" eaLnBrk="1" fontAlgn="auto" latinLnBrk="0" hangingPunct="1">
                        <a:lnSpc>
                          <a:spcPct val="100000"/>
                        </a:lnSpc>
                        <a:spcBef>
                          <a:spcPts val="0"/>
                        </a:spcBef>
                        <a:spcAft>
                          <a:spcPts val="0"/>
                        </a:spcAft>
                        <a:buClrTx/>
                        <a:buSzTx/>
                        <a:buFontTx/>
                        <a:buNone/>
                        <a:tabLst/>
                        <a:defRPr/>
                      </a:pPr>
                      <a:endParaRPr lang="nb-NO" sz="1200" b="0" dirty="0" smtClean="0">
                        <a:solidFill>
                          <a:schemeClr val="tx1"/>
                        </a:solidFill>
                        <a:latin typeface="+mj-lt"/>
                        <a:ea typeface="Calibri" charset="0"/>
                        <a:cs typeface="Calibri" charset="0"/>
                      </a:endParaRPr>
                    </a:p>
                    <a:p>
                      <a:pPr marL="0" marR="0" indent="0" algn="r" defTabSz="914400" rtl="0" eaLnBrk="1" fontAlgn="auto" latinLnBrk="0" hangingPunct="1">
                        <a:lnSpc>
                          <a:spcPct val="100000"/>
                        </a:lnSpc>
                        <a:spcBef>
                          <a:spcPts val="0"/>
                        </a:spcBef>
                        <a:spcAft>
                          <a:spcPts val="0"/>
                        </a:spcAft>
                        <a:buClrTx/>
                        <a:buSzTx/>
                        <a:buFontTx/>
                        <a:buNone/>
                        <a:tabLst/>
                        <a:defRPr/>
                      </a:pPr>
                      <a:r>
                        <a:rPr lang="nb-NO" sz="1600" b="0" dirty="0" smtClean="0">
                          <a:solidFill>
                            <a:schemeClr val="tx1"/>
                          </a:solidFill>
                          <a:latin typeface="+mj-lt"/>
                          <a:ea typeface="Calibri" charset="0"/>
                          <a:cs typeface="Calibri" charset="0"/>
                        </a:rPr>
                        <a:t>+282.3</a:t>
                      </a:r>
                    </a:p>
                    <a:p>
                      <a:pPr marL="0" marR="0" indent="0" algn="r" defTabSz="914400" rtl="0" eaLnBrk="1" fontAlgn="auto" latinLnBrk="0" hangingPunct="1">
                        <a:lnSpc>
                          <a:spcPct val="100000"/>
                        </a:lnSpc>
                        <a:spcBef>
                          <a:spcPts val="0"/>
                        </a:spcBef>
                        <a:spcAft>
                          <a:spcPts val="0"/>
                        </a:spcAft>
                        <a:buClrTx/>
                        <a:buSzTx/>
                        <a:buFontTx/>
                        <a:buNone/>
                        <a:tabLst/>
                        <a:defRPr/>
                      </a:pPr>
                      <a:r>
                        <a:rPr lang="nb-NO" sz="1600" b="1" dirty="0" smtClean="0">
                          <a:solidFill>
                            <a:schemeClr val="accent1">
                              <a:lumMod val="75000"/>
                            </a:schemeClr>
                          </a:solidFill>
                          <a:latin typeface="+mj-lt"/>
                          <a:ea typeface="Calibri" charset="0"/>
                          <a:cs typeface="Calibri" charset="0"/>
                        </a:rPr>
                        <a:t>+191.2</a:t>
                      </a:r>
                    </a:p>
                    <a:p>
                      <a:pPr marL="0" marR="0" indent="0" algn="r" defTabSz="914400" rtl="0" eaLnBrk="1" fontAlgn="auto" latinLnBrk="0" hangingPunct="1">
                        <a:lnSpc>
                          <a:spcPct val="100000"/>
                        </a:lnSpc>
                        <a:spcBef>
                          <a:spcPts val="0"/>
                        </a:spcBef>
                        <a:spcAft>
                          <a:spcPts val="0"/>
                        </a:spcAft>
                        <a:buClrTx/>
                        <a:buSzTx/>
                        <a:buFontTx/>
                        <a:buNone/>
                        <a:tabLst/>
                        <a:defRPr/>
                      </a:pPr>
                      <a:r>
                        <a:rPr lang="nb-NO" sz="1600" b="1" dirty="0" smtClean="0">
                          <a:solidFill>
                            <a:schemeClr val="accent1">
                              <a:lumMod val="75000"/>
                            </a:schemeClr>
                          </a:solidFill>
                          <a:latin typeface="+mj-lt"/>
                          <a:ea typeface="Calibri" charset="0"/>
                          <a:cs typeface="Calibri" charset="0"/>
                        </a:rPr>
                        <a:t>+293.0</a:t>
                      </a:r>
                    </a:p>
                  </a:txBody>
                  <a:tcPr/>
                </a:tc>
              </a:tr>
            </a:tbl>
          </a:graphicData>
        </a:graphic>
      </p:graphicFrame>
      <p:sp>
        <p:nvSpPr>
          <p:cNvPr id="6" name="TextBox 5"/>
          <p:cNvSpPr txBox="1"/>
          <p:nvPr/>
        </p:nvSpPr>
        <p:spPr>
          <a:xfrm>
            <a:off x="457199" y="1362909"/>
            <a:ext cx="7426037" cy="400110"/>
          </a:xfrm>
          <a:prstGeom prst="rect">
            <a:avLst/>
          </a:prstGeom>
          <a:noFill/>
        </p:spPr>
        <p:txBody>
          <a:bodyPr wrap="square" rtlCol="0">
            <a:spAutoFit/>
          </a:bodyPr>
          <a:lstStyle/>
          <a:p>
            <a:r>
              <a:rPr lang="en-US" sz="2000" dirty="0" smtClean="0">
                <a:latin typeface="Calibri Light" charset="0"/>
                <a:ea typeface="Calibri Light" charset="0"/>
                <a:cs typeface="Calibri Light" charset="0"/>
              </a:rPr>
              <a:t>Cycles per packet and throughput of L2L3-ACL application</a:t>
            </a:r>
          </a:p>
        </p:txBody>
      </p:sp>
    </p:spTree>
    <p:extLst>
      <p:ext uri="{BB962C8B-B14F-4D97-AF65-F5344CB8AC3E}">
        <p14:creationId xmlns:p14="http://schemas.microsoft.com/office/powerpoint/2010/main" val="608743692"/>
      </p:ext>
    </p:extLst>
  </p:cSld>
  <p:clrMapOvr>
    <a:masterClrMapping/>
  </p:clrMapOvr>
  <mc:AlternateContent xmlns:mc="http://schemas.openxmlformats.org/markup-compatibility/2006" xmlns:p14="http://schemas.microsoft.com/office/powerpoint/2010/main">
    <mc:Choice Requires="p14">
      <p:transition spd="slow" p14:dur="2000" advTm="388"/>
    </mc:Choice>
    <mc:Fallback xmlns="">
      <p:transition spd="slow" advTm="388"/>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All Optimizations together for L2L3-ACL</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714838049"/>
              </p:ext>
            </p:extLst>
          </p:nvPr>
        </p:nvGraphicFramePr>
        <p:xfrm>
          <a:off x="630936" y="1366098"/>
          <a:ext cx="7989760" cy="3303537"/>
        </p:xfrm>
        <a:graphic>
          <a:graphicData uri="http://schemas.openxmlformats.org/drawingml/2006/table">
            <a:tbl>
              <a:tblPr firstRow="1" bandRow="1">
                <a:tableStyleId>{5C22544A-7EE6-4342-B048-85BDC9FD1C3A}</a:tableStyleId>
              </a:tblPr>
              <a:tblGrid>
                <a:gridCol w="809470"/>
                <a:gridCol w="2368446"/>
                <a:gridCol w="824459"/>
                <a:gridCol w="1094282"/>
                <a:gridCol w="1214203"/>
                <a:gridCol w="1678900"/>
              </a:tblGrid>
              <a:tr h="370840">
                <a:tc rowSpan="2">
                  <a:txBody>
                    <a:bodyPr/>
                    <a:lstStyle/>
                    <a:p>
                      <a:pPr algn="ctr"/>
                      <a:r>
                        <a:rPr lang="en-US" sz="1600" dirty="0" smtClean="0">
                          <a:latin typeface="+mj-lt"/>
                        </a:rPr>
                        <a:t>Switch</a:t>
                      </a:r>
                      <a:endParaRPr lang="en-US" sz="1600" b="1" dirty="0">
                        <a:latin typeface="+mj-lt"/>
                        <a:ea typeface="Calibri" charset="0"/>
                        <a:cs typeface="Calibri" charset="0"/>
                      </a:endParaRPr>
                    </a:p>
                  </a:txBody>
                  <a:tcPr anchor="ctr"/>
                </a:tc>
                <a:tc rowSpan="2">
                  <a:txBody>
                    <a:bodyPr/>
                    <a:lstStyle/>
                    <a:p>
                      <a:pPr algn="ctr"/>
                      <a:r>
                        <a:rPr lang="en-US" sz="1600" dirty="0" smtClean="0">
                          <a:latin typeface="+mj-lt"/>
                        </a:rPr>
                        <a:t>Optimization</a:t>
                      </a:r>
                      <a:endParaRPr lang="en-US" sz="1600" b="1" dirty="0">
                        <a:latin typeface="+mj-lt"/>
                        <a:ea typeface="Calibri" charset="0"/>
                        <a:cs typeface="Calibri" charset="0"/>
                      </a:endParaRPr>
                    </a:p>
                  </a:txBody>
                  <a:tcPr anchor="ctr"/>
                </a:tc>
                <a:tc rowSpan="2">
                  <a:txBody>
                    <a:bodyPr/>
                    <a:lstStyle/>
                    <a:p>
                      <a:pPr algn="ctr"/>
                      <a:r>
                        <a:rPr lang="en-US" sz="1600" dirty="0" smtClean="0">
                          <a:latin typeface="+mj-lt"/>
                        </a:rPr>
                        <a:t>Parser</a:t>
                      </a:r>
                    </a:p>
                    <a:p>
                      <a:pPr algn="ctr"/>
                      <a:r>
                        <a:rPr lang="en-US" sz="1200" b="1" dirty="0" smtClean="0">
                          <a:latin typeface="+mj-lt"/>
                          <a:ea typeface="Calibri" charset="0"/>
                          <a:cs typeface="Calibri" charset="0"/>
                        </a:rPr>
                        <a:t>(Cycles)</a:t>
                      </a:r>
                      <a:endParaRPr lang="en-US" sz="1200" b="1" dirty="0">
                        <a:latin typeface="+mj-lt"/>
                        <a:ea typeface="Calibri" charset="0"/>
                        <a:cs typeface="Calibri" charset="0"/>
                      </a:endParaRPr>
                    </a:p>
                  </a:txBody>
                  <a:tcPr anchor="ctr"/>
                </a:tc>
                <a:tc gridSpan="2">
                  <a:txBody>
                    <a:bodyPr/>
                    <a:lstStyle/>
                    <a:p>
                      <a:pPr algn="ctr"/>
                      <a:r>
                        <a:rPr lang="en-US" sz="1600" dirty="0" smtClean="0">
                          <a:latin typeface="+mj-lt"/>
                        </a:rPr>
                        <a:t>Match-Action</a:t>
                      </a:r>
                      <a:r>
                        <a:rPr lang="en-US" sz="1600" baseline="0" dirty="0" smtClean="0">
                          <a:latin typeface="+mj-lt"/>
                        </a:rPr>
                        <a:t> Cache</a:t>
                      </a:r>
                    </a:p>
                    <a:p>
                      <a:pPr algn="ctr"/>
                      <a:r>
                        <a:rPr lang="en-US" sz="1200" b="1" baseline="0" dirty="0" smtClean="0">
                          <a:latin typeface="+mj-lt"/>
                          <a:ea typeface="Calibri" charset="0"/>
                          <a:cs typeface="Calibri" charset="0"/>
                        </a:rPr>
                        <a:t>(Cycles)</a:t>
                      </a:r>
                      <a:endParaRPr lang="en-US" sz="1200" b="1" dirty="0">
                        <a:latin typeface="+mj-lt"/>
                        <a:ea typeface="Calibri" charset="0"/>
                        <a:cs typeface="Calibri" charset="0"/>
                      </a:endParaRPr>
                    </a:p>
                  </a:txBody>
                  <a:tcPr anchor="ctr"/>
                </a:tc>
                <a:tc hMerge="1">
                  <a:txBody>
                    <a:bodyPr/>
                    <a:lstStyle/>
                    <a:p>
                      <a:endParaRPr lang="en-US" dirty="0"/>
                    </a:p>
                  </a:txBody>
                  <a:tcPr/>
                </a:tc>
                <a:tc rowSpan="2">
                  <a:txBody>
                    <a:bodyPr/>
                    <a:lstStyle/>
                    <a:p>
                      <a:pPr algn="ctr"/>
                      <a:r>
                        <a:rPr lang="en-US" sz="1600" baseline="0" dirty="0" smtClean="0">
                          <a:latin typeface="+mj-lt"/>
                        </a:rPr>
                        <a:t>Throughput</a:t>
                      </a:r>
                    </a:p>
                    <a:p>
                      <a:pPr algn="ctr"/>
                      <a:r>
                        <a:rPr lang="en-US" sz="1200" baseline="0" dirty="0" smtClean="0">
                          <a:latin typeface="+mj-lt"/>
                        </a:rPr>
                        <a:t>(Mbps)</a:t>
                      </a:r>
                      <a:endParaRPr lang="en-US" sz="1600" b="1" dirty="0">
                        <a:latin typeface="+mj-lt"/>
                        <a:ea typeface="Calibri" charset="0"/>
                        <a:cs typeface="Calibri" charset="0"/>
                      </a:endParaRPr>
                    </a:p>
                  </a:txBody>
                  <a:tcPr anchor="ctr"/>
                </a:tc>
              </a:tr>
              <a:tr h="370840">
                <a:tc vMerge="1">
                  <a:txBody>
                    <a:bodyPr/>
                    <a:lstStyle/>
                    <a:p>
                      <a:endParaRPr lang="en-US" dirty="0"/>
                    </a:p>
                  </a:txBody>
                  <a:tcPr/>
                </a:tc>
                <a:tc vMerge="1">
                  <a:txBody>
                    <a:bodyPr/>
                    <a:lstStyle/>
                    <a:p>
                      <a:endParaRPr lang="en-US" dirty="0"/>
                    </a:p>
                  </a:txBody>
                  <a:tcPr/>
                </a:tc>
                <a:tc vMerge="1">
                  <a:txBody>
                    <a:bodyPr/>
                    <a:lstStyle/>
                    <a:p>
                      <a:endParaRPr lang="en-US" dirty="0"/>
                    </a:p>
                  </a:txBody>
                  <a:tcPr/>
                </a:tc>
                <a:tc>
                  <a:txBody>
                    <a:bodyPr/>
                    <a:lstStyle/>
                    <a:p>
                      <a:pPr marR="0" algn="ctr" rtl="0">
                        <a:lnSpc>
                          <a:spcPct val="100000"/>
                        </a:lnSpc>
                        <a:spcBef>
                          <a:spcPts val="0"/>
                        </a:spcBef>
                        <a:spcAft>
                          <a:spcPts val="0"/>
                        </a:spcAft>
                        <a:buNone/>
                      </a:pPr>
                      <a:r>
                        <a:rPr lang="en-US" sz="1600" u="none" strike="noStrike" cap="none" baseline="0" dirty="0" smtClean="0">
                          <a:latin typeface="+mj-lt"/>
                          <a:sym typeface="Arial"/>
                          <a:rtl val="0"/>
                        </a:rPr>
                        <a:t>Match</a:t>
                      </a:r>
                      <a:endParaRPr lang="en-US" sz="1600" b="1" i="0" u="none" strike="noStrike" cap="none" baseline="0" dirty="0">
                        <a:solidFill>
                          <a:schemeClr val="lt1"/>
                        </a:solidFill>
                        <a:latin typeface="+mj-lt"/>
                        <a:ea typeface="Calibri" charset="0"/>
                        <a:cs typeface="Calibri" charset="0"/>
                        <a:sym typeface="Arial"/>
                        <a:rtl val="0"/>
                      </a:endParaRPr>
                    </a:p>
                  </a:txBody>
                  <a:tcPr anchor="ctr"/>
                </a:tc>
                <a:tc>
                  <a:txBody>
                    <a:bodyPr/>
                    <a:lstStyle/>
                    <a:p>
                      <a:pPr marR="0" algn="ctr" rtl="0">
                        <a:lnSpc>
                          <a:spcPct val="100000"/>
                        </a:lnSpc>
                        <a:spcBef>
                          <a:spcPts val="0"/>
                        </a:spcBef>
                        <a:spcAft>
                          <a:spcPts val="0"/>
                        </a:spcAft>
                        <a:buNone/>
                      </a:pPr>
                      <a:r>
                        <a:rPr lang="en-US" sz="1600" u="none" strike="noStrike" cap="none" baseline="0" dirty="0" smtClean="0">
                          <a:latin typeface="+mj-lt"/>
                          <a:sym typeface="Arial"/>
                          <a:rtl val="0"/>
                        </a:rPr>
                        <a:t>Actions</a:t>
                      </a:r>
                      <a:endParaRPr lang="en-US" sz="1600" b="1" i="0" u="none" strike="noStrike" cap="none" baseline="30000" dirty="0">
                        <a:solidFill>
                          <a:schemeClr val="lt1"/>
                        </a:solidFill>
                        <a:latin typeface="+mj-lt"/>
                        <a:ea typeface="Calibri" charset="0"/>
                        <a:cs typeface="Calibri" charset="0"/>
                        <a:sym typeface="Arial"/>
                        <a:rtl val="0"/>
                      </a:endParaRPr>
                    </a:p>
                  </a:txBody>
                  <a:tcPr anchor="ctr"/>
                </a:tc>
                <a:tc vMerge="1">
                  <a:txBody>
                    <a:bodyPr/>
                    <a:lstStyle/>
                    <a:p>
                      <a:endParaRPr lang="en-US" dirty="0"/>
                    </a:p>
                  </a:txBody>
                  <a:tcPr/>
                </a:tc>
              </a:tr>
              <a:tr h="476582">
                <a:tc>
                  <a:txBody>
                    <a:bodyPr/>
                    <a:lstStyle/>
                    <a:p>
                      <a:r>
                        <a:rPr lang="en-US" sz="1600" dirty="0" smtClean="0">
                          <a:latin typeface="+mj-lt"/>
                        </a:rPr>
                        <a:t>PISCES</a:t>
                      </a:r>
                      <a:endParaRPr lang="en-US" sz="1600" dirty="0">
                        <a:latin typeface="+mj-lt"/>
                        <a:ea typeface="Calibri" charset="0"/>
                        <a:cs typeface="Calibri"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mj-lt"/>
                        </a:rPr>
                        <a:t>Without</a:t>
                      </a:r>
                      <a:r>
                        <a:rPr lang="en-US" sz="1600" baseline="0" dirty="0" smtClean="0">
                          <a:latin typeface="+mj-lt"/>
                        </a:rPr>
                        <a:t> optimizations</a:t>
                      </a:r>
                      <a:endParaRPr lang="en-US" sz="1600" dirty="0" smtClean="0">
                        <a:latin typeface="+mj-lt"/>
                      </a:endParaRPr>
                    </a:p>
                    <a:p>
                      <a:pPr marL="285750" indent="-285750">
                        <a:buFontTx/>
                        <a:buChar char="-"/>
                      </a:pPr>
                      <a:r>
                        <a:rPr lang="en-US" sz="1600" b="0" dirty="0" smtClean="0">
                          <a:latin typeface="+mj-lt"/>
                        </a:rPr>
                        <a:t>Inline Editing</a:t>
                      </a:r>
                    </a:p>
                    <a:p>
                      <a:pPr marL="285750" indent="-285750">
                        <a:buFontTx/>
                        <a:buChar char="-"/>
                      </a:pPr>
                      <a:r>
                        <a:rPr lang="en-US" sz="1600" b="0" dirty="0" smtClean="0">
                          <a:latin typeface="+mj-lt"/>
                          <a:ea typeface="Calibri" charset="0"/>
                          <a:cs typeface="Calibri" charset="0"/>
                        </a:rPr>
                        <a:t>Inc. Checksum      </a:t>
                      </a:r>
                      <a:r>
                        <a:rPr lang="en-US" sz="1600" b="0" baseline="0" dirty="0" smtClean="0">
                          <a:latin typeface="+mj-lt"/>
                          <a:ea typeface="Calibri" charset="0"/>
                          <a:cs typeface="Calibri" charset="0"/>
                        </a:rPr>
                        <a:t> </a:t>
                      </a:r>
                      <a:r>
                        <a:rPr lang="en-US" sz="1200" b="0" baseline="0" dirty="0" smtClean="0">
                          <a:latin typeface="+mj-lt"/>
                          <a:ea typeface="Calibri" charset="0"/>
                          <a:cs typeface="Calibri" charset="0"/>
                        </a:rPr>
                        <a:t>(Transit Mode)</a:t>
                      </a:r>
                    </a:p>
                    <a:p>
                      <a:pPr marL="285750" indent="-285750">
                        <a:buFontTx/>
                        <a:buChar char="-"/>
                      </a:pPr>
                      <a:r>
                        <a:rPr lang="en-US" sz="1600" b="0" dirty="0" smtClean="0">
                          <a:latin typeface="+mj-lt"/>
                          <a:ea typeface="Calibri" charset="0"/>
                          <a:cs typeface="Calibri" charset="0"/>
                        </a:rPr>
                        <a:t>Parser</a:t>
                      </a:r>
                      <a:r>
                        <a:rPr lang="en-US" sz="1600" b="0" baseline="0" dirty="0" smtClean="0">
                          <a:latin typeface="+mj-lt"/>
                          <a:ea typeface="Calibri" charset="0"/>
                          <a:cs typeface="Calibri" charset="0"/>
                        </a:rPr>
                        <a:t> Specialization</a:t>
                      </a:r>
                    </a:p>
                    <a:p>
                      <a:pPr marL="285750" indent="-285750">
                        <a:buFontTx/>
                        <a:buChar char="-"/>
                      </a:pPr>
                      <a:r>
                        <a:rPr lang="en-US" sz="1600" b="0" baseline="0" dirty="0" smtClean="0">
                          <a:latin typeface="+mj-lt"/>
                          <a:ea typeface="Calibri" charset="0"/>
                          <a:cs typeface="Calibri" charset="0"/>
                        </a:rPr>
                        <a:t>Action Specialization</a:t>
                      </a:r>
                    </a:p>
                    <a:p>
                      <a:pPr marL="285750" indent="-285750">
                        <a:buFontTx/>
                        <a:buChar char="-"/>
                      </a:pPr>
                      <a:r>
                        <a:rPr lang="en-US" sz="1600" b="0" baseline="0" dirty="0" smtClean="0">
                          <a:latin typeface="+mj-lt"/>
                          <a:ea typeface="Calibri" charset="0"/>
                          <a:cs typeface="Calibri" charset="0"/>
                        </a:rPr>
                        <a:t>Action Coalescing</a:t>
                      </a:r>
                      <a:endParaRPr lang="en-US" sz="1600" b="0" dirty="0" smtClean="0">
                        <a:latin typeface="+mj-lt"/>
                        <a:ea typeface="Calibri" charset="0"/>
                        <a:cs typeface="Calibri" charset="0"/>
                      </a:endParaRPr>
                    </a:p>
                  </a:txBody>
                  <a:tcPr/>
                </a:tc>
                <a:tc>
                  <a:txBody>
                    <a:bodyPr/>
                    <a:lstStyle/>
                    <a:p>
                      <a:pPr algn="r"/>
                      <a:r>
                        <a:rPr lang="en-US" sz="1600" dirty="0" smtClean="0">
                          <a:latin typeface="+mj-lt"/>
                        </a:rPr>
                        <a:t>76.5</a:t>
                      </a:r>
                    </a:p>
                    <a:p>
                      <a:pPr algn="r"/>
                      <a:r>
                        <a:rPr lang="en-US" sz="1600" b="0" dirty="0" smtClean="0">
                          <a:solidFill>
                            <a:schemeClr val="tx1"/>
                          </a:solidFill>
                          <a:latin typeface="+mj-lt"/>
                        </a:rPr>
                        <a:t>-42.6</a:t>
                      </a:r>
                    </a:p>
                    <a:p>
                      <a:pPr marL="0" marR="0" indent="0" algn="r" defTabSz="685800" rtl="0" eaLnBrk="1" fontAlgn="auto" latinLnBrk="0" hangingPunct="1">
                        <a:lnSpc>
                          <a:spcPct val="100000"/>
                        </a:lnSpc>
                        <a:spcBef>
                          <a:spcPts val="0"/>
                        </a:spcBef>
                        <a:spcAft>
                          <a:spcPts val="0"/>
                        </a:spcAft>
                        <a:buClrTx/>
                        <a:buSzTx/>
                        <a:buFontTx/>
                        <a:buNone/>
                        <a:tabLst/>
                        <a:defRPr/>
                      </a:pPr>
                      <a:r>
                        <a:rPr lang="en-US" sz="1600" b="0" u="none" strike="noStrike" kern="1200" baseline="0" dirty="0" smtClean="0">
                          <a:solidFill>
                            <a:schemeClr val="dk1"/>
                          </a:solidFill>
                          <a:effectLst/>
                          <a:latin typeface="+mj-lt"/>
                          <a:ea typeface="+mn-ea"/>
                          <a:cs typeface="+mn-cs"/>
                        </a:rPr>
                        <a:t>–</a:t>
                      </a:r>
                    </a:p>
                    <a:p>
                      <a:pPr marL="0" marR="0" indent="0" algn="r" defTabSz="685800" rtl="0" eaLnBrk="1" fontAlgn="auto" latinLnBrk="0" hangingPunct="1">
                        <a:lnSpc>
                          <a:spcPct val="100000"/>
                        </a:lnSpc>
                        <a:spcBef>
                          <a:spcPts val="0"/>
                        </a:spcBef>
                        <a:spcAft>
                          <a:spcPts val="0"/>
                        </a:spcAft>
                        <a:buClrTx/>
                        <a:buSzTx/>
                        <a:buFontTx/>
                        <a:buNone/>
                        <a:tabLst/>
                        <a:defRPr/>
                      </a:pPr>
                      <a:endParaRPr lang="en-US" sz="1200" b="0" u="none" strike="noStrike" kern="1200" baseline="0" dirty="0" smtClean="0">
                        <a:solidFill>
                          <a:schemeClr val="dk1"/>
                        </a:solidFill>
                        <a:effectLst/>
                        <a:latin typeface="+mj-lt"/>
                        <a:ea typeface="+mn-ea"/>
                        <a:cs typeface="+mn-cs"/>
                      </a:endParaRPr>
                    </a:p>
                    <a:p>
                      <a:pPr marL="0" marR="0" indent="0" algn="r" defTabSz="685800" rtl="0" eaLnBrk="1" fontAlgn="auto" latinLnBrk="0" hangingPunct="1">
                        <a:lnSpc>
                          <a:spcPct val="100000"/>
                        </a:lnSpc>
                        <a:spcBef>
                          <a:spcPts val="0"/>
                        </a:spcBef>
                        <a:spcAft>
                          <a:spcPts val="0"/>
                        </a:spcAft>
                        <a:buClrTx/>
                        <a:buSzTx/>
                        <a:buFontTx/>
                        <a:buNone/>
                        <a:tabLst/>
                        <a:defRPr/>
                      </a:pPr>
                      <a:r>
                        <a:rPr lang="en-US" sz="1600" b="0" u="none" strike="noStrike" kern="1200" baseline="0" dirty="0" smtClean="0">
                          <a:solidFill>
                            <a:schemeClr val="tx1"/>
                          </a:solidFill>
                          <a:effectLst/>
                          <a:latin typeface="+mj-lt"/>
                          <a:ea typeface="+mn-ea"/>
                          <a:cs typeface="+mn-cs"/>
                        </a:rPr>
                        <a:t>-4.6</a:t>
                      </a:r>
                    </a:p>
                    <a:p>
                      <a:pPr marL="0" marR="0" indent="0" algn="r" defTabSz="685800" rtl="0" eaLnBrk="1" fontAlgn="auto" latinLnBrk="0" hangingPunct="1">
                        <a:lnSpc>
                          <a:spcPct val="100000"/>
                        </a:lnSpc>
                        <a:spcBef>
                          <a:spcPts val="0"/>
                        </a:spcBef>
                        <a:spcAft>
                          <a:spcPts val="0"/>
                        </a:spcAft>
                        <a:buClrTx/>
                        <a:buSzTx/>
                        <a:buFontTx/>
                        <a:buNone/>
                        <a:tabLst/>
                        <a:defRPr/>
                      </a:pPr>
                      <a:r>
                        <a:rPr lang="en-US" sz="1600" b="0" u="none" strike="noStrike" kern="1200" baseline="0" dirty="0" smtClean="0">
                          <a:solidFill>
                            <a:schemeClr val="dk1"/>
                          </a:solidFill>
                          <a:effectLst/>
                          <a:latin typeface="+mj-lt"/>
                          <a:ea typeface="+mn-ea"/>
                          <a:cs typeface="+mn-cs"/>
                        </a:rPr>
                        <a:t>–</a:t>
                      </a:r>
                    </a:p>
                    <a:p>
                      <a:pPr marL="0" marR="0" indent="0" algn="r" defTabSz="685800" rtl="0" eaLnBrk="1" fontAlgn="auto" latinLnBrk="0" hangingPunct="1">
                        <a:lnSpc>
                          <a:spcPct val="100000"/>
                        </a:lnSpc>
                        <a:spcBef>
                          <a:spcPts val="0"/>
                        </a:spcBef>
                        <a:spcAft>
                          <a:spcPts val="0"/>
                        </a:spcAft>
                        <a:buClrTx/>
                        <a:buSzTx/>
                        <a:buFontTx/>
                        <a:buNone/>
                        <a:tabLst/>
                        <a:defRPr/>
                      </a:pPr>
                      <a:r>
                        <a:rPr lang="en-US" sz="1600" b="0" u="none" strike="noStrike" kern="1200" baseline="0" dirty="0" smtClean="0">
                          <a:solidFill>
                            <a:schemeClr val="dk1"/>
                          </a:solidFill>
                          <a:effectLst/>
                          <a:latin typeface="+mj-lt"/>
                          <a:ea typeface="+mn-ea"/>
                          <a:cs typeface="+mn-cs"/>
                        </a:rPr>
                        <a:t>–</a:t>
                      </a:r>
                    </a:p>
                  </a:txBody>
                  <a:tcPr/>
                </a:tc>
                <a:tc>
                  <a:txBody>
                    <a:bodyPr/>
                    <a:lstStyle/>
                    <a:p>
                      <a:pPr algn="r"/>
                      <a:r>
                        <a:rPr lang="en-US" sz="1600" dirty="0" smtClean="0">
                          <a:latin typeface="+mj-lt"/>
                        </a:rPr>
                        <a:t>209.5</a:t>
                      </a:r>
                    </a:p>
                    <a:p>
                      <a:pPr algn="r"/>
                      <a:r>
                        <a:rPr lang="en-US" sz="1600" u="none" strike="noStrike" kern="1200" baseline="0" dirty="0" smtClean="0">
                          <a:effectLst/>
                          <a:latin typeface="+mj-lt"/>
                        </a:rPr>
                        <a:t>–</a:t>
                      </a:r>
                    </a:p>
                    <a:p>
                      <a:pPr marL="0" marR="0" indent="0" algn="r" defTabSz="685800" rtl="0" eaLnBrk="1" fontAlgn="auto" latinLnBrk="0" hangingPunct="1">
                        <a:lnSpc>
                          <a:spcPct val="100000"/>
                        </a:lnSpc>
                        <a:spcBef>
                          <a:spcPts val="0"/>
                        </a:spcBef>
                        <a:spcAft>
                          <a:spcPts val="0"/>
                        </a:spcAft>
                        <a:buClrTx/>
                        <a:buSzTx/>
                        <a:buFontTx/>
                        <a:buNone/>
                        <a:tabLst/>
                        <a:defRPr/>
                      </a:pPr>
                      <a:r>
                        <a:rPr lang="en-US" sz="1600" u="none" strike="noStrike" kern="1200" baseline="0" dirty="0" smtClean="0">
                          <a:solidFill>
                            <a:schemeClr val="dk1"/>
                          </a:solidFill>
                          <a:effectLst/>
                          <a:latin typeface="+mj-lt"/>
                          <a:ea typeface="+mn-ea"/>
                          <a:cs typeface="+mn-cs"/>
                        </a:rPr>
                        <a:t>–</a:t>
                      </a:r>
                    </a:p>
                    <a:p>
                      <a:pPr marL="0" marR="0" indent="0" algn="r" defTabSz="6858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dk1"/>
                        </a:solidFill>
                        <a:latin typeface="+mj-lt"/>
                        <a:ea typeface="Calibri" charset="0"/>
                        <a:cs typeface="Calibri" charset="0"/>
                      </a:endParaRPr>
                    </a:p>
                    <a:p>
                      <a:pPr marL="0" marR="0" indent="0" algn="r" defTabSz="685800" rtl="0" eaLnBrk="1" fontAlgn="auto" latinLnBrk="0" hangingPunct="1">
                        <a:lnSpc>
                          <a:spcPct val="100000"/>
                        </a:lnSpc>
                        <a:spcBef>
                          <a:spcPts val="0"/>
                        </a:spcBef>
                        <a:spcAft>
                          <a:spcPts val="0"/>
                        </a:spcAft>
                        <a:buClrTx/>
                        <a:buSzTx/>
                        <a:buFontTx/>
                        <a:buNone/>
                        <a:tabLst/>
                        <a:defRPr/>
                      </a:pPr>
                      <a:r>
                        <a:rPr lang="en-US" sz="1600" b="0" u="none" strike="noStrike" kern="1200" baseline="0" dirty="0" smtClean="0">
                          <a:solidFill>
                            <a:schemeClr val="dk1"/>
                          </a:solidFill>
                          <a:effectLst/>
                          <a:latin typeface="+mj-lt"/>
                          <a:ea typeface="+mn-ea"/>
                          <a:cs typeface="+mn-cs"/>
                        </a:rPr>
                        <a:t>–</a:t>
                      </a:r>
                    </a:p>
                    <a:p>
                      <a:pPr marL="0" marR="0" indent="0" algn="r" defTabSz="685800" rtl="0" eaLnBrk="1" fontAlgn="auto" latinLnBrk="0" hangingPunct="1">
                        <a:lnSpc>
                          <a:spcPct val="100000"/>
                        </a:lnSpc>
                        <a:spcBef>
                          <a:spcPts val="0"/>
                        </a:spcBef>
                        <a:spcAft>
                          <a:spcPts val="0"/>
                        </a:spcAft>
                        <a:buClrTx/>
                        <a:buSzTx/>
                        <a:buFontTx/>
                        <a:buNone/>
                        <a:tabLst/>
                        <a:defRPr/>
                      </a:pPr>
                      <a:r>
                        <a:rPr lang="en-US" sz="1600" b="0" u="none" strike="noStrike" kern="1200" baseline="0" dirty="0" smtClean="0">
                          <a:solidFill>
                            <a:schemeClr val="dk1"/>
                          </a:solidFill>
                          <a:effectLst/>
                          <a:latin typeface="+mj-lt"/>
                          <a:ea typeface="+mn-ea"/>
                          <a:cs typeface="+mn-cs"/>
                        </a:rPr>
                        <a:t>–</a:t>
                      </a:r>
                    </a:p>
                    <a:p>
                      <a:pPr marL="0" marR="0" indent="0" algn="r" defTabSz="685800" rtl="0" eaLnBrk="1" fontAlgn="auto" latinLnBrk="0" hangingPunct="1">
                        <a:lnSpc>
                          <a:spcPct val="100000"/>
                        </a:lnSpc>
                        <a:spcBef>
                          <a:spcPts val="0"/>
                        </a:spcBef>
                        <a:spcAft>
                          <a:spcPts val="0"/>
                        </a:spcAft>
                        <a:buClrTx/>
                        <a:buSzTx/>
                        <a:buFontTx/>
                        <a:buNone/>
                        <a:tabLst/>
                        <a:defRPr/>
                      </a:pPr>
                      <a:r>
                        <a:rPr lang="en-US" sz="1600" b="0" u="none" strike="noStrike" kern="1200" baseline="0" dirty="0" smtClean="0">
                          <a:solidFill>
                            <a:schemeClr val="dk1"/>
                          </a:solidFill>
                          <a:effectLst/>
                          <a:latin typeface="+mj-lt"/>
                          <a:ea typeface="+mn-ea"/>
                          <a:cs typeface="+mn-cs"/>
                        </a:rPr>
                        <a:t>–</a:t>
                      </a:r>
                    </a:p>
                  </a:txBody>
                  <a:tcPr/>
                </a:tc>
                <a:tc>
                  <a:txBody>
                    <a:bodyPr/>
                    <a:lstStyle/>
                    <a:p>
                      <a:pPr algn="r"/>
                      <a:r>
                        <a:rPr lang="en-US" sz="1600" dirty="0" smtClean="0">
                          <a:latin typeface="+mj-lt"/>
                        </a:rPr>
                        <a:t>379.5</a:t>
                      </a:r>
                    </a:p>
                    <a:p>
                      <a:pPr algn="r"/>
                      <a:r>
                        <a:rPr lang="en-US" sz="1600" dirty="0" smtClean="0">
                          <a:latin typeface="+mj-lt"/>
                        </a:rPr>
                        <a:t>+7.5</a:t>
                      </a:r>
                    </a:p>
                    <a:p>
                      <a:pPr marL="0" marR="0" indent="0" algn="r" defTabSz="685800" rtl="0" eaLnBrk="1" fontAlgn="auto" latinLnBrk="0" hangingPunct="1">
                        <a:lnSpc>
                          <a:spcPct val="100000"/>
                        </a:lnSpc>
                        <a:spcBef>
                          <a:spcPts val="0"/>
                        </a:spcBef>
                        <a:spcAft>
                          <a:spcPts val="0"/>
                        </a:spcAft>
                        <a:buClrTx/>
                        <a:buSzTx/>
                        <a:buFontTx/>
                        <a:buNone/>
                        <a:tabLst/>
                        <a:defRPr/>
                      </a:pPr>
                      <a:r>
                        <a:rPr lang="en-US" sz="1600" b="0" u="none" strike="noStrike" kern="1200" baseline="0" dirty="0" smtClean="0">
                          <a:solidFill>
                            <a:schemeClr val="tx1"/>
                          </a:solidFill>
                          <a:effectLst/>
                          <a:latin typeface="+mj-lt"/>
                          <a:ea typeface="+mn-ea"/>
                          <a:cs typeface="+mn-cs"/>
                        </a:rPr>
                        <a:t>-231.3</a:t>
                      </a:r>
                      <a:endParaRPr lang="en-US" sz="1600" b="0" u="none" strike="noStrike" kern="1200" baseline="0" dirty="0" smtClean="0">
                        <a:solidFill>
                          <a:schemeClr val="tx1"/>
                        </a:solidFill>
                        <a:effectLst/>
                        <a:latin typeface="+mn-lt"/>
                        <a:ea typeface="+mn-ea"/>
                        <a:cs typeface="+mn-cs"/>
                      </a:endParaRPr>
                    </a:p>
                    <a:p>
                      <a:pPr marL="0" marR="0" indent="0" algn="r" defTabSz="6858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dk1"/>
                        </a:solidFill>
                        <a:latin typeface="+mn-lt"/>
                        <a:ea typeface="Calibri" charset="0"/>
                        <a:cs typeface="Calibri" charset="0"/>
                      </a:endParaRPr>
                    </a:p>
                    <a:p>
                      <a:pPr marL="0" marR="0" indent="0" algn="r" defTabSz="685800" rtl="0" eaLnBrk="1" fontAlgn="auto" latinLnBrk="0" hangingPunct="1">
                        <a:lnSpc>
                          <a:spcPct val="100000"/>
                        </a:lnSpc>
                        <a:spcBef>
                          <a:spcPts val="0"/>
                        </a:spcBef>
                        <a:spcAft>
                          <a:spcPts val="0"/>
                        </a:spcAft>
                        <a:buClrTx/>
                        <a:buSzTx/>
                        <a:buFontTx/>
                        <a:buNone/>
                        <a:tabLst/>
                        <a:defRPr/>
                      </a:pPr>
                      <a:r>
                        <a:rPr lang="en-US" sz="1600" b="0" u="none" strike="noStrike" kern="1200" baseline="0" dirty="0" smtClean="0">
                          <a:solidFill>
                            <a:schemeClr val="dk1"/>
                          </a:solidFill>
                          <a:effectLst/>
                          <a:latin typeface="+mj-lt"/>
                          <a:ea typeface="+mn-ea"/>
                          <a:cs typeface="+mn-cs"/>
                        </a:rPr>
                        <a:t>–</a:t>
                      </a:r>
                    </a:p>
                    <a:p>
                      <a:pPr marL="0" marR="0" indent="0" algn="r" defTabSz="685800" rtl="0" eaLnBrk="1" fontAlgn="auto" latinLnBrk="0" hangingPunct="1">
                        <a:lnSpc>
                          <a:spcPct val="100000"/>
                        </a:lnSpc>
                        <a:spcBef>
                          <a:spcPts val="0"/>
                        </a:spcBef>
                        <a:spcAft>
                          <a:spcPts val="0"/>
                        </a:spcAft>
                        <a:buClrTx/>
                        <a:buSzTx/>
                        <a:buFontTx/>
                        <a:buNone/>
                        <a:tabLst/>
                        <a:defRPr/>
                      </a:pPr>
                      <a:r>
                        <a:rPr lang="en-US" sz="1600" b="0" u="none" strike="noStrike" kern="1200" baseline="0" dirty="0" smtClean="0">
                          <a:solidFill>
                            <a:schemeClr val="dk1"/>
                          </a:solidFill>
                          <a:effectLst/>
                          <a:latin typeface="+mj-lt"/>
                          <a:ea typeface="+mn-ea"/>
                          <a:cs typeface="+mn-cs"/>
                        </a:rPr>
                        <a:t>-10.3</a:t>
                      </a:r>
                    </a:p>
                    <a:p>
                      <a:pPr marL="0" marR="0" indent="0" algn="r" defTabSz="685800" rtl="0" eaLnBrk="1" fontAlgn="auto" latinLnBrk="0" hangingPunct="1">
                        <a:lnSpc>
                          <a:spcPct val="100000"/>
                        </a:lnSpc>
                        <a:spcBef>
                          <a:spcPts val="0"/>
                        </a:spcBef>
                        <a:spcAft>
                          <a:spcPts val="0"/>
                        </a:spcAft>
                        <a:buClrTx/>
                        <a:buSzTx/>
                        <a:buFontTx/>
                        <a:buNone/>
                        <a:tabLst/>
                        <a:defRPr/>
                      </a:pPr>
                      <a:r>
                        <a:rPr lang="en-US" sz="1600" b="0" u="none" strike="noStrike" kern="1200" baseline="0" dirty="0" smtClean="0">
                          <a:solidFill>
                            <a:schemeClr val="dk1"/>
                          </a:solidFill>
                          <a:effectLst/>
                          <a:latin typeface="+mj-lt"/>
                          <a:ea typeface="+mn-ea"/>
                          <a:cs typeface="+mn-cs"/>
                        </a:rPr>
                        <a:t>-14.6</a:t>
                      </a:r>
                      <a:endParaRPr lang="en-US" sz="1600" b="0" kern="1200" dirty="0" smtClean="0">
                        <a:solidFill>
                          <a:schemeClr val="dk1"/>
                        </a:solidFill>
                        <a:latin typeface="+mj-lt"/>
                        <a:ea typeface="Calibri" charset="0"/>
                        <a:cs typeface="Calibri" charset="0"/>
                      </a:endParaRPr>
                    </a:p>
                  </a:txBody>
                  <a:tcPr/>
                </a:tc>
                <a:tc>
                  <a:txBody>
                    <a:bodyPr/>
                    <a:lstStyle/>
                    <a:p>
                      <a:pPr algn="r"/>
                      <a:r>
                        <a:rPr lang="en-US" sz="1600" dirty="0" smtClean="0">
                          <a:latin typeface="+mj-lt"/>
                        </a:rPr>
                        <a:t>7590.7</a:t>
                      </a:r>
                    </a:p>
                    <a:p>
                      <a:pPr marL="0" marR="0" indent="0" algn="r" defTabSz="914400" rtl="0" eaLnBrk="1" fontAlgn="auto" latinLnBrk="0" hangingPunct="1">
                        <a:lnSpc>
                          <a:spcPct val="100000"/>
                        </a:lnSpc>
                        <a:spcBef>
                          <a:spcPts val="0"/>
                        </a:spcBef>
                        <a:spcAft>
                          <a:spcPts val="0"/>
                        </a:spcAft>
                        <a:buClrTx/>
                        <a:buSzTx/>
                        <a:buFontTx/>
                        <a:buNone/>
                        <a:tabLst/>
                        <a:defRPr/>
                      </a:pPr>
                      <a:r>
                        <a:rPr lang="nb-NO" sz="1600" b="0" u="none" strike="noStrike" cap="none" baseline="0" dirty="0" smtClean="0">
                          <a:solidFill>
                            <a:schemeClr val="tx1"/>
                          </a:solidFill>
                          <a:effectLst/>
                          <a:latin typeface="+mj-lt"/>
                          <a:sym typeface="Arial"/>
                          <a:rtl val="0"/>
                        </a:rPr>
                        <a:t>+281.0</a:t>
                      </a:r>
                    </a:p>
                    <a:p>
                      <a:pPr marL="0" marR="0" indent="0" algn="r" defTabSz="914400" rtl="0" eaLnBrk="1" fontAlgn="auto" latinLnBrk="0" hangingPunct="1">
                        <a:lnSpc>
                          <a:spcPct val="100000"/>
                        </a:lnSpc>
                        <a:spcBef>
                          <a:spcPts val="0"/>
                        </a:spcBef>
                        <a:spcAft>
                          <a:spcPts val="0"/>
                        </a:spcAft>
                        <a:buClrTx/>
                        <a:buSzTx/>
                        <a:buFontTx/>
                        <a:buNone/>
                        <a:tabLst/>
                        <a:defRPr/>
                      </a:pPr>
                      <a:r>
                        <a:rPr lang="nb-NO" sz="1600" b="0" u="none" strike="noStrike" cap="none" baseline="0" dirty="0" smtClean="0">
                          <a:solidFill>
                            <a:schemeClr val="tx1"/>
                          </a:solidFill>
                          <a:effectLst/>
                          <a:latin typeface="+mj-lt"/>
                          <a:ea typeface="Calibri" charset="0"/>
                          <a:cs typeface="Calibri" charset="0"/>
                          <a:sym typeface="Arial"/>
                          <a:rtl val="0"/>
                        </a:rPr>
                        <a:t>+4685.3</a:t>
                      </a:r>
                    </a:p>
                    <a:p>
                      <a:pPr marL="0" marR="0" indent="0" algn="r" defTabSz="914400" rtl="0" eaLnBrk="1" fontAlgn="auto" latinLnBrk="0" hangingPunct="1">
                        <a:lnSpc>
                          <a:spcPct val="100000"/>
                        </a:lnSpc>
                        <a:spcBef>
                          <a:spcPts val="0"/>
                        </a:spcBef>
                        <a:spcAft>
                          <a:spcPts val="0"/>
                        </a:spcAft>
                        <a:buClrTx/>
                        <a:buSzTx/>
                        <a:buFontTx/>
                        <a:buNone/>
                        <a:tabLst/>
                        <a:defRPr/>
                      </a:pPr>
                      <a:endParaRPr lang="nb-NO" sz="1200" b="0" dirty="0" smtClean="0">
                        <a:solidFill>
                          <a:schemeClr val="tx1"/>
                        </a:solidFill>
                        <a:latin typeface="+mj-lt"/>
                        <a:ea typeface="Calibri" charset="0"/>
                        <a:cs typeface="Calibri" charset="0"/>
                      </a:endParaRPr>
                    </a:p>
                    <a:p>
                      <a:pPr marL="0" marR="0" indent="0" algn="r" defTabSz="914400" rtl="0" eaLnBrk="1" fontAlgn="auto" latinLnBrk="0" hangingPunct="1">
                        <a:lnSpc>
                          <a:spcPct val="100000"/>
                        </a:lnSpc>
                        <a:spcBef>
                          <a:spcPts val="0"/>
                        </a:spcBef>
                        <a:spcAft>
                          <a:spcPts val="0"/>
                        </a:spcAft>
                        <a:buClrTx/>
                        <a:buSzTx/>
                        <a:buFontTx/>
                        <a:buNone/>
                        <a:tabLst/>
                        <a:defRPr/>
                      </a:pPr>
                      <a:r>
                        <a:rPr lang="nb-NO" sz="1600" b="0" dirty="0" smtClean="0">
                          <a:solidFill>
                            <a:schemeClr val="tx1"/>
                          </a:solidFill>
                          <a:latin typeface="+mj-lt"/>
                          <a:ea typeface="Calibri" charset="0"/>
                          <a:cs typeface="Calibri" charset="0"/>
                        </a:rPr>
                        <a:t>+282.3</a:t>
                      </a:r>
                    </a:p>
                    <a:p>
                      <a:pPr marL="0" marR="0" indent="0" algn="r" defTabSz="914400" rtl="0" eaLnBrk="1" fontAlgn="auto" latinLnBrk="0" hangingPunct="1">
                        <a:lnSpc>
                          <a:spcPct val="100000"/>
                        </a:lnSpc>
                        <a:spcBef>
                          <a:spcPts val="0"/>
                        </a:spcBef>
                        <a:spcAft>
                          <a:spcPts val="0"/>
                        </a:spcAft>
                        <a:buClrTx/>
                        <a:buSzTx/>
                        <a:buFontTx/>
                        <a:buNone/>
                        <a:tabLst/>
                        <a:defRPr/>
                      </a:pPr>
                      <a:r>
                        <a:rPr lang="nb-NO" sz="1600" b="0" dirty="0" smtClean="0">
                          <a:solidFill>
                            <a:schemeClr val="tx1"/>
                          </a:solidFill>
                          <a:latin typeface="+mj-lt"/>
                          <a:ea typeface="Calibri" charset="0"/>
                          <a:cs typeface="Calibri" charset="0"/>
                        </a:rPr>
                        <a:t>+191.2</a:t>
                      </a:r>
                    </a:p>
                    <a:p>
                      <a:pPr marL="0" marR="0" indent="0" algn="r" defTabSz="914400" rtl="0" eaLnBrk="1" fontAlgn="auto" latinLnBrk="0" hangingPunct="1">
                        <a:lnSpc>
                          <a:spcPct val="100000"/>
                        </a:lnSpc>
                        <a:spcBef>
                          <a:spcPts val="0"/>
                        </a:spcBef>
                        <a:spcAft>
                          <a:spcPts val="0"/>
                        </a:spcAft>
                        <a:buClrTx/>
                        <a:buSzTx/>
                        <a:buFontTx/>
                        <a:buNone/>
                        <a:tabLst/>
                        <a:defRPr/>
                      </a:pPr>
                      <a:r>
                        <a:rPr lang="nb-NO" sz="1600" b="0" dirty="0" smtClean="0">
                          <a:solidFill>
                            <a:schemeClr val="tx1"/>
                          </a:solidFill>
                          <a:latin typeface="+mj-lt"/>
                          <a:ea typeface="Calibri" charset="0"/>
                          <a:cs typeface="Calibri" charset="0"/>
                        </a:rPr>
                        <a:t>+293.0</a:t>
                      </a:r>
                    </a:p>
                  </a:txBody>
                  <a:tcPr/>
                </a:tc>
              </a:tr>
              <a:tr h="341897">
                <a:tc>
                  <a:txBody>
                    <a:bodyPr/>
                    <a:lstStyle/>
                    <a:p>
                      <a:endParaRPr lang="en-US" sz="1600" b="1" dirty="0">
                        <a:latin typeface="+mj-lt"/>
                        <a:ea typeface="Calibri" charset="0"/>
                        <a:cs typeface="Calibri" charset="0"/>
                      </a:endParaRPr>
                    </a:p>
                  </a:txBody>
                  <a:tcPr/>
                </a:tc>
                <a:tc>
                  <a:txBody>
                    <a:bodyPr/>
                    <a:lstStyle/>
                    <a:p>
                      <a:pPr marL="285750" marR="0" lvl="0" indent="-285750" algn="l" defTabSz="685800" rtl="0" eaLnBrk="1" fontAlgn="auto" latinLnBrk="0" hangingPunct="1">
                        <a:lnSpc>
                          <a:spcPct val="100000"/>
                        </a:lnSpc>
                        <a:spcBef>
                          <a:spcPts val="0"/>
                        </a:spcBef>
                        <a:spcAft>
                          <a:spcPts val="0"/>
                        </a:spcAft>
                        <a:buClrTx/>
                        <a:buSzTx/>
                        <a:buFontTx/>
                        <a:buNone/>
                        <a:tabLst/>
                        <a:defRPr/>
                      </a:pPr>
                      <a:r>
                        <a:rPr lang="en-US" sz="1600" b="1" dirty="0" smtClean="0">
                          <a:solidFill>
                            <a:schemeClr val="bg1"/>
                          </a:solidFill>
                          <a:latin typeface="+mj-lt"/>
                          <a:ea typeface="Calibri" charset="0"/>
                          <a:cs typeface="Calibri" charset="0"/>
                        </a:rPr>
                        <a:t>All optimizations</a:t>
                      </a:r>
                    </a:p>
                  </a:txBody>
                  <a:tcPr>
                    <a:solidFill>
                      <a:schemeClr val="accent1">
                        <a:lumMod val="75000"/>
                      </a:schemeClr>
                    </a:solidFill>
                  </a:tcPr>
                </a:tc>
                <a:tc>
                  <a:txBody>
                    <a:bodyPr/>
                    <a:lstStyle/>
                    <a:p>
                      <a:pPr marL="0" marR="0" indent="0" algn="r" defTabSz="685800" rtl="0" eaLnBrk="1" fontAlgn="auto" latinLnBrk="0" hangingPunct="1">
                        <a:lnSpc>
                          <a:spcPct val="100000"/>
                        </a:lnSpc>
                        <a:spcBef>
                          <a:spcPts val="0"/>
                        </a:spcBef>
                        <a:spcAft>
                          <a:spcPts val="0"/>
                        </a:spcAft>
                        <a:buClrTx/>
                        <a:buSzTx/>
                        <a:buFontTx/>
                        <a:buNone/>
                        <a:tabLst/>
                        <a:defRPr/>
                      </a:pPr>
                      <a:r>
                        <a:rPr lang="en-US" sz="1600" b="1" u="none" strike="noStrike" kern="1200" baseline="0" dirty="0" smtClean="0">
                          <a:solidFill>
                            <a:schemeClr val="bg1"/>
                          </a:solidFill>
                          <a:effectLst/>
                          <a:latin typeface="+mj-lt"/>
                          <a:ea typeface="+mn-ea"/>
                          <a:cs typeface="+mn-cs"/>
                        </a:rPr>
                        <a:t>29.7</a:t>
                      </a:r>
                    </a:p>
                  </a:txBody>
                  <a:tcPr>
                    <a:solidFill>
                      <a:schemeClr val="accent1">
                        <a:lumMod val="75000"/>
                      </a:schemeClr>
                    </a:solidFill>
                  </a:tcPr>
                </a:tc>
                <a:tc>
                  <a:txBody>
                    <a:bodyPr/>
                    <a:lstStyle/>
                    <a:p>
                      <a:pPr marL="0" marR="0" indent="0" algn="r" defTabSz="685800" rtl="0" eaLnBrk="1" fontAlgn="auto" latinLnBrk="0" hangingPunct="1">
                        <a:lnSpc>
                          <a:spcPct val="100000"/>
                        </a:lnSpc>
                        <a:spcBef>
                          <a:spcPts val="0"/>
                        </a:spcBef>
                        <a:spcAft>
                          <a:spcPts val="0"/>
                        </a:spcAft>
                        <a:buClrTx/>
                        <a:buSzTx/>
                        <a:buFontTx/>
                        <a:buNone/>
                        <a:tabLst/>
                        <a:defRPr/>
                      </a:pPr>
                      <a:r>
                        <a:rPr lang="en-US" sz="1600" b="1" u="none" strike="noStrike" kern="1200" baseline="0" dirty="0" smtClean="0">
                          <a:solidFill>
                            <a:schemeClr val="bg1"/>
                          </a:solidFill>
                          <a:effectLst/>
                          <a:latin typeface="+mj-lt"/>
                          <a:ea typeface="+mn-ea"/>
                          <a:cs typeface="+mn-cs"/>
                        </a:rPr>
                        <a:t>209.0</a:t>
                      </a:r>
                    </a:p>
                  </a:txBody>
                  <a:tcPr>
                    <a:solidFill>
                      <a:schemeClr val="accent1">
                        <a:lumMod val="75000"/>
                      </a:schemeClr>
                    </a:solidFill>
                  </a:tcPr>
                </a:tc>
                <a:tc>
                  <a:txBody>
                    <a:bodyPr/>
                    <a:lstStyle/>
                    <a:p>
                      <a:pPr marL="0" marR="0" indent="0" algn="r" defTabSz="685800" rtl="0" eaLnBrk="1" fontAlgn="auto" latinLnBrk="0" hangingPunct="1">
                        <a:lnSpc>
                          <a:spcPct val="100000"/>
                        </a:lnSpc>
                        <a:spcBef>
                          <a:spcPts val="0"/>
                        </a:spcBef>
                        <a:spcAft>
                          <a:spcPts val="0"/>
                        </a:spcAft>
                        <a:buClrTx/>
                        <a:buSzTx/>
                        <a:buFontTx/>
                        <a:buNone/>
                        <a:tabLst/>
                        <a:defRPr/>
                      </a:pPr>
                      <a:r>
                        <a:rPr lang="en-US" sz="1600" b="1" kern="1200" dirty="0" smtClean="0">
                          <a:solidFill>
                            <a:schemeClr val="bg1"/>
                          </a:solidFill>
                          <a:latin typeface="+mj-lt"/>
                          <a:ea typeface="Calibri" charset="0"/>
                          <a:cs typeface="Calibri" charset="0"/>
                        </a:rPr>
                        <a:t>147.6</a:t>
                      </a:r>
                    </a:p>
                  </a:txBody>
                  <a:tcPr>
                    <a:solidFill>
                      <a:schemeClr val="accent1">
                        <a:lumMod val="75000"/>
                      </a:scheme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nb-NO" sz="1600" b="1" dirty="0" smtClean="0">
                          <a:solidFill>
                            <a:schemeClr val="bg1"/>
                          </a:solidFill>
                          <a:latin typeface="+mj-lt"/>
                          <a:ea typeface="Calibri" charset="0"/>
                          <a:cs typeface="Calibri" charset="0"/>
                        </a:rPr>
                        <a:t>13323.7</a:t>
                      </a:r>
                    </a:p>
                  </a:txBody>
                  <a:tcPr>
                    <a:solidFill>
                      <a:schemeClr val="accent1">
                        <a:lumMod val="75000"/>
                      </a:schemeClr>
                    </a:solidFill>
                  </a:tcPr>
                </a:tc>
              </a:tr>
              <a:tr h="320040">
                <a:tc>
                  <a:txBody>
                    <a:bodyPr/>
                    <a:lstStyle/>
                    <a:p>
                      <a:r>
                        <a:rPr lang="en-US" sz="1600" b="0" dirty="0" smtClean="0">
                          <a:latin typeface="+mj-lt"/>
                          <a:ea typeface="Calibri" charset="0"/>
                          <a:cs typeface="Calibri" charset="0"/>
                        </a:rPr>
                        <a:t>OVS</a:t>
                      </a:r>
                      <a:endParaRPr lang="en-US" sz="1600" b="0" dirty="0">
                        <a:latin typeface="+mj-lt"/>
                        <a:ea typeface="Calibri" charset="0"/>
                        <a:cs typeface="Calibri" charset="0"/>
                      </a:endParaRPr>
                    </a:p>
                  </a:txBody>
                  <a:tcPr/>
                </a:tc>
                <a:tc>
                  <a:txBody>
                    <a:bodyPr/>
                    <a:lstStyle/>
                    <a:p>
                      <a:pPr marL="285750" marR="0" lvl="0" indent="-285750" algn="l" defTabSz="685800" rtl="0" eaLnBrk="1" fontAlgn="auto" latinLnBrk="0" hangingPunct="1">
                        <a:lnSpc>
                          <a:spcPct val="100000"/>
                        </a:lnSpc>
                        <a:spcBef>
                          <a:spcPts val="0"/>
                        </a:spcBef>
                        <a:spcAft>
                          <a:spcPts val="0"/>
                        </a:spcAft>
                        <a:buClrTx/>
                        <a:buSzTx/>
                        <a:buFontTx/>
                        <a:buNone/>
                        <a:tabLst/>
                        <a:defRPr/>
                      </a:pPr>
                      <a:r>
                        <a:rPr lang="en-US" sz="1600" b="0" dirty="0" smtClean="0">
                          <a:latin typeface="+mj-lt"/>
                          <a:ea typeface="Calibri" charset="0"/>
                          <a:cs typeface="Calibri" charset="0"/>
                        </a:rPr>
                        <a:t>Native</a:t>
                      </a:r>
                    </a:p>
                  </a:txBody>
                  <a:tcPr/>
                </a:tc>
                <a:tc>
                  <a:txBody>
                    <a:bodyPr/>
                    <a:lstStyle/>
                    <a:p>
                      <a:pPr marL="0" marR="0" indent="0" algn="r" defTabSz="685800" rtl="0" eaLnBrk="1" fontAlgn="auto" latinLnBrk="0" hangingPunct="1">
                        <a:lnSpc>
                          <a:spcPct val="100000"/>
                        </a:lnSpc>
                        <a:spcBef>
                          <a:spcPts val="0"/>
                        </a:spcBef>
                        <a:spcAft>
                          <a:spcPts val="0"/>
                        </a:spcAft>
                        <a:buClrTx/>
                        <a:buSzTx/>
                        <a:buFontTx/>
                        <a:buNone/>
                        <a:tabLst/>
                        <a:defRPr/>
                      </a:pPr>
                      <a:r>
                        <a:rPr lang="en-US" sz="1600" b="0" u="none" strike="noStrike" kern="1200" baseline="0" dirty="0" smtClean="0">
                          <a:solidFill>
                            <a:schemeClr val="dk1"/>
                          </a:solidFill>
                          <a:effectLst/>
                          <a:latin typeface="+mj-lt"/>
                          <a:ea typeface="+mn-ea"/>
                          <a:cs typeface="+mn-cs"/>
                        </a:rPr>
                        <a:t>43.6</a:t>
                      </a:r>
                    </a:p>
                  </a:txBody>
                  <a:tcPr/>
                </a:tc>
                <a:tc>
                  <a:txBody>
                    <a:bodyPr/>
                    <a:lstStyle/>
                    <a:p>
                      <a:pPr marL="0" marR="0" indent="0" algn="r" defTabSz="685800" rtl="0" eaLnBrk="1" fontAlgn="auto" latinLnBrk="0" hangingPunct="1">
                        <a:lnSpc>
                          <a:spcPct val="100000"/>
                        </a:lnSpc>
                        <a:spcBef>
                          <a:spcPts val="0"/>
                        </a:spcBef>
                        <a:spcAft>
                          <a:spcPts val="0"/>
                        </a:spcAft>
                        <a:buClrTx/>
                        <a:buSzTx/>
                        <a:buFontTx/>
                        <a:buNone/>
                        <a:tabLst/>
                        <a:defRPr/>
                      </a:pPr>
                      <a:r>
                        <a:rPr lang="en-US" sz="1600" b="0" u="none" strike="noStrike" kern="1200" baseline="0" dirty="0" smtClean="0">
                          <a:solidFill>
                            <a:schemeClr val="dk1"/>
                          </a:solidFill>
                          <a:effectLst/>
                          <a:latin typeface="+mj-lt"/>
                          <a:ea typeface="+mn-ea"/>
                          <a:cs typeface="+mn-cs"/>
                        </a:rPr>
                        <a:t>197.5</a:t>
                      </a:r>
                    </a:p>
                  </a:txBody>
                  <a:tcPr/>
                </a:tc>
                <a:tc>
                  <a:txBody>
                    <a:bodyPr/>
                    <a:lstStyle/>
                    <a:p>
                      <a:pPr marL="0" marR="0" indent="0" algn="r" defTabSz="685800" rtl="0" eaLnBrk="1" fontAlgn="auto" latinLnBrk="0" hangingPunct="1">
                        <a:lnSpc>
                          <a:spcPct val="100000"/>
                        </a:lnSpc>
                        <a:spcBef>
                          <a:spcPts val="0"/>
                        </a:spcBef>
                        <a:spcAft>
                          <a:spcPts val="0"/>
                        </a:spcAft>
                        <a:buClrTx/>
                        <a:buSzTx/>
                        <a:buFontTx/>
                        <a:buNone/>
                        <a:tabLst/>
                        <a:defRPr/>
                      </a:pPr>
                      <a:r>
                        <a:rPr lang="en-US" sz="1600" b="0" kern="1200" dirty="0" smtClean="0">
                          <a:solidFill>
                            <a:schemeClr val="dk1"/>
                          </a:solidFill>
                          <a:latin typeface="+mj-lt"/>
                          <a:ea typeface="Calibri" charset="0"/>
                          <a:cs typeface="Calibri" charset="0"/>
                        </a:rPr>
                        <a:t>132.5</a:t>
                      </a: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nb-NO" sz="1600" b="0" dirty="0" smtClean="0">
                          <a:solidFill>
                            <a:schemeClr val="tx1"/>
                          </a:solidFill>
                          <a:latin typeface="+mj-lt"/>
                          <a:ea typeface="Calibri" charset="0"/>
                          <a:cs typeface="Calibri" charset="0"/>
                        </a:rPr>
                        <a:t>13497.5</a:t>
                      </a:r>
                    </a:p>
                  </a:txBody>
                  <a:tcPr/>
                </a:tc>
              </a:tr>
            </a:tbl>
          </a:graphicData>
        </a:graphic>
      </p:graphicFrame>
      <p:sp>
        <p:nvSpPr>
          <p:cNvPr id="3" name="Rectangle 2"/>
          <p:cNvSpPr/>
          <p:nvPr/>
        </p:nvSpPr>
        <p:spPr>
          <a:xfrm>
            <a:off x="492369" y="3903785"/>
            <a:ext cx="8299939" cy="863932"/>
          </a:xfrm>
          <a:prstGeom prst="rect">
            <a:avLst/>
          </a:prstGeom>
          <a:noFill/>
          <a:ln w="2857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913386614"/>
      </p:ext>
    </p:extLst>
  </p:cSld>
  <p:clrMapOvr>
    <a:masterClrMapping/>
  </p:clrMapOvr>
  <mc:AlternateContent xmlns:mc="http://schemas.openxmlformats.org/markup-compatibility/2006" xmlns:p14="http://schemas.microsoft.com/office/powerpoint/2010/main">
    <mc:Choice Requires="p14">
      <p:transition spd="slow" p14:dur="2000" advTm="755"/>
    </mc:Choice>
    <mc:Fallback xmlns="">
      <p:transition spd="slow" advTm="75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p:nvPr>
            <p:extLst>
              <p:ext uri="{D42A27DB-BD31-4B8C-83A1-F6EECF244321}">
                <p14:modId xmlns:p14="http://schemas.microsoft.com/office/powerpoint/2010/main" val="1554467399"/>
              </p:ext>
            </p:extLst>
          </p:nvPr>
        </p:nvGraphicFramePr>
        <p:xfrm>
          <a:off x="316254" y="1857913"/>
          <a:ext cx="4959872" cy="2952051"/>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US" dirty="0" smtClean="0"/>
              <a:t>Optimized Compilation from P4 to OVS</a:t>
            </a:r>
            <a:endParaRPr lang="en-US" dirty="0"/>
          </a:p>
        </p:txBody>
      </p:sp>
      <p:sp>
        <p:nvSpPr>
          <p:cNvPr id="44" name="TextBox 43"/>
          <p:cNvSpPr txBox="1"/>
          <p:nvPr/>
        </p:nvSpPr>
        <p:spPr>
          <a:xfrm>
            <a:off x="457199" y="1362909"/>
            <a:ext cx="7426037" cy="400110"/>
          </a:xfrm>
          <a:prstGeom prst="rect">
            <a:avLst/>
          </a:prstGeom>
          <a:noFill/>
        </p:spPr>
        <p:txBody>
          <a:bodyPr wrap="square" rtlCol="0">
            <a:spAutoFit/>
          </a:bodyPr>
          <a:lstStyle/>
          <a:p>
            <a:r>
              <a:rPr lang="en-US" sz="2000" dirty="0" smtClean="0">
                <a:latin typeface="Calibri Light" charset="0"/>
                <a:ea typeface="Calibri Light" charset="0"/>
                <a:cs typeface="Calibri Light" charset="0"/>
              </a:rPr>
              <a:t>An optimized</a:t>
            </a:r>
            <a:r>
              <a:rPr lang="en-US" sz="2000" dirty="0" smtClean="0">
                <a:solidFill>
                  <a:schemeClr val="tx1"/>
                </a:solidFill>
                <a:latin typeface="Calibri Light" charset="0"/>
                <a:ea typeface="Calibri Light" charset="0"/>
                <a:cs typeface="Calibri Light" charset="0"/>
              </a:rPr>
              <a:t> compilation of </a:t>
            </a:r>
            <a:r>
              <a:rPr lang="en-US" sz="2000" b="1" dirty="0" smtClean="0">
                <a:latin typeface="Calibri Light" charset="0"/>
                <a:ea typeface="Calibri Light" charset="0"/>
                <a:cs typeface="Calibri Light" charset="0"/>
              </a:rPr>
              <a:t>L2L3-ACL</a:t>
            </a:r>
            <a:r>
              <a:rPr lang="en-US" sz="2000" dirty="0" smtClean="0">
                <a:latin typeface="Calibri Light" charset="0"/>
                <a:ea typeface="Calibri Light" charset="0"/>
                <a:cs typeface="Calibri Light" charset="0"/>
              </a:rPr>
              <a:t> benchmark application</a:t>
            </a:r>
          </a:p>
        </p:txBody>
      </p:sp>
      <p:sp>
        <p:nvSpPr>
          <p:cNvPr id="65" name="TextBox 64"/>
          <p:cNvSpPr txBox="1"/>
          <p:nvPr/>
        </p:nvSpPr>
        <p:spPr>
          <a:xfrm>
            <a:off x="5439873" y="2709385"/>
            <a:ext cx="3389069" cy="1138773"/>
          </a:xfrm>
          <a:prstGeom prst="rect">
            <a:avLst/>
          </a:prstGeom>
          <a:noFill/>
        </p:spPr>
        <p:txBody>
          <a:bodyPr wrap="none" rtlCol="0">
            <a:spAutoFit/>
          </a:bodyPr>
          <a:lstStyle/>
          <a:p>
            <a:pPr algn="ctr"/>
            <a:r>
              <a:rPr lang="en-US" sz="2400" dirty="0" smtClean="0">
                <a:solidFill>
                  <a:srgbClr val="C00000"/>
                </a:solidFill>
                <a:latin typeface="Calibri Light" charset="0"/>
                <a:ea typeface="Calibri Light" charset="0"/>
                <a:cs typeface="Calibri Light" charset="0"/>
              </a:rPr>
              <a:t>Performance overhead of</a:t>
            </a:r>
          </a:p>
          <a:p>
            <a:pPr algn="ctr"/>
            <a:r>
              <a:rPr lang="en-US" sz="4400" dirty="0" smtClean="0">
                <a:solidFill>
                  <a:srgbClr val="C00000"/>
                </a:solidFill>
                <a:latin typeface="Calibri Light" charset="0"/>
                <a:ea typeface="Calibri Light" charset="0"/>
                <a:cs typeface="Calibri Light" charset="0"/>
              </a:rPr>
              <a:t>&lt; 2%</a:t>
            </a:r>
            <a:endParaRPr lang="en-US" sz="2400" dirty="0">
              <a:solidFill>
                <a:srgbClr val="C00000"/>
              </a:solidFill>
              <a:latin typeface="Calibri Light" charset="0"/>
              <a:ea typeface="Calibri Light" charset="0"/>
              <a:cs typeface="Calibri Light" charset="0"/>
            </a:endParaRPr>
          </a:p>
        </p:txBody>
      </p:sp>
    </p:spTree>
    <p:custDataLst>
      <p:tags r:id="rId1"/>
    </p:custDataLst>
    <p:extLst>
      <p:ext uri="{BB962C8B-B14F-4D97-AF65-F5344CB8AC3E}">
        <p14:creationId xmlns:p14="http://schemas.microsoft.com/office/powerpoint/2010/main" val="1519301451"/>
      </p:ext>
    </p:extLst>
  </p:cSld>
  <p:clrMapOvr>
    <a:masterClrMapping/>
  </p:clrMapOvr>
  <mc:AlternateContent xmlns:mc="http://schemas.openxmlformats.org/markup-compatibility/2006" xmlns:p14="http://schemas.microsoft.com/office/powerpoint/2010/main">
    <mc:Choice Requires="p14">
      <p:transition spd="slow" p14:dur="2000" advTm="1968"/>
    </mc:Choice>
    <mc:Fallback xmlns="">
      <p:transition spd="slow" advTm="196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defTabSz="914400">
              <a:lnSpc>
                <a:spcPct val="100000"/>
              </a:lnSpc>
              <a:spcBef>
                <a:spcPts val="0"/>
              </a:spcBef>
              <a:defRPr/>
            </a:pPr>
            <a:r>
              <a:rPr lang="en-US" dirty="0" smtClean="0">
                <a:ea typeface="Calibri" charset="0"/>
                <a:cs typeface="Calibri" charset="0"/>
              </a:rPr>
              <a:t>Cause: </a:t>
            </a:r>
            <a:r>
              <a:rPr lang="en-US" b="1" dirty="0" smtClean="0">
                <a:ea typeface="Calibri" charset="0"/>
                <a:cs typeface="Calibri" charset="0"/>
              </a:rPr>
              <a:t>Cache Misses</a:t>
            </a:r>
            <a:endParaRPr lang="en-US" b="1" dirty="0">
              <a:latin typeface="Calibri Light" charset="0"/>
              <a:ea typeface="Calibri Light" charset="0"/>
              <a:cs typeface="Calibri Light" charset="0"/>
            </a:endParaRPr>
          </a:p>
        </p:txBody>
      </p:sp>
      <p:grpSp>
        <p:nvGrpSpPr>
          <p:cNvPr id="7" name="Group 6"/>
          <p:cNvGrpSpPr/>
          <p:nvPr/>
        </p:nvGrpSpPr>
        <p:grpSpPr>
          <a:xfrm>
            <a:off x="783850" y="1392193"/>
            <a:ext cx="7576300" cy="2225895"/>
            <a:chOff x="1438867" y="2986413"/>
            <a:chExt cx="6760182" cy="1696557"/>
          </a:xfrm>
        </p:grpSpPr>
        <p:sp>
          <p:nvSpPr>
            <p:cNvPr id="8" name="Rounded Rectangle 7"/>
            <p:cNvSpPr/>
            <p:nvPr/>
          </p:nvSpPr>
          <p:spPr>
            <a:xfrm>
              <a:off x="2079953" y="4190401"/>
              <a:ext cx="711592" cy="431450"/>
            </a:xfrm>
            <a:prstGeom prst="roundRect">
              <a:avLst>
                <a:gd name="adj" fmla="val 0"/>
              </a:avLst>
            </a:prstGeom>
            <a:solidFill>
              <a:schemeClr val="accent3">
                <a:lumMod val="20000"/>
                <a:lumOff val="80000"/>
              </a:schemeClr>
            </a:solidFill>
            <a:ln w="9525">
              <a:solidFill>
                <a:schemeClr val="accent3">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Packet</a:t>
              </a:r>
            </a:p>
            <a:p>
              <a:pPr algn="ctr"/>
              <a:r>
                <a:rPr lang="en-US" sz="12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Parser</a:t>
              </a:r>
              <a:endParaRPr lang="en-US" sz="18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sp>
          <p:nvSpPr>
            <p:cNvPr id="9" name="TextBox 8"/>
            <p:cNvSpPr txBox="1"/>
            <p:nvPr/>
          </p:nvSpPr>
          <p:spPr>
            <a:xfrm>
              <a:off x="1438867" y="4179378"/>
              <a:ext cx="618503" cy="276999"/>
            </a:xfrm>
            <a:prstGeom prst="rect">
              <a:avLst/>
            </a:prstGeom>
            <a:noFill/>
          </p:spPr>
          <p:txBody>
            <a:bodyPr wrap="none" rtlCol="0">
              <a:spAutoFit/>
            </a:bodyPr>
            <a:lstStyle/>
            <a:p>
              <a:r>
                <a:rPr lang="en-US" sz="12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Ingress</a:t>
              </a:r>
              <a:endParaRPr lang="en-US" sz="1200" dirty="0">
                <a:latin typeface="Calibri Light" charset="0"/>
                <a:ea typeface="Calibri Light" charset="0"/>
                <a:cs typeface="Calibri Light" charset="0"/>
              </a:endParaRPr>
            </a:p>
          </p:txBody>
        </p:sp>
        <p:sp>
          <p:nvSpPr>
            <p:cNvPr id="10" name="Rounded Rectangle 9"/>
            <p:cNvSpPr/>
            <p:nvPr/>
          </p:nvSpPr>
          <p:spPr>
            <a:xfrm>
              <a:off x="4046875" y="4092671"/>
              <a:ext cx="1382249" cy="590299"/>
            </a:xfrm>
            <a:prstGeom prst="roundRect">
              <a:avLst>
                <a:gd name="adj" fmla="val 0"/>
              </a:avLst>
            </a:prstGeom>
            <a:solidFill>
              <a:schemeClr val="bg1">
                <a:lumMod val="95000"/>
              </a:schemeClr>
            </a:solidFill>
            <a:ln w="9525">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Match-Action</a:t>
              </a:r>
            </a:p>
            <a:p>
              <a:pPr algn="ctr"/>
              <a:r>
                <a:rPr lang="en-US" sz="12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Cache</a:t>
              </a:r>
              <a:endParaRPr lang="en-US" sz="18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cxnSp>
          <p:nvCxnSpPr>
            <p:cNvPr id="11" name="Straight Arrow Connector 10"/>
            <p:cNvCxnSpPr/>
            <p:nvPr/>
          </p:nvCxnSpPr>
          <p:spPr>
            <a:xfrm>
              <a:off x="4735258" y="3788511"/>
              <a:ext cx="0" cy="304159"/>
            </a:xfrm>
            <a:prstGeom prst="straightConnector1">
              <a:avLst/>
            </a:prstGeom>
            <a:ln w="28575">
              <a:solidFill>
                <a:schemeClr val="bg1">
                  <a:lumMod val="50000"/>
                </a:schemeClr>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sp>
          <p:nvSpPr>
            <p:cNvPr id="12" name="Rounded Rectangle 11"/>
            <p:cNvSpPr/>
            <p:nvPr/>
          </p:nvSpPr>
          <p:spPr>
            <a:xfrm>
              <a:off x="4039647" y="2986413"/>
              <a:ext cx="1160280" cy="590299"/>
            </a:xfrm>
            <a:prstGeom prst="roundRect">
              <a:avLst>
                <a:gd name="adj" fmla="val 0"/>
              </a:avLst>
            </a:prstGeom>
            <a:solidFill>
              <a:schemeClr val="bg1">
                <a:lumMod val="95000"/>
              </a:schemeClr>
            </a:solidFill>
            <a:ln w="9525">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sp>
          <p:nvSpPr>
            <p:cNvPr id="13" name="Rounded Rectangle 12"/>
            <p:cNvSpPr/>
            <p:nvPr/>
          </p:nvSpPr>
          <p:spPr>
            <a:xfrm>
              <a:off x="4154245" y="3092312"/>
              <a:ext cx="1160280" cy="590299"/>
            </a:xfrm>
            <a:prstGeom prst="roundRect">
              <a:avLst>
                <a:gd name="adj" fmla="val 0"/>
              </a:avLst>
            </a:prstGeom>
            <a:solidFill>
              <a:schemeClr val="bg1">
                <a:lumMod val="95000"/>
              </a:schemeClr>
            </a:solidFill>
            <a:ln w="9525">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sp>
          <p:nvSpPr>
            <p:cNvPr id="14" name="Rounded Rectangle 13"/>
            <p:cNvSpPr/>
            <p:nvPr/>
          </p:nvSpPr>
          <p:spPr>
            <a:xfrm>
              <a:off x="4268844" y="3198212"/>
              <a:ext cx="1160280" cy="590299"/>
            </a:xfrm>
            <a:prstGeom prst="roundRect">
              <a:avLst>
                <a:gd name="adj" fmla="val 0"/>
              </a:avLst>
            </a:prstGeom>
            <a:solidFill>
              <a:schemeClr val="bg1">
                <a:lumMod val="95000"/>
              </a:schemeClr>
            </a:solidFill>
            <a:ln w="9525">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Match-Action</a:t>
              </a:r>
            </a:p>
            <a:p>
              <a:pPr algn="ctr"/>
              <a:r>
                <a:rPr lang="en-US" sz="12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Tables</a:t>
              </a:r>
              <a:endParaRPr lang="en-US" sz="18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sp>
          <p:nvSpPr>
            <p:cNvPr id="15" name="Rounded Rectangle 14"/>
            <p:cNvSpPr/>
            <p:nvPr/>
          </p:nvSpPr>
          <p:spPr>
            <a:xfrm>
              <a:off x="6720512" y="4192439"/>
              <a:ext cx="818437" cy="431450"/>
            </a:xfrm>
            <a:prstGeom prst="roundRect">
              <a:avLst>
                <a:gd name="adj" fmla="val 0"/>
              </a:avLst>
            </a:prstGeom>
            <a:solidFill>
              <a:schemeClr val="accent1">
                <a:lumMod val="20000"/>
                <a:lumOff val="80000"/>
              </a:schemeClr>
            </a:solidFill>
            <a:ln w="9525">
              <a:solidFill>
                <a:schemeClr val="accent3">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Packet</a:t>
              </a:r>
            </a:p>
            <a:p>
              <a:pPr algn="ctr"/>
              <a:r>
                <a:rPr lang="en-US" sz="1200" dirty="0" err="1"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Deparser</a:t>
              </a:r>
              <a:endParaRPr lang="en-US" sz="1800" baseline="300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sp>
          <p:nvSpPr>
            <p:cNvPr id="16" name="TextBox 15"/>
            <p:cNvSpPr txBox="1"/>
            <p:nvPr/>
          </p:nvSpPr>
          <p:spPr>
            <a:xfrm>
              <a:off x="7622224" y="4105520"/>
              <a:ext cx="576825" cy="276999"/>
            </a:xfrm>
            <a:prstGeom prst="rect">
              <a:avLst/>
            </a:prstGeom>
            <a:noFill/>
          </p:spPr>
          <p:txBody>
            <a:bodyPr wrap="none" rtlCol="0">
              <a:spAutoFit/>
            </a:bodyPr>
            <a:lstStyle/>
            <a:p>
              <a:r>
                <a:rPr lang="en-US" sz="12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Egress</a:t>
              </a:r>
              <a:endParaRPr lang="en-US" sz="1600" dirty="0">
                <a:latin typeface="Calibri Light" charset="0"/>
                <a:ea typeface="Calibri Light" charset="0"/>
                <a:cs typeface="Calibri Light" charset="0"/>
              </a:endParaRPr>
            </a:p>
          </p:txBody>
        </p:sp>
        <p:cxnSp>
          <p:nvCxnSpPr>
            <p:cNvPr id="17" name="Elbow Connector 16"/>
            <p:cNvCxnSpPr/>
            <p:nvPr/>
          </p:nvCxnSpPr>
          <p:spPr>
            <a:xfrm>
              <a:off x="5429124" y="3493362"/>
              <a:ext cx="645694" cy="699077"/>
            </a:xfrm>
            <a:prstGeom prst="bentConnector2">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18" name="Rounded Rectangle 17"/>
            <p:cNvSpPr/>
            <p:nvPr/>
          </p:nvSpPr>
          <p:spPr>
            <a:xfrm>
              <a:off x="3007149" y="4186338"/>
              <a:ext cx="818697" cy="431450"/>
            </a:xfrm>
            <a:prstGeom prst="roundRect">
              <a:avLst>
                <a:gd name="adj" fmla="val 0"/>
              </a:avLst>
            </a:prstGeom>
            <a:solidFill>
              <a:schemeClr val="accent1">
                <a:lumMod val="20000"/>
                <a:lumOff val="80000"/>
              </a:schemeClr>
            </a:solidFill>
            <a:ln w="9525">
              <a:solidFill>
                <a:schemeClr val="accent3">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Checksum</a:t>
              </a:r>
            </a:p>
            <a:p>
              <a:pPr algn="ctr"/>
              <a:r>
                <a:rPr lang="en-US" sz="12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Verify</a:t>
              </a:r>
              <a:endParaRPr lang="en-US" sz="18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cxnSp>
          <p:nvCxnSpPr>
            <p:cNvPr id="19" name="Straight Arrow Connector 18"/>
            <p:cNvCxnSpPr/>
            <p:nvPr/>
          </p:nvCxnSpPr>
          <p:spPr>
            <a:xfrm>
              <a:off x="3825586" y="4402070"/>
              <a:ext cx="229196" cy="0"/>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2791545" y="4402070"/>
              <a:ext cx="229196" cy="0"/>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1564665" y="4408164"/>
              <a:ext cx="515288" cy="0"/>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22" name="Rounded Rectangle 21"/>
            <p:cNvSpPr/>
            <p:nvPr/>
          </p:nvSpPr>
          <p:spPr>
            <a:xfrm>
              <a:off x="5665599" y="4192439"/>
              <a:ext cx="818437" cy="431450"/>
            </a:xfrm>
            <a:prstGeom prst="roundRect">
              <a:avLst>
                <a:gd name="adj" fmla="val 0"/>
              </a:avLst>
            </a:prstGeom>
            <a:solidFill>
              <a:schemeClr val="accent1">
                <a:lumMod val="20000"/>
                <a:lumOff val="80000"/>
              </a:schemeClr>
            </a:solidFill>
            <a:ln w="9525">
              <a:solidFill>
                <a:schemeClr val="accent3">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Checksum Update</a:t>
              </a:r>
            </a:p>
          </p:txBody>
        </p:sp>
        <p:cxnSp>
          <p:nvCxnSpPr>
            <p:cNvPr id="23" name="Straight Arrow Connector 22"/>
            <p:cNvCxnSpPr/>
            <p:nvPr/>
          </p:nvCxnSpPr>
          <p:spPr>
            <a:xfrm>
              <a:off x="5436403" y="4408164"/>
              <a:ext cx="229196" cy="0"/>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6493587" y="4408164"/>
              <a:ext cx="229196" cy="0"/>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7541065" y="4393245"/>
              <a:ext cx="515288" cy="0"/>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grpSp>
      <p:sp>
        <p:nvSpPr>
          <p:cNvPr id="31" name="TextBox 30"/>
          <p:cNvSpPr txBox="1"/>
          <p:nvPr/>
        </p:nvSpPr>
        <p:spPr>
          <a:xfrm>
            <a:off x="2333565" y="2465060"/>
            <a:ext cx="1431802" cy="369332"/>
          </a:xfrm>
          <a:prstGeom prst="rect">
            <a:avLst/>
          </a:prstGeom>
          <a:noFill/>
        </p:spPr>
        <p:txBody>
          <a:bodyPr wrap="none" rtlCol="0">
            <a:spAutoFit/>
          </a:bodyPr>
          <a:lstStyle/>
          <a:p>
            <a:r>
              <a:rPr lang="en-US" sz="1800" dirty="0" smtClean="0">
                <a:solidFill>
                  <a:srgbClr val="C00000"/>
                </a:solidFill>
                <a:latin typeface="Calibri Light" charset="0"/>
                <a:ea typeface="Calibri Light" charset="0"/>
                <a:cs typeface="Calibri Light" charset="0"/>
              </a:rPr>
              <a:t>Cache Misses</a:t>
            </a:r>
            <a:endParaRPr lang="en-US" sz="1800" dirty="0">
              <a:solidFill>
                <a:srgbClr val="C00000"/>
              </a:solidFill>
              <a:latin typeface="Calibri Light" charset="0"/>
              <a:ea typeface="Calibri Light" charset="0"/>
              <a:cs typeface="Calibri Light" charset="0"/>
            </a:endParaRPr>
          </a:p>
        </p:txBody>
      </p:sp>
      <p:cxnSp>
        <p:nvCxnSpPr>
          <p:cNvPr id="32" name="Straight Connector 31"/>
          <p:cNvCxnSpPr/>
          <p:nvPr/>
        </p:nvCxnSpPr>
        <p:spPr>
          <a:xfrm>
            <a:off x="3955474" y="2820831"/>
            <a:ext cx="320582"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3955474" y="2471758"/>
            <a:ext cx="320582"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V="1">
            <a:off x="4114787" y="2471757"/>
            <a:ext cx="978" cy="349074"/>
          </a:xfrm>
          <a:prstGeom prst="straightConnector1">
            <a:avLst/>
          </a:prstGeom>
          <a:ln w="12700" cmpd="sng">
            <a:solidFill>
              <a:srgbClr val="C00000"/>
            </a:solidFill>
            <a:prstDash val="sysDash"/>
            <a:headEnd type="triangle"/>
            <a:tailEnd type="triangle" w="med" len="med"/>
          </a:ln>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5392419" y="1366042"/>
            <a:ext cx="2839300" cy="584775"/>
          </a:xfrm>
          <a:prstGeom prst="rect">
            <a:avLst/>
          </a:prstGeom>
        </p:spPr>
        <p:txBody>
          <a:bodyPr wrap="square">
            <a:spAutoFit/>
          </a:bodyPr>
          <a:lstStyle/>
          <a:p>
            <a:pPr marL="285750" indent="-285750">
              <a:buFont typeface="Arial" charset="0"/>
              <a:buChar char="•"/>
            </a:pPr>
            <a:r>
              <a:rPr lang="en-US" sz="1600" b="1" dirty="0" smtClean="0">
                <a:solidFill>
                  <a:schemeClr val="tx1"/>
                </a:solidFill>
                <a:latin typeface="+mj-lt"/>
                <a:ea typeface="Calibri" charset="0"/>
                <a:cs typeface="Calibri" charset="0"/>
              </a:rPr>
              <a:t>3500+</a:t>
            </a:r>
            <a:r>
              <a:rPr lang="en-US" sz="1600" dirty="0" smtClean="0">
                <a:solidFill>
                  <a:schemeClr val="tx1"/>
                </a:solidFill>
                <a:latin typeface="+mj-lt"/>
                <a:ea typeface="Calibri" charset="0"/>
                <a:cs typeface="Calibri" charset="0"/>
              </a:rPr>
              <a:t> Cycles (</a:t>
            </a:r>
            <a:r>
              <a:rPr lang="en-US" sz="1600" b="1" dirty="0" smtClean="0">
                <a:solidFill>
                  <a:schemeClr val="tx1"/>
                </a:solidFill>
                <a:latin typeface="+mj-lt"/>
                <a:ea typeface="Calibri" charset="0"/>
                <a:cs typeface="Calibri" charset="0"/>
              </a:rPr>
              <a:t>50x</a:t>
            </a:r>
            <a:r>
              <a:rPr lang="en-US" sz="1600" dirty="0" smtClean="0">
                <a:solidFill>
                  <a:schemeClr val="tx1"/>
                </a:solidFill>
                <a:latin typeface="+mj-lt"/>
                <a:ea typeface="Calibri" charset="0"/>
                <a:cs typeface="Calibri" charset="0"/>
              </a:rPr>
              <a:t> Cache hit) </a:t>
            </a:r>
            <a:endParaRPr lang="en-US" sz="1600" dirty="0">
              <a:solidFill>
                <a:schemeClr val="tx1"/>
              </a:solidFill>
              <a:latin typeface="+mj-lt"/>
              <a:ea typeface="Calibri" charset="0"/>
              <a:cs typeface="Calibri" charset="0"/>
            </a:endParaRPr>
          </a:p>
          <a:p>
            <a:pPr marL="285750" indent="-285750">
              <a:buFont typeface="Arial" charset="0"/>
              <a:buChar char="•"/>
            </a:pPr>
            <a:r>
              <a:rPr lang="en-US" sz="1600" dirty="0">
                <a:solidFill>
                  <a:schemeClr val="tx1"/>
                </a:solidFill>
                <a:latin typeface="+mj-lt"/>
                <a:ea typeface="Calibri" charset="0"/>
                <a:cs typeface="Calibri" charset="0"/>
              </a:rPr>
              <a:t>Throughput &lt; </a:t>
            </a:r>
            <a:r>
              <a:rPr lang="en-US" sz="1600" b="1" dirty="0">
                <a:solidFill>
                  <a:schemeClr val="tx1"/>
                </a:solidFill>
                <a:latin typeface="+mj-lt"/>
                <a:ea typeface="Calibri" charset="0"/>
                <a:cs typeface="Calibri" charset="0"/>
              </a:rPr>
              <a:t>1</a:t>
            </a:r>
            <a:r>
              <a:rPr lang="en-US" sz="1600" dirty="0">
                <a:solidFill>
                  <a:schemeClr val="tx1"/>
                </a:solidFill>
                <a:latin typeface="+mj-lt"/>
                <a:ea typeface="Calibri" charset="0"/>
                <a:cs typeface="Calibri" charset="0"/>
              </a:rPr>
              <a:t> </a:t>
            </a:r>
            <a:r>
              <a:rPr lang="en-US" sz="1600" dirty="0" err="1">
                <a:solidFill>
                  <a:schemeClr val="tx1"/>
                </a:solidFill>
                <a:latin typeface="+mj-lt"/>
                <a:ea typeface="Calibri" charset="0"/>
                <a:cs typeface="Calibri" charset="0"/>
              </a:rPr>
              <a:t>Mpps</a:t>
            </a:r>
            <a:endParaRPr lang="en-US" sz="1600" dirty="0">
              <a:latin typeface="+mj-lt"/>
            </a:endParaRPr>
          </a:p>
        </p:txBody>
      </p:sp>
    </p:spTree>
    <p:custDataLst>
      <p:tags r:id="rId1"/>
    </p:custDataLst>
    <p:extLst>
      <p:ext uri="{BB962C8B-B14F-4D97-AF65-F5344CB8AC3E}">
        <p14:creationId xmlns:p14="http://schemas.microsoft.com/office/powerpoint/2010/main" val="1267820651"/>
      </p:ext>
    </p:extLst>
  </p:cSld>
  <p:clrMapOvr>
    <a:masterClrMapping/>
  </p:clrMapOvr>
  <mc:AlternateContent xmlns:mc="http://schemas.openxmlformats.org/markup-compatibility/2006" xmlns:p14="http://schemas.microsoft.com/office/powerpoint/2010/main">
    <mc:Choice Requires="p14">
      <p:transition spd="slow" p14:dur="2000" advTm="1668"/>
    </mc:Choice>
    <mc:Fallback xmlns="">
      <p:transition spd="slow" advTm="166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Internals of a Software Switch</a:t>
            </a:r>
          </a:p>
        </p:txBody>
      </p:sp>
      <p:sp>
        <p:nvSpPr>
          <p:cNvPr id="16" name="Rounded Rectangle 15"/>
          <p:cNvSpPr/>
          <p:nvPr/>
        </p:nvSpPr>
        <p:spPr>
          <a:xfrm>
            <a:off x="1351822" y="2295303"/>
            <a:ext cx="1450731" cy="334616"/>
          </a:xfrm>
          <a:prstGeom prst="roundRect">
            <a:avLst>
              <a:gd name="adj" fmla="val 0"/>
            </a:avLst>
          </a:prstGeom>
          <a:solidFill>
            <a:schemeClr val="tx1">
              <a:lumMod val="75000"/>
              <a:lumOff val="25000"/>
            </a:schemeClr>
          </a:solidFill>
          <a:ln w="28575">
            <a:solidFill>
              <a:schemeClr val="tx1">
                <a:lumMod val="75000"/>
                <a:lumOff val="2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n w="0"/>
                <a:solidFill>
                  <a:schemeClr val="bg1"/>
                </a:solidFill>
                <a:effectLst>
                  <a:outerShdw blurRad="38100" dist="19050" dir="2700000" algn="tl" rotWithShape="0">
                    <a:schemeClr val="dk1">
                      <a:alpha val="40000"/>
                    </a:schemeClr>
                  </a:outerShdw>
                </a:effectLst>
                <a:latin typeface="Calibri Light" charset="0"/>
                <a:ea typeface="Calibri Light" charset="0"/>
                <a:cs typeface="Calibri Light" charset="0"/>
              </a:rPr>
              <a:t>OVS</a:t>
            </a:r>
            <a:endParaRPr lang="en-US" sz="1351" b="1" dirty="0">
              <a:ln w="0"/>
              <a:solidFill>
                <a:schemeClr val="bg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sp>
        <p:nvSpPr>
          <p:cNvPr id="27" name="Rounded Rectangle 26"/>
          <p:cNvSpPr/>
          <p:nvPr/>
        </p:nvSpPr>
        <p:spPr>
          <a:xfrm>
            <a:off x="812167" y="3406103"/>
            <a:ext cx="3980771" cy="1320531"/>
          </a:xfrm>
          <a:prstGeom prst="roundRect">
            <a:avLst>
              <a:gd name="adj" fmla="val 0"/>
            </a:avLst>
          </a:prstGeom>
          <a:solidFill>
            <a:schemeClr val="bg1">
              <a:lumMod val="95000"/>
            </a:schemeClr>
          </a:solidFill>
          <a:ln w="9525">
            <a:solidFill>
              <a:schemeClr val="bg2">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latin typeface="Calibri Light" charset="0"/>
              <a:ea typeface="Calibri Light" charset="0"/>
              <a:cs typeface="Calibri Light" charset="0"/>
            </a:endParaRPr>
          </a:p>
        </p:txBody>
      </p:sp>
      <p:cxnSp>
        <p:nvCxnSpPr>
          <p:cNvPr id="28" name="Straight Arrow Connector 27"/>
          <p:cNvCxnSpPr/>
          <p:nvPr/>
        </p:nvCxnSpPr>
        <p:spPr>
          <a:xfrm flipH="1">
            <a:off x="812167" y="2629919"/>
            <a:ext cx="538835" cy="776184"/>
          </a:xfrm>
          <a:prstGeom prst="straightConnector1">
            <a:avLst/>
          </a:prstGeom>
          <a:solidFill>
            <a:schemeClr val="bg1">
              <a:lumMod val="95000"/>
            </a:schemeClr>
          </a:solidFill>
          <a:ln w="9525">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cxnSp>
      <p:cxnSp>
        <p:nvCxnSpPr>
          <p:cNvPr id="29" name="Straight Arrow Connector 28"/>
          <p:cNvCxnSpPr/>
          <p:nvPr/>
        </p:nvCxnSpPr>
        <p:spPr>
          <a:xfrm>
            <a:off x="2802553" y="2629919"/>
            <a:ext cx="1990385" cy="776184"/>
          </a:xfrm>
          <a:prstGeom prst="straightConnector1">
            <a:avLst/>
          </a:prstGeom>
          <a:solidFill>
            <a:schemeClr val="bg1">
              <a:lumMod val="95000"/>
            </a:schemeClr>
          </a:solidFill>
          <a:ln w="9525">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cxnSp>
      <p:sp>
        <p:nvSpPr>
          <p:cNvPr id="30" name="Rectangle 29"/>
          <p:cNvSpPr/>
          <p:nvPr/>
        </p:nvSpPr>
        <p:spPr>
          <a:xfrm>
            <a:off x="1039041" y="3554966"/>
            <a:ext cx="3527023" cy="338554"/>
          </a:xfrm>
          <a:prstGeom prst="rect">
            <a:avLst/>
          </a:prstGeom>
          <a:noFill/>
        </p:spPr>
        <p:txBody>
          <a:bodyPr wrap="square">
            <a:spAutoFit/>
          </a:bodyPr>
          <a:lstStyle/>
          <a:p>
            <a:pPr algn="ctr"/>
            <a:r>
              <a:rPr lang="en-US" sz="1600" dirty="0">
                <a:ln w="0"/>
                <a:effectLst>
                  <a:outerShdw blurRad="38100" dist="19050" dir="2700000" algn="tl" rotWithShape="0">
                    <a:schemeClr val="dk1">
                      <a:alpha val="40000"/>
                    </a:schemeClr>
                  </a:outerShdw>
                </a:effectLst>
                <a:latin typeface="Calibri Light" charset="0"/>
                <a:ea typeface="Calibri Light" charset="0"/>
                <a:cs typeface="Calibri Light" charset="0"/>
              </a:rPr>
              <a:t>Packet Processing Logic</a:t>
            </a:r>
          </a:p>
        </p:txBody>
      </p:sp>
      <p:sp>
        <p:nvSpPr>
          <p:cNvPr id="31" name="Rounded Rectangle 30"/>
          <p:cNvSpPr/>
          <p:nvPr/>
        </p:nvSpPr>
        <p:spPr>
          <a:xfrm>
            <a:off x="964569" y="4042381"/>
            <a:ext cx="3541495" cy="433104"/>
          </a:xfrm>
          <a:prstGeom prst="roundRect">
            <a:avLst>
              <a:gd name="adj" fmla="val 0"/>
            </a:avLst>
          </a:prstGeom>
          <a:solidFill>
            <a:schemeClr val="bg2">
              <a:lumMod val="75000"/>
            </a:schemeClr>
          </a:solidFill>
          <a:ln w="9525">
            <a:solidFill>
              <a:schemeClr val="bg2">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Kernel</a:t>
            </a:r>
            <a:endParaRPr lang="en-US" sz="1351"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sp>
        <p:nvSpPr>
          <p:cNvPr id="33" name="TextBox 32"/>
          <p:cNvSpPr txBox="1"/>
          <p:nvPr/>
        </p:nvSpPr>
        <p:spPr>
          <a:xfrm>
            <a:off x="1031111" y="3554966"/>
            <a:ext cx="890685" cy="338554"/>
          </a:xfrm>
          <a:prstGeom prst="rect">
            <a:avLst/>
          </a:prstGeom>
          <a:solidFill>
            <a:schemeClr val="accent1">
              <a:lumMod val="40000"/>
              <a:lumOff val="60000"/>
            </a:schemeClr>
          </a:solidFill>
          <a:ln>
            <a:solidFill>
              <a:schemeClr val="bg2">
                <a:lumMod val="50000"/>
              </a:schemeClr>
            </a:solidFill>
            <a:prstDash val="solid"/>
          </a:ln>
        </p:spPr>
        <p:txBody>
          <a:bodyPr wrap="square" rtlCol="0">
            <a:spAutoFit/>
          </a:bodyPr>
          <a:lstStyle/>
          <a:p>
            <a:pPr algn="ctr"/>
            <a:r>
              <a:rPr lang="en-US" sz="1600" dirty="0">
                <a:ln w="0"/>
                <a:effectLst>
                  <a:outerShdw blurRad="38100" dist="19050" dir="2700000" algn="tl" rotWithShape="0">
                    <a:schemeClr val="dk1">
                      <a:alpha val="40000"/>
                    </a:schemeClr>
                  </a:outerShdw>
                </a:effectLst>
                <a:latin typeface="Calibri Light" charset="0"/>
                <a:ea typeface="Calibri Light" charset="0"/>
                <a:cs typeface="Calibri Light" charset="0"/>
              </a:rPr>
              <a:t>Parser</a:t>
            </a:r>
            <a:endParaRPr lang="en-US" sz="1600" dirty="0">
              <a:latin typeface="Calibri Light" charset="0"/>
              <a:ea typeface="Calibri Light" charset="0"/>
              <a:cs typeface="Calibri Light" charset="0"/>
            </a:endParaRPr>
          </a:p>
        </p:txBody>
      </p:sp>
      <p:sp>
        <p:nvSpPr>
          <p:cNvPr id="34" name="TextBox 33"/>
          <p:cNvSpPr txBox="1"/>
          <p:nvPr/>
        </p:nvSpPr>
        <p:spPr>
          <a:xfrm>
            <a:off x="2051769" y="3554966"/>
            <a:ext cx="2547252" cy="338554"/>
          </a:xfrm>
          <a:prstGeom prst="rect">
            <a:avLst/>
          </a:prstGeom>
          <a:solidFill>
            <a:schemeClr val="accent1">
              <a:lumMod val="40000"/>
              <a:lumOff val="60000"/>
            </a:schemeClr>
          </a:solidFill>
          <a:ln>
            <a:solidFill>
              <a:schemeClr val="bg2">
                <a:lumMod val="50000"/>
              </a:schemeClr>
            </a:solidFill>
            <a:prstDash val="solid"/>
          </a:ln>
        </p:spPr>
        <p:txBody>
          <a:bodyPr wrap="square" rtlCol="0">
            <a:spAutoFit/>
          </a:bodyPr>
          <a:lstStyle/>
          <a:p>
            <a:pPr algn="ctr"/>
            <a:r>
              <a:rPr lang="en-US" sz="1600" dirty="0">
                <a:ln w="0"/>
                <a:effectLst>
                  <a:outerShdw blurRad="38100" dist="19050" dir="2700000" algn="tl" rotWithShape="0">
                    <a:schemeClr val="dk1">
                      <a:alpha val="40000"/>
                    </a:schemeClr>
                  </a:outerShdw>
                </a:effectLst>
                <a:latin typeface="Calibri Light" charset="0"/>
                <a:ea typeface="Calibri Light" charset="0"/>
                <a:cs typeface="Calibri Light" charset="0"/>
              </a:rPr>
              <a:t>Match-Action Pipeline</a:t>
            </a:r>
            <a:endParaRPr lang="en-US" sz="1600" dirty="0">
              <a:latin typeface="Calibri Light" charset="0"/>
              <a:ea typeface="Calibri Light" charset="0"/>
              <a:cs typeface="Calibri Light" charset="0"/>
            </a:endParaRPr>
          </a:p>
        </p:txBody>
      </p:sp>
      <p:cxnSp>
        <p:nvCxnSpPr>
          <p:cNvPr id="35" name="Straight Connector 34"/>
          <p:cNvCxnSpPr/>
          <p:nvPr/>
        </p:nvCxnSpPr>
        <p:spPr>
          <a:xfrm>
            <a:off x="1273512" y="3893519"/>
            <a:ext cx="1" cy="148863"/>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1638874" y="3893519"/>
            <a:ext cx="0" cy="270267"/>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3037737" y="3890937"/>
            <a:ext cx="1" cy="148863"/>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3403098" y="3890936"/>
            <a:ext cx="0" cy="270267"/>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5119806" y="3802468"/>
            <a:ext cx="1152944" cy="338554"/>
          </a:xfrm>
          <a:prstGeom prst="rect">
            <a:avLst/>
          </a:prstGeom>
          <a:noFill/>
        </p:spPr>
        <p:txBody>
          <a:bodyPr wrap="none" rtlCol="0">
            <a:spAutoFit/>
          </a:bodyPr>
          <a:lstStyle/>
          <a:p>
            <a:r>
              <a:rPr lang="en-US" sz="1600" b="1" dirty="0">
                <a:solidFill>
                  <a:srgbClr val="C00000"/>
                </a:solidFill>
                <a:latin typeface="Calibri Light" charset="0"/>
                <a:ea typeface="Calibri Light" charset="0"/>
                <a:cs typeface="Calibri Light" charset="0"/>
              </a:rPr>
              <a:t>Arcane APIs</a:t>
            </a:r>
          </a:p>
        </p:txBody>
      </p:sp>
      <p:cxnSp>
        <p:nvCxnSpPr>
          <p:cNvPr id="40" name="Straight Arrow Connector 39"/>
          <p:cNvCxnSpPr/>
          <p:nvPr/>
        </p:nvCxnSpPr>
        <p:spPr>
          <a:xfrm flipH="1">
            <a:off x="3644760" y="3979969"/>
            <a:ext cx="1497147" cy="3425"/>
          </a:xfrm>
          <a:prstGeom prst="straightConnector1">
            <a:avLst/>
          </a:prstGeom>
          <a:ln>
            <a:solidFill>
              <a:schemeClr val="bg2">
                <a:lumMod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32" name="Rounded Rectangle 31"/>
          <p:cNvSpPr/>
          <p:nvPr/>
        </p:nvSpPr>
        <p:spPr>
          <a:xfrm>
            <a:off x="1116969" y="4142519"/>
            <a:ext cx="3541495" cy="433104"/>
          </a:xfrm>
          <a:prstGeom prst="roundRect">
            <a:avLst>
              <a:gd name="adj" fmla="val 0"/>
            </a:avLst>
          </a:prstGeom>
          <a:solidFill>
            <a:schemeClr val="bg2">
              <a:lumMod val="75000"/>
            </a:schemeClr>
          </a:solidFill>
          <a:ln w="9525">
            <a:solidFill>
              <a:schemeClr val="bg2">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DPDK</a:t>
            </a:r>
            <a:endParaRPr lang="en-US" sz="1351"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sp>
        <p:nvSpPr>
          <p:cNvPr id="45" name="TextBox 44"/>
          <p:cNvSpPr txBox="1"/>
          <p:nvPr/>
        </p:nvSpPr>
        <p:spPr>
          <a:xfrm>
            <a:off x="4957664" y="1187073"/>
            <a:ext cx="4180734" cy="3877985"/>
          </a:xfrm>
          <a:prstGeom prst="rect">
            <a:avLst/>
          </a:prstGeom>
          <a:noFill/>
        </p:spPr>
        <p:txBody>
          <a:bodyPr wrap="square" rtlCol="0">
            <a:spAutoFit/>
          </a:bodyPr>
          <a:lstStyle/>
          <a:p>
            <a:r>
              <a:rPr lang="en-US" sz="2000" b="1" dirty="0">
                <a:latin typeface="Calibri Light" charset="0"/>
                <a:ea typeface="Calibri Light" charset="0"/>
                <a:cs typeface="Calibri Light" charset="0"/>
              </a:rPr>
              <a:t>Requires domain expertise in:</a:t>
            </a:r>
          </a:p>
          <a:p>
            <a:endParaRPr lang="en-US" sz="1200" dirty="0">
              <a:latin typeface="Calibri Light" charset="0"/>
              <a:ea typeface="Calibri Light" charset="0"/>
              <a:cs typeface="Calibri Light" charset="0"/>
            </a:endParaRPr>
          </a:p>
          <a:p>
            <a:pPr marL="342900" indent="-342900">
              <a:buFont typeface="Arial" charset="0"/>
              <a:buChar char="•"/>
            </a:pPr>
            <a:r>
              <a:rPr lang="en-US" sz="2000" dirty="0">
                <a:latin typeface="Calibri Light" charset="0"/>
                <a:ea typeface="Calibri Light" charset="0"/>
                <a:cs typeface="Calibri Light" charset="0"/>
              </a:rPr>
              <a:t>Network </a:t>
            </a:r>
            <a:r>
              <a:rPr lang="en-US" sz="2000" b="1" dirty="0">
                <a:latin typeface="Calibri Light" charset="0"/>
                <a:ea typeface="Calibri Light" charset="0"/>
                <a:cs typeface="Calibri Light" charset="0"/>
              </a:rPr>
              <a:t>protocol </a:t>
            </a:r>
            <a:r>
              <a:rPr lang="en-US" sz="2000" b="1" dirty="0" smtClean="0">
                <a:latin typeface="Calibri Light" charset="0"/>
                <a:ea typeface="Calibri Light" charset="0"/>
                <a:cs typeface="Calibri Light" charset="0"/>
              </a:rPr>
              <a:t>design</a:t>
            </a:r>
          </a:p>
          <a:p>
            <a:pPr marL="285744" indent="-285744">
              <a:buFontTx/>
              <a:buChar char="-"/>
            </a:pPr>
            <a:endParaRPr lang="en-US" sz="1200" dirty="0">
              <a:latin typeface="Calibri Light" charset="0"/>
              <a:ea typeface="Calibri Light" charset="0"/>
              <a:cs typeface="Calibri Light" charset="0"/>
            </a:endParaRPr>
          </a:p>
          <a:p>
            <a:pPr marL="342900" indent="-342900">
              <a:buFont typeface="Arial" charset="0"/>
              <a:buChar char="•"/>
            </a:pPr>
            <a:r>
              <a:rPr lang="en-US" sz="2000" dirty="0">
                <a:latin typeface="Calibri Light" charset="0"/>
                <a:ea typeface="Calibri Light" charset="0"/>
                <a:cs typeface="Calibri Light" charset="0"/>
              </a:rPr>
              <a:t>Software development</a:t>
            </a:r>
          </a:p>
          <a:p>
            <a:pPr marL="742932" lvl="1" indent="-285744">
              <a:buFontTx/>
              <a:buChar char="-"/>
            </a:pPr>
            <a:r>
              <a:rPr lang="en-US" sz="2000" b="1" dirty="0">
                <a:latin typeface="Calibri Light" charset="0"/>
                <a:ea typeface="Calibri Light" charset="0"/>
                <a:cs typeface="Calibri Light" charset="0"/>
              </a:rPr>
              <a:t>Build</a:t>
            </a:r>
          </a:p>
          <a:p>
            <a:pPr marL="742932" lvl="1" indent="-285744">
              <a:buFontTx/>
              <a:buChar char="-"/>
            </a:pPr>
            <a:r>
              <a:rPr lang="en-US" sz="2000" b="1" dirty="0">
                <a:latin typeface="Calibri Light" charset="0"/>
                <a:ea typeface="Calibri Light" charset="0"/>
                <a:cs typeface="Calibri Light" charset="0"/>
              </a:rPr>
              <a:t>Test</a:t>
            </a:r>
          </a:p>
          <a:p>
            <a:pPr marL="742932" lvl="1" indent="-285744">
              <a:buFontTx/>
              <a:buChar char="-"/>
            </a:pPr>
            <a:r>
              <a:rPr lang="en-US" sz="2000" b="1" dirty="0">
                <a:latin typeface="Calibri Light" charset="0"/>
                <a:ea typeface="Calibri Light" charset="0"/>
                <a:cs typeface="Calibri Light" charset="0"/>
              </a:rPr>
              <a:t>Deploy</a:t>
            </a:r>
            <a:r>
              <a:rPr lang="en-US" sz="2000" dirty="0">
                <a:latin typeface="Calibri Light" charset="0"/>
                <a:ea typeface="Calibri Light" charset="0"/>
                <a:cs typeface="Calibri Light" charset="0"/>
              </a:rPr>
              <a:t> large </a:t>
            </a:r>
            <a:r>
              <a:rPr lang="en-US" sz="2000" dirty="0" smtClean="0">
                <a:latin typeface="Calibri Light" charset="0"/>
                <a:ea typeface="Calibri Light" charset="0"/>
                <a:cs typeface="Calibri Light" charset="0"/>
              </a:rPr>
              <a:t>codebases</a:t>
            </a:r>
          </a:p>
          <a:p>
            <a:pPr marL="400032" indent="-285744">
              <a:buFontTx/>
              <a:buChar char="-"/>
            </a:pPr>
            <a:endParaRPr lang="en-US" sz="1200" dirty="0">
              <a:latin typeface="Calibri Light" charset="0"/>
              <a:ea typeface="Calibri Light" charset="0"/>
              <a:cs typeface="Calibri Light" charset="0"/>
            </a:endParaRPr>
          </a:p>
          <a:p>
            <a:pPr marL="342900" indent="-342900">
              <a:buFont typeface="Arial" charset="0"/>
              <a:buChar char="•"/>
            </a:pPr>
            <a:r>
              <a:rPr lang="en-US" sz="2000" dirty="0">
                <a:latin typeface="Calibri Light" charset="0"/>
                <a:ea typeface="Calibri Light" charset="0"/>
                <a:cs typeface="Calibri Light" charset="0"/>
              </a:rPr>
              <a:t>Very </a:t>
            </a:r>
            <a:r>
              <a:rPr lang="en-US" sz="2000" b="1" dirty="0">
                <a:latin typeface="Calibri Light" charset="0"/>
                <a:ea typeface="Calibri Light" charset="0"/>
                <a:cs typeface="Calibri Light" charset="0"/>
              </a:rPr>
              <a:t>slow release </a:t>
            </a:r>
            <a:r>
              <a:rPr lang="en-US" sz="2000" b="1" dirty="0" smtClean="0">
                <a:latin typeface="Calibri Light" charset="0"/>
                <a:ea typeface="Calibri Light" charset="0"/>
                <a:cs typeface="Calibri Light" charset="0"/>
              </a:rPr>
              <a:t>cycle</a:t>
            </a:r>
            <a:r>
              <a:rPr lang="en-US" sz="2000" dirty="0" smtClean="0">
                <a:latin typeface="Calibri Light" charset="0"/>
                <a:ea typeface="Calibri Light" charset="0"/>
                <a:cs typeface="Calibri Light" charset="0"/>
              </a:rPr>
              <a:t>             </a:t>
            </a:r>
            <a:r>
              <a:rPr lang="en-US" sz="1800" dirty="0" smtClean="0">
                <a:latin typeface="Calibri Light" charset="0"/>
                <a:ea typeface="Calibri Light" charset="0"/>
                <a:cs typeface="Calibri Light" charset="0"/>
              </a:rPr>
              <a:t>(adding </a:t>
            </a:r>
            <a:r>
              <a:rPr lang="en-US" sz="1800" dirty="0">
                <a:latin typeface="Calibri Light" charset="0"/>
                <a:ea typeface="Calibri Light" charset="0"/>
                <a:cs typeface="Calibri Light" charset="0"/>
              </a:rPr>
              <a:t>a new feature can take </a:t>
            </a:r>
            <a:r>
              <a:rPr lang="en-US" sz="1800" dirty="0" smtClean="0">
                <a:latin typeface="Calibri Light" charset="0"/>
                <a:ea typeface="Calibri Light" charset="0"/>
                <a:cs typeface="Calibri Light" charset="0"/>
              </a:rPr>
              <a:t>years)</a:t>
            </a:r>
            <a:endParaRPr lang="en-US" sz="2000" dirty="0" smtClean="0">
              <a:latin typeface="Calibri Light" charset="0"/>
              <a:ea typeface="Calibri Light" charset="0"/>
              <a:cs typeface="Calibri Light" charset="0"/>
            </a:endParaRPr>
          </a:p>
          <a:p>
            <a:pPr marL="285744" indent="-285744">
              <a:buFontTx/>
              <a:buChar char="-"/>
            </a:pPr>
            <a:endParaRPr lang="en-US" sz="1200" dirty="0">
              <a:latin typeface="Calibri Light" charset="0"/>
              <a:ea typeface="Calibri Light" charset="0"/>
              <a:cs typeface="Calibri Light" charset="0"/>
            </a:endParaRPr>
          </a:p>
          <a:p>
            <a:pPr marL="342900" indent="-342900">
              <a:buFont typeface="Arial" charset="0"/>
              <a:buChar char="•"/>
            </a:pPr>
            <a:r>
              <a:rPr lang="en-US" sz="2000" b="1" dirty="0">
                <a:latin typeface="Calibri Light" charset="0"/>
                <a:ea typeface="Calibri Light" charset="0"/>
                <a:cs typeface="Calibri Light" charset="0"/>
              </a:rPr>
              <a:t>Maintaining changes</a:t>
            </a:r>
            <a:r>
              <a:rPr lang="en-US" sz="2000" dirty="0">
                <a:latin typeface="Calibri Light" charset="0"/>
                <a:ea typeface="Calibri Light" charset="0"/>
                <a:cs typeface="Calibri Light" charset="0"/>
              </a:rPr>
              <a:t> across releases</a:t>
            </a:r>
          </a:p>
        </p:txBody>
      </p:sp>
      <p:grpSp>
        <p:nvGrpSpPr>
          <p:cNvPr id="24" name="Group 23"/>
          <p:cNvGrpSpPr/>
          <p:nvPr/>
        </p:nvGrpSpPr>
        <p:grpSpPr>
          <a:xfrm>
            <a:off x="420572" y="4630537"/>
            <a:ext cx="533324" cy="476099"/>
            <a:chOff x="2604847" y="3810600"/>
            <a:chExt cx="533324" cy="476099"/>
          </a:xfrm>
        </p:grpSpPr>
        <p:pic>
          <p:nvPicPr>
            <p:cNvPr id="25" name="Shape 136"/>
            <p:cNvPicPr preferRelativeResize="0"/>
            <p:nvPr/>
          </p:nvPicPr>
          <p:blipFill>
            <a:blip r:embed="rId4">
              <a:alphaModFix/>
            </a:blip>
            <a:stretch>
              <a:fillRect/>
            </a:stretch>
          </p:blipFill>
          <p:spPr>
            <a:xfrm>
              <a:off x="2604847" y="3973679"/>
              <a:ext cx="286634" cy="313020"/>
            </a:xfrm>
            <a:prstGeom prst="rect">
              <a:avLst/>
            </a:prstGeom>
            <a:noFill/>
            <a:ln>
              <a:noFill/>
            </a:ln>
          </p:spPr>
        </p:pic>
        <p:pic>
          <p:nvPicPr>
            <p:cNvPr id="26" name="Shape 137"/>
            <p:cNvPicPr preferRelativeResize="0"/>
            <p:nvPr/>
          </p:nvPicPr>
          <p:blipFill>
            <a:blip r:embed="rId4">
              <a:alphaModFix/>
            </a:blip>
            <a:stretch>
              <a:fillRect/>
            </a:stretch>
          </p:blipFill>
          <p:spPr>
            <a:xfrm>
              <a:off x="2787492" y="3810600"/>
              <a:ext cx="175994" cy="192194"/>
            </a:xfrm>
            <a:prstGeom prst="rect">
              <a:avLst/>
            </a:prstGeom>
            <a:noFill/>
            <a:ln>
              <a:noFill/>
            </a:ln>
          </p:spPr>
        </p:pic>
        <p:pic>
          <p:nvPicPr>
            <p:cNvPr id="46" name="Shape 138"/>
            <p:cNvPicPr preferRelativeResize="0"/>
            <p:nvPr/>
          </p:nvPicPr>
          <p:blipFill>
            <a:blip r:embed="rId4">
              <a:alphaModFix/>
            </a:blip>
            <a:stretch>
              <a:fillRect/>
            </a:stretch>
          </p:blipFill>
          <p:spPr>
            <a:xfrm>
              <a:off x="2907474" y="3973679"/>
              <a:ext cx="230697" cy="251934"/>
            </a:xfrm>
            <a:prstGeom prst="rect">
              <a:avLst/>
            </a:prstGeom>
            <a:noFill/>
            <a:ln>
              <a:noFill/>
            </a:ln>
          </p:spPr>
        </p:pic>
      </p:grpSp>
    </p:spTree>
    <p:custDataLst>
      <p:tags r:id="rId1"/>
    </p:custDataLst>
    <p:extLst>
      <p:ext uri="{BB962C8B-B14F-4D97-AF65-F5344CB8AC3E}">
        <p14:creationId xmlns:p14="http://schemas.microsoft.com/office/powerpoint/2010/main" val="1463386977"/>
      </p:ext>
    </p:extLst>
  </p:cSld>
  <p:clrMapOvr>
    <a:masterClrMapping/>
  </p:clrMapOvr>
  <mc:AlternateContent xmlns:mc="http://schemas.openxmlformats.org/markup-compatibility/2006" xmlns:p14="http://schemas.microsoft.com/office/powerpoint/2010/main">
    <mc:Choice Requires="p14">
      <p:transition spd="slow" p14:dur="2000" advTm="3381"/>
    </mc:Choice>
    <mc:Fallback xmlns="">
      <p:transition spd="slow" advTm="338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3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39"/>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40"/>
                                        </p:tgtEl>
                                        <p:attrNameLst>
                                          <p:attrName>style.visibility</p:attrName>
                                        </p:attrNameLst>
                                      </p:cBhvr>
                                      <p:to>
                                        <p:strVal val="hidden"/>
                                      </p:to>
                                    </p:set>
                                  </p:childTnLst>
                                </p:cTn>
                              </p:par>
                              <p:par>
                                <p:cTn id="31" presetID="1" presetClass="entr" presetSubtype="0" fill="hold" nodeType="withEffect">
                                  <p:stCondLst>
                                    <p:cond delay="0"/>
                                  </p:stCondLst>
                                  <p:childTnLst>
                                    <p:set>
                                      <p:cBhvr>
                                        <p:cTn id="32" dur="1" fill="hold">
                                          <p:stCondLst>
                                            <p:cond delay="0"/>
                                          </p:stCondLst>
                                        </p:cTn>
                                        <p:tgtEl>
                                          <p:spTgt spid="45">
                                            <p:txEl>
                                              <p:pRg st="0" end="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5">
                                            <p:txEl>
                                              <p:pRg st="2" end="2"/>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5">
                                            <p:txEl>
                                              <p:pRg st="4" end="4"/>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5">
                                            <p:txEl>
                                              <p:pRg st="5" end="5"/>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5">
                                            <p:txEl>
                                              <p:pRg st="6" end="6"/>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5">
                                            <p:txEl>
                                              <p:pRg st="7" end="7"/>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45">
                                            <p:txEl>
                                              <p:pRg st="9" end="9"/>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4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3" grpId="0" animBg="1"/>
      <p:bldP spid="34" grpId="0" animBg="1"/>
      <p:bldP spid="39" grpId="0"/>
      <p:bldP spid="39" grpId="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Factors affecting Cache Misses</a:t>
            </a:r>
            <a:endParaRPr lang="en-US" dirty="0"/>
          </a:p>
        </p:txBody>
      </p:sp>
      <p:sp>
        <p:nvSpPr>
          <p:cNvPr id="5" name="TextBox 4"/>
          <p:cNvSpPr txBox="1"/>
          <p:nvPr/>
        </p:nvSpPr>
        <p:spPr>
          <a:xfrm>
            <a:off x="457200" y="1362456"/>
            <a:ext cx="7576077" cy="1323439"/>
          </a:xfrm>
          <a:prstGeom prst="rect">
            <a:avLst/>
          </a:prstGeom>
          <a:noFill/>
        </p:spPr>
        <p:txBody>
          <a:bodyPr wrap="square" rtlCol="0">
            <a:spAutoFit/>
          </a:bodyPr>
          <a:lstStyle/>
          <a:p>
            <a:pPr marL="342900" marR="0" lvl="0" indent="-342900" defTabSz="914400" eaLnBrk="1" fontAlgn="auto" latinLnBrk="0" hangingPunct="1">
              <a:lnSpc>
                <a:spcPct val="100000"/>
              </a:lnSpc>
              <a:spcBef>
                <a:spcPts val="0"/>
              </a:spcBef>
              <a:spcAft>
                <a:spcPts val="0"/>
              </a:spcAft>
              <a:buClrTx/>
              <a:buSzTx/>
              <a:buFont typeface="Arial" charset="0"/>
              <a:buChar char="•"/>
              <a:tabLst/>
              <a:defRPr/>
            </a:pPr>
            <a:endParaRPr lang="en-US" sz="2000" dirty="0" smtClean="0">
              <a:latin typeface="Calibri Light" charset="0"/>
              <a:ea typeface="Calibri Light" charset="0"/>
              <a:cs typeface="Calibri Light" charset="0"/>
            </a:endParaRPr>
          </a:p>
          <a:p>
            <a:pPr marL="457200" marR="0" lvl="0" indent="-457200" defTabSz="914400" eaLnBrk="1" fontAlgn="auto" latinLnBrk="0" hangingPunct="1">
              <a:lnSpc>
                <a:spcPct val="100000"/>
              </a:lnSpc>
              <a:spcBef>
                <a:spcPts val="0"/>
              </a:spcBef>
              <a:spcAft>
                <a:spcPts val="0"/>
              </a:spcAft>
              <a:buClrTx/>
              <a:buSzTx/>
              <a:buFont typeface="+mj-lt"/>
              <a:buAutoNum type="alphaLcPeriod"/>
              <a:tabLst/>
              <a:defRPr/>
            </a:pPr>
            <a:r>
              <a:rPr lang="en-US" sz="2000" dirty="0" smtClean="0">
                <a:latin typeface="Calibri Light" charset="0"/>
                <a:ea typeface="Calibri Light" charset="0"/>
                <a:cs typeface="Calibri Light" charset="0"/>
              </a:rPr>
              <a:t>Entropy of packet header fields</a:t>
            </a:r>
          </a:p>
          <a:p>
            <a:pPr marL="457200" marR="0" lvl="0" indent="-457200" defTabSz="914400" eaLnBrk="1" fontAlgn="auto" latinLnBrk="0" hangingPunct="1">
              <a:lnSpc>
                <a:spcPct val="100000"/>
              </a:lnSpc>
              <a:spcBef>
                <a:spcPts val="0"/>
              </a:spcBef>
              <a:spcAft>
                <a:spcPts val="0"/>
              </a:spcAft>
              <a:buClrTx/>
              <a:buSzTx/>
              <a:buFont typeface="+mj-lt"/>
              <a:buAutoNum type="alphaLcPeriod"/>
              <a:tabLst/>
              <a:defRPr/>
            </a:pPr>
            <a:endParaRPr lang="en-US" sz="2000" dirty="0">
              <a:latin typeface="Calibri Light" charset="0"/>
              <a:ea typeface="Calibri Light" charset="0"/>
              <a:cs typeface="Calibri Light" charset="0"/>
            </a:endParaRPr>
          </a:p>
          <a:p>
            <a:pPr marL="457200" marR="0" lvl="0" indent="-457200" defTabSz="914400" eaLnBrk="1" fontAlgn="auto" latinLnBrk="0" hangingPunct="1">
              <a:lnSpc>
                <a:spcPct val="100000"/>
              </a:lnSpc>
              <a:spcBef>
                <a:spcPts val="0"/>
              </a:spcBef>
              <a:spcAft>
                <a:spcPts val="0"/>
              </a:spcAft>
              <a:buClrTx/>
              <a:buSzTx/>
              <a:buFont typeface="+mj-lt"/>
              <a:buAutoNum type="alphaLcPeriod"/>
              <a:tabLst/>
              <a:defRPr/>
            </a:pPr>
            <a:r>
              <a:rPr lang="en-US" sz="2000" dirty="0" err="1" smtClean="0">
                <a:latin typeface="Calibri Light" charset="0"/>
                <a:ea typeface="Calibri Light" charset="0"/>
                <a:cs typeface="Calibri Light" charset="0"/>
              </a:rPr>
              <a:t>Stateful</a:t>
            </a:r>
            <a:r>
              <a:rPr lang="en-US" sz="2000" dirty="0" smtClean="0">
                <a:latin typeface="Calibri Light" charset="0"/>
                <a:ea typeface="Calibri Light" charset="0"/>
                <a:cs typeface="Calibri Light" charset="0"/>
              </a:rPr>
              <a:t> operations in the match-action cache (or fast path).</a:t>
            </a:r>
          </a:p>
        </p:txBody>
      </p:sp>
    </p:spTree>
    <p:custDataLst>
      <p:tags r:id="rId1"/>
    </p:custDataLst>
    <p:extLst>
      <p:ext uri="{BB962C8B-B14F-4D97-AF65-F5344CB8AC3E}">
        <p14:creationId xmlns:p14="http://schemas.microsoft.com/office/powerpoint/2010/main" val="1686880045"/>
      </p:ext>
    </p:extLst>
  </p:cSld>
  <p:clrMapOvr>
    <a:masterClrMapping/>
  </p:clrMapOvr>
  <mc:AlternateContent xmlns:mc="http://schemas.openxmlformats.org/markup-compatibility/2006" xmlns:p14="http://schemas.microsoft.com/office/powerpoint/2010/main">
    <mc:Choice Requires="p14">
      <p:transition spd="slow" p14:dur="2000" advTm="1140"/>
    </mc:Choice>
    <mc:Fallback xmlns="">
      <p:transition spd="slow" advTm="114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defTabSz="914400">
              <a:lnSpc>
                <a:spcPct val="100000"/>
              </a:lnSpc>
              <a:spcBef>
                <a:spcPts val="0"/>
              </a:spcBef>
              <a:defRPr/>
            </a:pPr>
            <a:r>
              <a:rPr lang="en-US" dirty="0" smtClean="0">
                <a:ea typeface="Calibri" charset="0"/>
                <a:cs typeface="Calibri" charset="0"/>
              </a:rPr>
              <a:t>Factor: </a:t>
            </a:r>
            <a:r>
              <a:rPr lang="en-US" b="1" dirty="0" smtClean="0">
                <a:ea typeface="Calibri" charset="0"/>
                <a:cs typeface="Calibri" charset="0"/>
              </a:rPr>
              <a:t>Entropy of Packet Header Fields</a:t>
            </a:r>
            <a:endParaRPr lang="en-US" b="1" dirty="0">
              <a:latin typeface="Calibri Light" charset="0"/>
              <a:ea typeface="Calibri Light" charset="0"/>
              <a:cs typeface="Calibri Light" charset="0"/>
            </a:endParaRPr>
          </a:p>
        </p:txBody>
      </p:sp>
      <p:sp>
        <p:nvSpPr>
          <p:cNvPr id="26" name="TextBox 25"/>
          <p:cNvSpPr txBox="1"/>
          <p:nvPr/>
        </p:nvSpPr>
        <p:spPr>
          <a:xfrm>
            <a:off x="457200" y="1362456"/>
            <a:ext cx="6621738" cy="1015663"/>
          </a:xfrm>
          <a:prstGeom prst="rect">
            <a:avLst/>
          </a:prstGeom>
          <a:noFill/>
        </p:spPr>
        <p:txBody>
          <a:bodyPr wrap="square" rtlCol="0">
            <a:spAutoFit/>
          </a:bodyPr>
          <a:lstStyle/>
          <a:p>
            <a:pPr marL="342900" marR="0" lvl="0" indent="-342900" defTabSz="914400" eaLnBrk="1" fontAlgn="auto" latinLnBrk="0" hangingPunct="1">
              <a:lnSpc>
                <a:spcPct val="100000"/>
              </a:lnSpc>
              <a:spcBef>
                <a:spcPts val="0"/>
              </a:spcBef>
              <a:spcAft>
                <a:spcPts val="0"/>
              </a:spcAft>
              <a:buClrTx/>
              <a:buSzTx/>
              <a:buFont typeface="Arial" charset="0"/>
              <a:buChar char="•"/>
              <a:tabLst/>
              <a:defRPr/>
            </a:pPr>
            <a:r>
              <a:rPr lang="en-US" sz="2000" smtClean="0">
                <a:latin typeface="+mj-lt"/>
              </a:rPr>
              <a:t>We </a:t>
            </a:r>
            <a:r>
              <a:rPr lang="en-US" sz="2000" dirty="0">
                <a:latin typeface="+mj-lt"/>
              </a:rPr>
              <a:t>loosely define </a:t>
            </a:r>
            <a:r>
              <a:rPr lang="en-US" sz="2000" b="1" dirty="0" smtClean="0">
                <a:latin typeface="+mj-lt"/>
              </a:rPr>
              <a:t>“high entropy”</a:t>
            </a:r>
            <a:r>
              <a:rPr lang="en-US" sz="2000" dirty="0" smtClean="0">
                <a:latin typeface="+mj-lt"/>
              </a:rPr>
              <a:t> header </a:t>
            </a:r>
            <a:r>
              <a:rPr lang="en-US" sz="2000" dirty="0">
                <a:latin typeface="+mj-lt"/>
              </a:rPr>
              <a:t>fields as those which are likely to have differing values from packet to packet flowing through a </a:t>
            </a:r>
            <a:r>
              <a:rPr lang="en-US" sz="2000" dirty="0" smtClean="0">
                <a:latin typeface="+mj-lt"/>
              </a:rPr>
              <a:t>switch</a:t>
            </a:r>
            <a:r>
              <a:rPr lang="en-US" sz="2000" baseline="30000" dirty="0" smtClean="0">
                <a:latin typeface="+mj-lt"/>
              </a:rPr>
              <a:t>[1]</a:t>
            </a:r>
            <a:r>
              <a:rPr lang="en-US" sz="2000" dirty="0" smtClean="0">
                <a:latin typeface="+mj-lt"/>
              </a:rPr>
              <a:t>.</a:t>
            </a:r>
          </a:p>
        </p:txBody>
      </p:sp>
      <p:sp>
        <p:nvSpPr>
          <p:cNvPr id="30" name="TextBox 29"/>
          <p:cNvSpPr txBox="1"/>
          <p:nvPr/>
        </p:nvSpPr>
        <p:spPr>
          <a:xfrm>
            <a:off x="0" y="4833864"/>
            <a:ext cx="4840108" cy="276999"/>
          </a:xfrm>
          <a:prstGeom prst="rect">
            <a:avLst/>
          </a:prstGeom>
          <a:noFill/>
        </p:spPr>
        <p:txBody>
          <a:bodyPr wrap="none" rtlCol="0">
            <a:spAutoFit/>
          </a:bodyPr>
          <a:lstStyle/>
          <a:p>
            <a:r>
              <a:rPr lang="en-US" sz="1200" baseline="30000" dirty="0" smtClean="0">
                <a:latin typeface="Calibri Light" charset="0"/>
                <a:ea typeface="Calibri Light" charset="0"/>
                <a:cs typeface="Calibri Light" charset="0"/>
              </a:rPr>
              <a:t>[1]</a:t>
            </a:r>
            <a:r>
              <a:rPr lang="en-US" sz="1200" dirty="0" smtClean="0">
                <a:latin typeface="Calibri Light" charset="0"/>
                <a:ea typeface="Calibri Light" charset="0"/>
                <a:cs typeface="Calibri Light" charset="0"/>
              </a:rPr>
              <a:t> N. Shelly </a:t>
            </a:r>
            <a:r>
              <a:rPr lang="en-US" sz="1200" dirty="0" err="1" smtClean="0">
                <a:latin typeface="Calibri Light" charset="0"/>
                <a:ea typeface="Calibri Light" charset="0"/>
                <a:cs typeface="Calibri Light" charset="0"/>
              </a:rPr>
              <a:t>et.al</a:t>
            </a:r>
            <a:r>
              <a:rPr lang="en-US" sz="1200" dirty="0" smtClean="0">
                <a:latin typeface="Calibri Light" charset="0"/>
                <a:ea typeface="Calibri Light" charset="0"/>
                <a:cs typeface="Calibri Light" charset="0"/>
              </a:rPr>
              <a:t>. Flow </a:t>
            </a:r>
            <a:r>
              <a:rPr lang="en-US" sz="1200" dirty="0">
                <a:latin typeface="Calibri Light" charset="0"/>
                <a:ea typeface="Calibri Light" charset="0"/>
                <a:cs typeface="Calibri Light" charset="0"/>
              </a:rPr>
              <a:t>caching for high entropy packet fields. In </a:t>
            </a:r>
            <a:r>
              <a:rPr lang="en-US" sz="1200" dirty="0" err="1">
                <a:latin typeface="Calibri Light" charset="0"/>
                <a:ea typeface="Calibri Light" charset="0"/>
                <a:cs typeface="Calibri Light" charset="0"/>
              </a:rPr>
              <a:t>HotSDN</a:t>
            </a:r>
            <a:r>
              <a:rPr lang="en-US" sz="1200" dirty="0">
                <a:latin typeface="Calibri Light" charset="0"/>
                <a:ea typeface="Calibri Light" charset="0"/>
                <a:cs typeface="Calibri Light" charset="0"/>
              </a:rPr>
              <a:t> '14.</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93605" y="2999836"/>
            <a:ext cx="1113694" cy="719617"/>
          </a:xfrm>
          <a:prstGeom prst="rect">
            <a:avLst/>
          </a:prstGeom>
        </p:spPr>
      </p:pic>
      <p:sp>
        <p:nvSpPr>
          <p:cNvPr id="39" name="TextBox 38"/>
          <p:cNvSpPr txBox="1"/>
          <p:nvPr/>
        </p:nvSpPr>
        <p:spPr>
          <a:xfrm>
            <a:off x="4017947" y="2876126"/>
            <a:ext cx="3386248" cy="954107"/>
          </a:xfrm>
          <a:prstGeom prst="rect">
            <a:avLst/>
          </a:prstGeom>
          <a:noFill/>
          <a:ln>
            <a:noFill/>
          </a:ln>
        </p:spPr>
        <p:txBody>
          <a:bodyPr wrap="none" rtlCol="0">
            <a:spAutoFit/>
          </a:bodyPr>
          <a:lstStyle/>
          <a:p>
            <a:r>
              <a:rPr lang="en-US" sz="1400" dirty="0" smtClean="0">
                <a:latin typeface="+mj-lt"/>
              </a:rPr>
              <a:t>Similar </a:t>
            </a:r>
            <a:r>
              <a:rPr lang="en-US" sz="1400" b="1" dirty="0" smtClean="0">
                <a:latin typeface="+mj-lt"/>
              </a:rPr>
              <a:t>Layer-2 MAC </a:t>
            </a:r>
            <a:r>
              <a:rPr lang="en-US" sz="1400" dirty="0" smtClean="0">
                <a:latin typeface="+mj-lt"/>
              </a:rPr>
              <a:t>addresses.</a:t>
            </a:r>
          </a:p>
          <a:p>
            <a:endParaRPr lang="en-US" sz="1400" dirty="0" smtClean="0">
              <a:latin typeface="+mj-lt"/>
            </a:endParaRPr>
          </a:p>
          <a:p>
            <a:r>
              <a:rPr lang="en-US" sz="1400" b="1" dirty="0" smtClean="0">
                <a:latin typeface="+mj-lt"/>
              </a:rPr>
              <a:t>Layer-4 Ports</a:t>
            </a:r>
            <a:r>
              <a:rPr lang="en-US" sz="1400" b="1" dirty="0">
                <a:latin typeface="+mj-lt"/>
              </a:rPr>
              <a:t> </a:t>
            </a:r>
            <a:r>
              <a:rPr lang="en-US" sz="1400" dirty="0" smtClean="0">
                <a:latin typeface="+mj-lt"/>
              </a:rPr>
              <a:t>vary connection to connection,</a:t>
            </a:r>
          </a:p>
          <a:p>
            <a:r>
              <a:rPr lang="en-US" sz="1400" dirty="0" smtClean="0">
                <a:latin typeface="+mj-lt"/>
              </a:rPr>
              <a:t>e.g., HTTP (80), HTTPS(443), SSH (22) etc.</a:t>
            </a:r>
            <a:endParaRPr lang="en-US" sz="1400" dirty="0">
              <a:latin typeface="+mj-lt"/>
            </a:endParaRPr>
          </a:p>
        </p:txBody>
      </p:sp>
      <p:pic>
        <p:nvPicPr>
          <p:cNvPr id="43" name="Picture 4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51334" y="3359645"/>
            <a:ext cx="455538" cy="106648"/>
          </a:xfrm>
          <a:prstGeom prst="rect">
            <a:avLst/>
          </a:prstGeom>
        </p:spPr>
      </p:pic>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3285194" y="3359644"/>
            <a:ext cx="455538" cy="114847"/>
          </a:xfrm>
          <a:prstGeom prst="rect">
            <a:avLst/>
          </a:prstGeom>
        </p:spPr>
      </p:pic>
      <p:sp>
        <p:nvSpPr>
          <p:cNvPr id="47" name="TextBox 46"/>
          <p:cNvSpPr txBox="1"/>
          <p:nvPr/>
        </p:nvSpPr>
        <p:spPr>
          <a:xfrm>
            <a:off x="3512962" y="4010211"/>
            <a:ext cx="4598246" cy="369332"/>
          </a:xfrm>
          <a:prstGeom prst="rect">
            <a:avLst/>
          </a:prstGeom>
          <a:noFill/>
          <a:ln>
            <a:solidFill>
              <a:schemeClr val="tx1">
                <a:lumMod val="95000"/>
                <a:lumOff val="5000"/>
              </a:schemeClr>
            </a:solidFill>
          </a:ln>
        </p:spPr>
        <p:txBody>
          <a:bodyPr wrap="none" rtlCol="0">
            <a:spAutoFit/>
          </a:bodyPr>
          <a:lstStyle/>
          <a:p>
            <a:r>
              <a:rPr lang="en-US" sz="1600" dirty="0" smtClean="0">
                <a:latin typeface="+mj-lt"/>
              </a:rPr>
              <a:t>Layer-4 fields have </a:t>
            </a:r>
            <a:r>
              <a:rPr lang="en-US" sz="1800" b="1" dirty="0" smtClean="0">
                <a:solidFill>
                  <a:srgbClr val="C00000"/>
                </a:solidFill>
                <a:latin typeface="+mj-lt"/>
              </a:rPr>
              <a:t>higher entropy </a:t>
            </a:r>
            <a:r>
              <a:rPr lang="en-US" sz="1600" dirty="0" smtClean="0">
                <a:latin typeface="+mj-lt"/>
              </a:rPr>
              <a:t>than layer-2 fields</a:t>
            </a:r>
            <a:endParaRPr lang="en-US" sz="1600" dirty="0">
              <a:latin typeface="+mj-lt"/>
            </a:endParaRPr>
          </a:p>
        </p:txBody>
      </p:sp>
      <p:sp>
        <p:nvSpPr>
          <p:cNvPr id="48" name="Rectangle 47"/>
          <p:cNvSpPr/>
          <p:nvPr/>
        </p:nvSpPr>
        <p:spPr>
          <a:xfrm>
            <a:off x="2721673" y="3239628"/>
            <a:ext cx="208884" cy="56276"/>
          </a:xfrm>
          <a:prstGeom prst="rect">
            <a:avLst/>
          </a:prstGeom>
          <a:solidFill>
            <a:schemeClr val="accent2">
              <a:lumMod val="75000"/>
            </a:schemeClr>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libri Light" charset="0"/>
              <a:ea typeface="Calibri Light" charset="0"/>
              <a:cs typeface="Calibri Light" charset="0"/>
            </a:endParaRPr>
          </a:p>
        </p:txBody>
      </p:sp>
      <p:sp>
        <p:nvSpPr>
          <p:cNvPr id="49" name="Rectangle 48"/>
          <p:cNvSpPr/>
          <p:nvPr/>
        </p:nvSpPr>
        <p:spPr>
          <a:xfrm>
            <a:off x="2968327" y="3239628"/>
            <a:ext cx="208884" cy="56276"/>
          </a:xfrm>
          <a:prstGeom prst="rect">
            <a:avLst/>
          </a:prstGeom>
          <a:solidFill>
            <a:schemeClr val="accent2">
              <a:lumMod val="75000"/>
            </a:schemeClr>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libri Light" charset="0"/>
              <a:ea typeface="Calibri Light" charset="0"/>
              <a:cs typeface="Calibri Light" charset="0"/>
            </a:endParaRPr>
          </a:p>
        </p:txBody>
      </p:sp>
      <p:sp>
        <p:nvSpPr>
          <p:cNvPr id="50" name="Rectangle 49"/>
          <p:cNvSpPr/>
          <p:nvPr/>
        </p:nvSpPr>
        <p:spPr>
          <a:xfrm>
            <a:off x="3214981" y="3239628"/>
            <a:ext cx="208884" cy="56276"/>
          </a:xfrm>
          <a:prstGeom prst="rect">
            <a:avLst/>
          </a:prstGeom>
          <a:solidFill>
            <a:schemeClr val="accent2">
              <a:lumMod val="75000"/>
            </a:schemeClr>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libri Light" charset="0"/>
              <a:ea typeface="Calibri Light" charset="0"/>
              <a:cs typeface="Calibri Light" charset="0"/>
            </a:endParaRPr>
          </a:p>
        </p:txBody>
      </p:sp>
      <p:sp>
        <p:nvSpPr>
          <p:cNvPr id="51" name="Rectangle 50"/>
          <p:cNvSpPr/>
          <p:nvPr/>
        </p:nvSpPr>
        <p:spPr>
          <a:xfrm>
            <a:off x="3457968" y="3239628"/>
            <a:ext cx="208884" cy="56276"/>
          </a:xfrm>
          <a:prstGeom prst="rect">
            <a:avLst/>
          </a:prstGeom>
          <a:solidFill>
            <a:schemeClr val="accent2">
              <a:lumMod val="75000"/>
            </a:schemeClr>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libri Light" charset="0"/>
              <a:ea typeface="Calibri Light" charset="0"/>
              <a:cs typeface="Calibri Light" charset="0"/>
            </a:endParaRPr>
          </a:p>
        </p:txBody>
      </p:sp>
    </p:spTree>
    <p:custDataLst>
      <p:tags r:id="rId1"/>
    </p:custDataLst>
    <p:extLst>
      <p:ext uri="{BB962C8B-B14F-4D97-AF65-F5344CB8AC3E}">
        <p14:creationId xmlns:p14="http://schemas.microsoft.com/office/powerpoint/2010/main" val="1362597482"/>
      </p:ext>
    </p:extLst>
  </p:cSld>
  <p:clrMapOvr>
    <a:masterClrMapping/>
  </p:clrMapOvr>
  <mc:AlternateContent xmlns:mc="http://schemas.openxmlformats.org/markup-compatibility/2006" xmlns:p14="http://schemas.microsoft.com/office/powerpoint/2010/main">
    <mc:Choice Requires="p14">
      <p:transition spd="slow" p14:dur="2000" advTm="14153"/>
    </mc:Choice>
    <mc:Fallback xmlns="">
      <p:transition spd="slow" advTm="1415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9">
                                            <p:txEl>
                                              <p:pRg st="0" end="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9">
                                            <p:txEl>
                                              <p:pRg st="2" end="2"/>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9">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0" grpId="0"/>
      <p:bldP spid="47" grpId="0" animBg="1"/>
      <p:bldP spid="48" grpId="0" animBg="1"/>
      <p:bldP spid="49" grpId="0" animBg="1"/>
      <p:bldP spid="50" grpId="0" animBg="1"/>
      <p:bldP spid="51"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Straight Arrow Connector 32"/>
          <p:cNvCxnSpPr/>
          <p:nvPr/>
        </p:nvCxnSpPr>
        <p:spPr>
          <a:xfrm>
            <a:off x="5697560" y="4124067"/>
            <a:ext cx="2494107" cy="0"/>
          </a:xfrm>
          <a:prstGeom prst="straightConnector1">
            <a:avLst/>
          </a:prstGeom>
          <a:ln w="28575">
            <a:solidFill>
              <a:schemeClr val="bg1">
                <a:lumMod val="50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1006886" y="4129478"/>
            <a:ext cx="2243714" cy="0"/>
          </a:xfrm>
          <a:prstGeom prst="straightConnector1">
            <a:avLst/>
          </a:prstGeom>
          <a:ln w="28575">
            <a:solidFill>
              <a:schemeClr val="bg1">
                <a:lumMod val="50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normAutofit/>
          </a:bodyPr>
          <a:lstStyle/>
          <a:p>
            <a:pPr lvl="0" defTabSz="914400">
              <a:lnSpc>
                <a:spcPct val="100000"/>
              </a:lnSpc>
              <a:spcBef>
                <a:spcPts val="0"/>
              </a:spcBef>
              <a:defRPr/>
            </a:pPr>
            <a:r>
              <a:rPr lang="en-US" dirty="0" smtClean="0">
                <a:ea typeface="Calibri" charset="0"/>
                <a:cs typeface="Calibri" charset="0"/>
              </a:rPr>
              <a:t>Factor: </a:t>
            </a:r>
            <a:r>
              <a:rPr lang="en-US" b="1" dirty="0" smtClean="0">
                <a:ea typeface="Calibri" charset="0"/>
                <a:cs typeface="Calibri" charset="0"/>
              </a:rPr>
              <a:t>Entropy of Packet Header Fields</a:t>
            </a:r>
            <a:endParaRPr lang="en-US" b="1" dirty="0">
              <a:latin typeface="Calibri Light" charset="0"/>
              <a:ea typeface="Calibri Light" charset="0"/>
              <a:cs typeface="Calibri Light" charset="0"/>
            </a:endParaRPr>
          </a:p>
        </p:txBody>
      </p:sp>
      <p:sp>
        <p:nvSpPr>
          <p:cNvPr id="26" name="TextBox 25"/>
          <p:cNvSpPr txBox="1"/>
          <p:nvPr/>
        </p:nvSpPr>
        <p:spPr>
          <a:xfrm>
            <a:off x="457200" y="1362456"/>
            <a:ext cx="6621738" cy="1261884"/>
          </a:xfrm>
          <a:prstGeom prst="rect">
            <a:avLst/>
          </a:prstGeom>
          <a:noFill/>
        </p:spPr>
        <p:txBody>
          <a:bodyPr wrap="square" rtlCol="0">
            <a:spAutoFit/>
          </a:bodyPr>
          <a:lstStyle/>
          <a:p>
            <a:pPr marL="342900" indent="-342900" defTabSz="914400">
              <a:buFont typeface="Arial" charset="0"/>
              <a:buChar char="•"/>
              <a:defRPr/>
            </a:pPr>
            <a:r>
              <a:rPr lang="en-US" sz="2000" dirty="0" smtClean="0">
                <a:latin typeface="+mj-lt"/>
                <a:ea typeface="Calibri" charset="0"/>
                <a:cs typeface="Calibri" charset="0"/>
              </a:rPr>
              <a:t>Match-Action Cache is highly sensitive to the entropy of header fields.</a:t>
            </a:r>
          </a:p>
          <a:p>
            <a:pPr marL="628650" lvl="1" indent="-285750" defTabSz="914400">
              <a:buFontTx/>
              <a:buChar char="-"/>
              <a:defRPr/>
            </a:pPr>
            <a:r>
              <a:rPr lang="en-US" sz="1800" dirty="0" smtClean="0">
                <a:latin typeface="+mj-lt"/>
                <a:ea typeface="Calibri" charset="0"/>
                <a:cs typeface="Calibri" charset="0"/>
              </a:rPr>
              <a:t>Cache rules matching on high-entropy fields would result in </a:t>
            </a:r>
            <a:r>
              <a:rPr lang="en-US" sz="1800" b="1" dirty="0" smtClean="0">
                <a:solidFill>
                  <a:srgbClr val="C00000"/>
                </a:solidFill>
                <a:latin typeface="+mj-lt"/>
                <a:ea typeface="Calibri" charset="0"/>
                <a:cs typeface="Calibri" charset="0"/>
              </a:rPr>
              <a:t>more misses</a:t>
            </a:r>
            <a:r>
              <a:rPr lang="en-US" sz="1800" dirty="0" smtClean="0">
                <a:latin typeface="+mj-lt"/>
                <a:ea typeface="Calibri" charset="0"/>
                <a:cs typeface="Calibri" charset="0"/>
              </a:rPr>
              <a:t>, thus, leading to poor performance.</a:t>
            </a:r>
          </a:p>
        </p:txBody>
      </p:sp>
      <p:sp>
        <p:nvSpPr>
          <p:cNvPr id="15" name="TextBox 14"/>
          <p:cNvSpPr txBox="1"/>
          <p:nvPr/>
        </p:nvSpPr>
        <p:spPr>
          <a:xfrm>
            <a:off x="194823" y="3805643"/>
            <a:ext cx="691921" cy="307777"/>
          </a:xfrm>
          <a:prstGeom prst="rect">
            <a:avLst/>
          </a:prstGeom>
          <a:noFill/>
        </p:spPr>
        <p:txBody>
          <a:bodyPr wrap="none" rtlCol="0">
            <a:spAutoFit/>
          </a:bodyPr>
          <a:lstStyle/>
          <a:p>
            <a:r>
              <a:rPr lang="en-US" sz="14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Ingress</a:t>
            </a:r>
            <a:endParaRPr lang="en-US" sz="1400" dirty="0">
              <a:latin typeface="Calibri Light" charset="0"/>
              <a:ea typeface="Calibri Light" charset="0"/>
              <a:cs typeface="Calibri Light" charset="0"/>
            </a:endParaRPr>
          </a:p>
        </p:txBody>
      </p:sp>
      <p:sp>
        <p:nvSpPr>
          <p:cNvPr id="18" name="TextBox 17"/>
          <p:cNvSpPr txBox="1"/>
          <p:nvPr/>
        </p:nvSpPr>
        <p:spPr>
          <a:xfrm>
            <a:off x="8299596" y="3699355"/>
            <a:ext cx="643831" cy="307777"/>
          </a:xfrm>
          <a:prstGeom prst="rect">
            <a:avLst/>
          </a:prstGeom>
          <a:noFill/>
        </p:spPr>
        <p:txBody>
          <a:bodyPr wrap="none" rtlCol="0">
            <a:spAutoFit/>
          </a:bodyPr>
          <a:lstStyle/>
          <a:p>
            <a:r>
              <a:rPr lang="en-US" sz="14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Egress</a:t>
            </a:r>
            <a:endParaRPr lang="en-US" sz="1800" dirty="0">
              <a:latin typeface="Calibri Light" charset="0"/>
              <a:ea typeface="Calibri Light" charset="0"/>
              <a:cs typeface="Calibri Light" charset="0"/>
            </a:endParaRPr>
          </a:p>
        </p:txBody>
      </p:sp>
      <p:cxnSp>
        <p:nvCxnSpPr>
          <p:cNvPr id="20" name="Straight Arrow Connector 19"/>
          <p:cNvCxnSpPr/>
          <p:nvPr/>
        </p:nvCxnSpPr>
        <p:spPr>
          <a:xfrm>
            <a:off x="3250600" y="4126120"/>
            <a:ext cx="304799" cy="0"/>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362117" y="4134889"/>
            <a:ext cx="685261" cy="0"/>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5392761" y="4134889"/>
            <a:ext cx="304799" cy="0"/>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8191667" y="4118831"/>
            <a:ext cx="685261" cy="0"/>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29" name="Rounded Rectangle 28"/>
          <p:cNvSpPr/>
          <p:nvPr/>
        </p:nvSpPr>
        <p:spPr>
          <a:xfrm>
            <a:off x="194823" y="3234852"/>
            <a:ext cx="8748604" cy="1698233"/>
          </a:xfrm>
          <a:prstGeom prst="roundRect">
            <a:avLst>
              <a:gd name="adj" fmla="val 0"/>
            </a:avLst>
          </a:prstGeom>
          <a:solidFill>
            <a:schemeClr val="bg1">
              <a:alpha val="75000"/>
            </a:schemeClr>
          </a:solidFill>
          <a:ln w="952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ounded Rectangle 15"/>
          <p:cNvSpPr/>
          <p:nvPr/>
        </p:nvSpPr>
        <p:spPr>
          <a:xfrm>
            <a:off x="3544884" y="3680863"/>
            <a:ext cx="1838197" cy="849500"/>
          </a:xfrm>
          <a:prstGeom prst="roundRect">
            <a:avLst>
              <a:gd name="adj" fmla="val 0"/>
            </a:avLst>
          </a:prstGeom>
          <a:solidFill>
            <a:schemeClr val="bg1">
              <a:lumMod val="95000"/>
            </a:schemeClr>
          </a:solidFill>
          <a:ln w="9525">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Match-Action</a:t>
            </a:r>
          </a:p>
          <a:p>
            <a:pPr algn="ctr"/>
            <a:r>
              <a:rPr lang="en-US" sz="14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Cache</a:t>
            </a:r>
            <a:endParaRPr lang="en-US" sz="20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cxnSp>
        <p:nvCxnSpPr>
          <p:cNvPr id="35" name="Straight Arrow Connector 34"/>
          <p:cNvCxnSpPr/>
          <p:nvPr/>
        </p:nvCxnSpPr>
        <p:spPr>
          <a:xfrm>
            <a:off x="4371806" y="3300497"/>
            <a:ext cx="3556" cy="380366"/>
          </a:xfrm>
          <a:prstGeom prst="straightConnector1">
            <a:avLst/>
          </a:prstGeom>
          <a:ln w="28575">
            <a:solidFill>
              <a:schemeClr val="bg1">
                <a:lumMod val="50000"/>
              </a:schemeClr>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834244290"/>
      </p:ext>
    </p:extLst>
  </p:cSld>
  <p:clrMapOvr>
    <a:masterClrMapping/>
  </p:clrMapOvr>
  <mc:AlternateContent xmlns:mc="http://schemas.openxmlformats.org/markup-compatibility/2006" xmlns:p14="http://schemas.microsoft.com/office/powerpoint/2010/main">
    <mc:Choice Requires="p14">
      <p:transition spd="slow" p14:dur="2000" advTm="1573"/>
    </mc:Choice>
    <mc:Fallback xmlns="">
      <p:transition spd="slow" advTm="157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defTabSz="914400">
              <a:lnSpc>
                <a:spcPct val="100000"/>
              </a:lnSpc>
              <a:spcBef>
                <a:spcPts val="0"/>
              </a:spcBef>
              <a:defRPr/>
            </a:pPr>
            <a:r>
              <a:rPr lang="en-US" dirty="0" smtClean="0">
                <a:ea typeface="Calibri" charset="0"/>
                <a:cs typeface="Calibri" charset="0"/>
              </a:rPr>
              <a:t>Factor: </a:t>
            </a:r>
            <a:r>
              <a:rPr lang="en-US" b="1" dirty="0" smtClean="0">
                <a:ea typeface="Calibri" charset="0"/>
                <a:cs typeface="Calibri" charset="0"/>
              </a:rPr>
              <a:t>Entropy of Packet Header Fields</a:t>
            </a:r>
            <a:endParaRPr lang="en-US" b="1" dirty="0">
              <a:latin typeface="Calibri Light" charset="0"/>
              <a:ea typeface="Calibri Light" charset="0"/>
              <a:cs typeface="Calibri Light" charset="0"/>
            </a:endParaRPr>
          </a:p>
        </p:txBody>
      </p:sp>
      <p:sp>
        <p:nvSpPr>
          <p:cNvPr id="26" name="TextBox 25"/>
          <p:cNvSpPr txBox="1"/>
          <p:nvPr/>
        </p:nvSpPr>
        <p:spPr>
          <a:xfrm>
            <a:off x="457200" y="1362456"/>
            <a:ext cx="6621738" cy="707886"/>
          </a:xfrm>
          <a:prstGeom prst="rect">
            <a:avLst/>
          </a:prstGeom>
          <a:noFill/>
        </p:spPr>
        <p:txBody>
          <a:bodyPr wrap="square" rtlCol="0">
            <a:spAutoFit/>
          </a:bodyPr>
          <a:lstStyle/>
          <a:p>
            <a:pPr marL="342900" marR="0" lvl="0" indent="-342900" defTabSz="914400" eaLnBrk="1" fontAlgn="auto" latinLnBrk="0" hangingPunct="1">
              <a:lnSpc>
                <a:spcPct val="100000"/>
              </a:lnSpc>
              <a:spcBef>
                <a:spcPts val="0"/>
              </a:spcBef>
              <a:spcAft>
                <a:spcPts val="0"/>
              </a:spcAft>
              <a:buClrTx/>
              <a:buSzTx/>
              <a:buFont typeface="Arial" charset="0"/>
              <a:buChar char="•"/>
              <a:tabLst/>
              <a:defRPr/>
            </a:pPr>
            <a:r>
              <a:rPr lang="en-US" sz="2000" dirty="0" smtClean="0">
                <a:latin typeface="+mj-lt"/>
                <a:ea typeface="Calibri" charset="0"/>
                <a:cs typeface="Calibri" charset="0"/>
              </a:rPr>
              <a:t>Objective: </a:t>
            </a:r>
            <a:r>
              <a:rPr lang="en-US" sz="2000" b="1" dirty="0" smtClean="0">
                <a:solidFill>
                  <a:schemeClr val="accent1">
                    <a:lumMod val="75000"/>
                  </a:schemeClr>
                </a:solidFill>
                <a:latin typeface="+mj-lt"/>
                <a:ea typeface="Calibri" charset="0"/>
                <a:cs typeface="Calibri" charset="0"/>
              </a:rPr>
              <a:t>“generate cache rules that match on low-entropy header fields whenever possible.”</a:t>
            </a:r>
          </a:p>
        </p:txBody>
      </p:sp>
      <p:cxnSp>
        <p:nvCxnSpPr>
          <p:cNvPr id="30" name="Straight Arrow Connector 29"/>
          <p:cNvCxnSpPr/>
          <p:nvPr/>
        </p:nvCxnSpPr>
        <p:spPr>
          <a:xfrm>
            <a:off x="5697560" y="4124067"/>
            <a:ext cx="2494107" cy="0"/>
          </a:xfrm>
          <a:prstGeom prst="straightConnector1">
            <a:avLst/>
          </a:prstGeom>
          <a:ln w="28575">
            <a:solidFill>
              <a:schemeClr val="bg1">
                <a:lumMod val="50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1006886" y="4129478"/>
            <a:ext cx="2243714" cy="0"/>
          </a:xfrm>
          <a:prstGeom prst="straightConnector1">
            <a:avLst/>
          </a:prstGeom>
          <a:ln w="28575">
            <a:solidFill>
              <a:schemeClr val="bg1">
                <a:lumMod val="50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194823" y="3805643"/>
            <a:ext cx="691921" cy="307777"/>
          </a:xfrm>
          <a:prstGeom prst="rect">
            <a:avLst/>
          </a:prstGeom>
          <a:noFill/>
        </p:spPr>
        <p:txBody>
          <a:bodyPr wrap="none" rtlCol="0">
            <a:spAutoFit/>
          </a:bodyPr>
          <a:lstStyle/>
          <a:p>
            <a:r>
              <a:rPr lang="en-US" sz="14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Ingress</a:t>
            </a:r>
            <a:endParaRPr lang="en-US" sz="1400" dirty="0">
              <a:latin typeface="Calibri Light" charset="0"/>
              <a:ea typeface="Calibri Light" charset="0"/>
              <a:cs typeface="Calibri Light" charset="0"/>
            </a:endParaRPr>
          </a:p>
        </p:txBody>
      </p:sp>
      <p:sp>
        <p:nvSpPr>
          <p:cNvPr id="33" name="TextBox 32"/>
          <p:cNvSpPr txBox="1"/>
          <p:nvPr/>
        </p:nvSpPr>
        <p:spPr>
          <a:xfrm>
            <a:off x="8299596" y="3699355"/>
            <a:ext cx="643831" cy="307777"/>
          </a:xfrm>
          <a:prstGeom prst="rect">
            <a:avLst/>
          </a:prstGeom>
          <a:noFill/>
        </p:spPr>
        <p:txBody>
          <a:bodyPr wrap="none" rtlCol="0">
            <a:spAutoFit/>
          </a:bodyPr>
          <a:lstStyle/>
          <a:p>
            <a:r>
              <a:rPr lang="en-US" sz="14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Egress</a:t>
            </a:r>
            <a:endParaRPr lang="en-US" sz="1800" dirty="0">
              <a:latin typeface="Calibri Light" charset="0"/>
              <a:ea typeface="Calibri Light" charset="0"/>
              <a:cs typeface="Calibri Light" charset="0"/>
            </a:endParaRPr>
          </a:p>
        </p:txBody>
      </p:sp>
      <p:cxnSp>
        <p:nvCxnSpPr>
          <p:cNvPr id="34" name="Straight Arrow Connector 33"/>
          <p:cNvCxnSpPr/>
          <p:nvPr/>
        </p:nvCxnSpPr>
        <p:spPr>
          <a:xfrm>
            <a:off x="3250600" y="4126120"/>
            <a:ext cx="304799" cy="0"/>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362117" y="4134889"/>
            <a:ext cx="685261" cy="0"/>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5392761" y="4134889"/>
            <a:ext cx="304799" cy="0"/>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8191667" y="4118831"/>
            <a:ext cx="685261" cy="0"/>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38" name="Rounded Rectangle 37"/>
          <p:cNvSpPr/>
          <p:nvPr/>
        </p:nvSpPr>
        <p:spPr>
          <a:xfrm>
            <a:off x="194823" y="3760402"/>
            <a:ext cx="8748604" cy="645789"/>
          </a:xfrm>
          <a:prstGeom prst="roundRect">
            <a:avLst>
              <a:gd name="adj" fmla="val 0"/>
            </a:avLst>
          </a:prstGeom>
          <a:solidFill>
            <a:schemeClr val="bg1">
              <a:alpha val="75000"/>
            </a:schemeClr>
          </a:solidFill>
          <a:ln w="952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ounded Rectangle 38"/>
          <p:cNvSpPr/>
          <p:nvPr/>
        </p:nvSpPr>
        <p:spPr>
          <a:xfrm>
            <a:off x="3544884" y="3680863"/>
            <a:ext cx="1838197" cy="849500"/>
          </a:xfrm>
          <a:prstGeom prst="roundRect">
            <a:avLst>
              <a:gd name="adj" fmla="val 0"/>
            </a:avLst>
          </a:prstGeom>
          <a:solidFill>
            <a:schemeClr val="bg1">
              <a:lumMod val="95000"/>
            </a:schemeClr>
          </a:solidFill>
          <a:ln w="9525">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Match-Action</a:t>
            </a:r>
          </a:p>
          <a:p>
            <a:pPr algn="ctr"/>
            <a:r>
              <a:rPr lang="en-US" sz="14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Cache</a:t>
            </a:r>
            <a:endParaRPr lang="en-US" sz="20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cxnSp>
        <p:nvCxnSpPr>
          <p:cNvPr id="41" name="Straight Arrow Connector 40"/>
          <p:cNvCxnSpPr/>
          <p:nvPr/>
        </p:nvCxnSpPr>
        <p:spPr>
          <a:xfrm>
            <a:off x="4371806" y="3300497"/>
            <a:ext cx="3556" cy="380366"/>
          </a:xfrm>
          <a:prstGeom prst="straightConnector1">
            <a:avLst/>
          </a:prstGeom>
          <a:ln w="28575">
            <a:solidFill>
              <a:schemeClr val="bg1">
                <a:lumMod val="50000"/>
              </a:schemeClr>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6984559"/>
      </p:ext>
    </p:extLst>
  </p:cSld>
  <p:clrMapOvr>
    <a:masterClrMapping/>
  </p:clrMapOvr>
  <mc:AlternateContent xmlns:mc="http://schemas.openxmlformats.org/markup-compatibility/2006" xmlns:p14="http://schemas.microsoft.com/office/powerpoint/2010/main">
    <mc:Choice Requires="p14">
      <p:transition spd="slow" p14:dur="2000" advTm="709"/>
    </mc:Choice>
    <mc:Fallback xmlns="">
      <p:transition spd="slow" advTm="709"/>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defTabSz="914400">
              <a:lnSpc>
                <a:spcPct val="100000"/>
              </a:lnSpc>
              <a:spcBef>
                <a:spcPts val="0"/>
              </a:spcBef>
              <a:defRPr/>
            </a:pPr>
            <a:r>
              <a:rPr lang="en-US" dirty="0" smtClean="0">
                <a:ea typeface="Calibri" charset="0"/>
                <a:cs typeface="Calibri" charset="0"/>
              </a:rPr>
              <a:t>Factor: </a:t>
            </a:r>
            <a:r>
              <a:rPr lang="en-US" b="1" dirty="0" smtClean="0">
                <a:ea typeface="Calibri" charset="0"/>
                <a:cs typeface="Calibri" charset="0"/>
              </a:rPr>
              <a:t>Entropy of Packet Header Fields</a:t>
            </a:r>
            <a:endParaRPr lang="en-US" b="1" dirty="0">
              <a:latin typeface="Calibri Light" charset="0"/>
              <a:ea typeface="Calibri Light" charset="0"/>
              <a:cs typeface="Calibri Light" charset="0"/>
            </a:endParaRPr>
          </a:p>
        </p:txBody>
      </p:sp>
      <p:sp>
        <p:nvSpPr>
          <p:cNvPr id="31" name="Rounded Rectangle 30"/>
          <p:cNvSpPr/>
          <p:nvPr/>
        </p:nvSpPr>
        <p:spPr>
          <a:xfrm>
            <a:off x="3558036" y="1808852"/>
            <a:ext cx="1543010" cy="849500"/>
          </a:xfrm>
          <a:prstGeom prst="roundRect">
            <a:avLst>
              <a:gd name="adj" fmla="val 0"/>
            </a:avLst>
          </a:prstGeom>
          <a:solidFill>
            <a:schemeClr val="bg1">
              <a:lumMod val="95000"/>
            </a:schemeClr>
          </a:solidFill>
          <a:ln w="9525">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sp>
        <p:nvSpPr>
          <p:cNvPr id="32" name="Rounded Rectangle 31"/>
          <p:cNvSpPr/>
          <p:nvPr/>
        </p:nvSpPr>
        <p:spPr>
          <a:xfrm>
            <a:off x="3710436" y="1961252"/>
            <a:ext cx="1543010" cy="849500"/>
          </a:xfrm>
          <a:prstGeom prst="roundRect">
            <a:avLst>
              <a:gd name="adj" fmla="val 0"/>
            </a:avLst>
          </a:prstGeom>
          <a:solidFill>
            <a:schemeClr val="bg1">
              <a:lumMod val="95000"/>
            </a:schemeClr>
          </a:solidFill>
          <a:ln w="9525">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sp>
        <p:nvSpPr>
          <p:cNvPr id="33" name="Rounded Rectangle 32"/>
          <p:cNvSpPr/>
          <p:nvPr/>
        </p:nvSpPr>
        <p:spPr>
          <a:xfrm>
            <a:off x="3862836" y="2113652"/>
            <a:ext cx="1543010" cy="849500"/>
          </a:xfrm>
          <a:prstGeom prst="roundRect">
            <a:avLst>
              <a:gd name="adj" fmla="val 0"/>
            </a:avLst>
          </a:prstGeom>
          <a:solidFill>
            <a:schemeClr val="bg1">
              <a:lumMod val="95000"/>
            </a:schemeClr>
          </a:solidFill>
          <a:ln w="9525">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Match-Action</a:t>
            </a:r>
          </a:p>
          <a:p>
            <a:pPr algn="ctr"/>
            <a:r>
              <a:rPr lang="en-US" sz="14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Tables</a:t>
            </a:r>
            <a:endParaRPr lang="en-US" sz="20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cxnSp>
        <p:nvCxnSpPr>
          <p:cNvPr id="34" name="Elbow Connector 33"/>
          <p:cNvCxnSpPr>
            <a:stCxn id="33" idx="3"/>
          </p:cNvCxnSpPr>
          <p:nvPr/>
        </p:nvCxnSpPr>
        <p:spPr>
          <a:xfrm>
            <a:off x="5405846" y="2538402"/>
            <a:ext cx="848866" cy="1575018"/>
          </a:xfrm>
          <a:prstGeom prst="bentConnector2">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35" name="Rounded Rectangle 34"/>
          <p:cNvSpPr/>
          <p:nvPr/>
        </p:nvSpPr>
        <p:spPr>
          <a:xfrm>
            <a:off x="6951066" y="1298250"/>
            <a:ext cx="749064" cy="249001"/>
          </a:xfrm>
          <a:prstGeom prst="roundRect">
            <a:avLst>
              <a:gd name="adj" fmla="val 0"/>
            </a:avLst>
          </a:prstGeom>
          <a:solidFill>
            <a:schemeClr val="tx1">
              <a:lumMod val="75000"/>
              <a:lumOff val="25000"/>
            </a:schemeClr>
          </a:solidFill>
          <a:ln w="28575">
            <a:solidFill>
              <a:schemeClr val="tx1">
                <a:lumMod val="75000"/>
                <a:lumOff val="2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ln w="0"/>
                <a:solidFill>
                  <a:schemeClr val="bg1"/>
                </a:solidFill>
                <a:effectLst>
                  <a:outerShdw blurRad="38100" dist="19050" dir="2700000" algn="tl" rotWithShape="0">
                    <a:schemeClr val="dk1">
                      <a:alpha val="40000"/>
                    </a:schemeClr>
                  </a:outerShdw>
                </a:effectLst>
                <a:latin typeface="Calibri Light" charset="0"/>
                <a:ea typeface="Calibri Light" charset="0"/>
                <a:cs typeface="Calibri Light" charset="0"/>
              </a:rPr>
              <a:t>OVS</a:t>
            </a:r>
            <a:endParaRPr lang="en-US" sz="1351" b="1" dirty="0">
              <a:ln w="0"/>
              <a:solidFill>
                <a:schemeClr val="bg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cxnSp>
        <p:nvCxnSpPr>
          <p:cNvPr id="58" name="Straight Arrow Connector 57"/>
          <p:cNvCxnSpPr/>
          <p:nvPr/>
        </p:nvCxnSpPr>
        <p:spPr>
          <a:xfrm>
            <a:off x="5697560" y="4124067"/>
            <a:ext cx="2494107" cy="0"/>
          </a:xfrm>
          <a:prstGeom prst="straightConnector1">
            <a:avLst/>
          </a:prstGeom>
          <a:ln w="28575">
            <a:solidFill>
              <a:schemeClr val="bg1">
                <a:lumMod val="50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a:off x="1006886" y="4129478"/>
            <a:ext cx="2243714" cy="0"/>
          </a:xfrm>
          <a:prstGeom prst="straightConnector1">
            <a:avLst/>
          </a:prstGeom>
          <a:ln w="28575">
            <a:solidFill>
              <a:schemeClr val="bg1">
                <a:lumMod val="50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194823" y="3805643"/>
            <a:ext cx="691921" cy="307777"/>
          </a:xfrm>
          <a:prstGeom prst="rect">
            <a:avLst/>
          </a:prstGeom>
          <a:noFill/>
        </p:spPr>
        <p:txBody>
          <a:bodyPr wrap="none" rtlCol="0">
            <a:spAutoFit/>
          </a:bodyPr>
          <a:lstStyle/>
          <a:p>
            <a:r>
              <a:rPr lang="en-US" sz="14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Ingress</a:t>
            </a:r>
            <a:endParaRPr lang="en-US" sz="1400" dirty="0">
              <a:latin typeface="Calibri Light" charset="0"/>
              <a:ea typeface="Calibri Light" charset="0"/>
              <a:cs typeface="Calibri Light" charset="0"/>
            </a:endParaRPr>
          </a:p>
        </p:txBody>
      </p:sp>
      <p:sp>
        <p:nvSpPr>
          <p:cNvPr id="61" name="TextBox 60"/>
          <p:cNvSpPr txBox="1"/>
          <p:nvPr/>
        </p:nvSpPr>
        <p:spPr>
          <a:xfrm>
            <a:off x="8299596" y="3699355"/>
            <a:ext cx="643831" cy="307777"/>
          </a:xfrm>
          <a:prstGeom prst="rect">
            <a:avLst/>
          </a:prstGeom>
          <a:noFill/>
        </p:spPr>
        <p:txBody>
          <a:bodyPr wrap="none" rtlCol="0">
            <a:spAutoFit/>
          </a:bodyPr>
          <a:lstStyle/>
          <a:p>
            <a:r>
              <a:rPr lang="en-US" sz="14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Egress</a:t>
            </a:r>
            <a:endParaRPr lang="en-US" sz="1800" dirty="0">
              <a:latin typeface="Calibri Light" charset="0"/>
              <a:ea typeface="Calibri Light" charset="0"/>
              <a:cs typeface="Calibri Light" charset="0"/>
            </a:endParaRPr>
          </a:p>
        </p:txBody>
      </p:sp>
      <p:cxnSp>
        <p:nvCxnSpPr>
          <p:cNvPr id="62" name="Straight Arrow Connector 61"/>
          <p:cNvCxnSpPr/>
          <p:nvPr/>
        </p:nvCxnSpPr>
        <p:spPr>
          <a:xfrm>
            <a:off x="3250600" y="4126120"/>
            <a:ext cx="304799" cy="0"/>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a:off x="362117" y="4134889"/>
            <a:ext cx="685261" cy="0"/>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a:off x="5392761" y="4134889"/>
            <a:ext cx="304799" cy="0"/>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a:off x="8191667" y="4118831"/>
            <a:ext cx="685261" cy="0"/>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66" name="Rounded Rectangle 65"/>
          <p:cNvSpPr/>
          <p:nvPr/>
        </p:nvSpPr>
        <p:spPr>
          <a:xfrm>
            <a:off x="194823" y="3766917"/>
            <a:ext cx="8748604" cy="631657"/>
          </a:xfrm>
          <a:prstGeom prst="roundRect">
            <a:avLst>
              <a:gd name="adj" fmla="val 0"/>
            </a:avLst>
          </a:prstGeom>
          <a:solidFill>
            <a:schemeClr val="bg1">
              <a:alpha val="75000"/>
            </a:schemeClr>
          </a:solidFill>
          <a:ln w="952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Rounded Rectangle 66"/>
          <p:cNvSpPr/>
          <p:nvPr/>
        </p:nvSpPr>
        <p:spPr>
          <a:xfrm>
            <a:off x="3544884" y="3680863"/>
            <a:ext cx="1838197" cy="849500"/>
          </a:xfrm>
          <a:prstGeom prst="roundRect">
            <a:avLst>
              <a:gd name="adj" fmla="val 0"/>
            </a:avLst>
          </a:prstGeom>
          <a:solidFill>
            <a:schemeClr val="bg1">
              <a:lumMod val="95000"/>
            </a:schemeClr>
          </a:solidFill>
          <a:ln w="9525">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Match-Action</a:t>
            </a:r>
          </a:p>
          <a:p>
            <a:pPr algn="ctr"/>
            <a:r>
              <a:rPr lang="en-US" sz="14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Cache</a:t>
            </a:r>
            <a:endParaRPr lang="en-US" sz="20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cxnSp>
        <p:nvCxnSpPr>
          <p:cNvPr id="36" name="Straight Arrow Connector 35"/>
          <p:cNvCxnSpPr/>
          <p:nvPr/>
        </p:nvCxnSpPr>
        <p:spPr>
          <a:xfrm flipH="1">
            <a:off x="4375362" y="2963152"/>
            <a:ext cx="1824" cy="717711"/>
          </a:xfrm>
          <a:prstGeom prst="straightConnector1">
            <a:avLst/>
          </a:prstGeom>
          <a:ln w="28575">
            <a:solidFill>
              <a:schemeClr val="bg1">
                <a:lumMod val="50000"/>
              </a:schemeClr>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7316346"/>
      </p:ext>
    </p:extLst>
  </p:cSld>
  <p:clrMapOvr>
    <a:masterClrMapping/>
  </p:clrMapOvr>
  <mc:AlternateContent xmlns:mc="http://schemas.openxmlformats.org/markup-compatibility/2006" xmlns:p14="http://schemas.microsoft.com/office/powerpoint/2010/main">
    <mc:Choice Requires="p14">
      <p:transition spd="slow" p14:dur="2000" advTm="661"/>
    </mc:Choice>
    <mc:Fallback xmlns="">
      <p:transition spd="slow" advTm="661"/>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9" name="Elbow Connector 48"/>
          <p:cNvCxnSpPr/>
          <p:nvPr/>
        </p:nvCxnSpPr>
        <p:spPr>
          <a:xfrm>
            <a:off x="5405846" y="2538402"/>
            <a:ext cx="848866" cy="1575018"/>
          </a:xfrm>
          <a:prstGeom prst="bentConnector2">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normAutofit/>
          </a:bodyPr>
          <a:lstStyle/>
          <a:p>
            <a:pPr lvl="0" defTabSz="914400">
              <a:lnSpc>
                <a:spcPct val="100000"/>
              </a:lnSpc>
              <a:spcBef>
                <a:spcPts val="0"/>
              </a:spcBef>
              <a:defRPr/>
            </a:pPr>
            <a:r>
              <a:rPr lang="en-US" dirty="0" smtClean="0">
                <a:ea typeface="Calibri" charset="0"/>
                <a:cs typeface="Calibri" charset="0"/>
              </a:rPr>
              <a:t>Factor: </a:t>
            </a:r>
            <a:r>
              <a:rPr lang="en-US" b="1" dirty="0" smtClean="0">
                <a:ea typeface="Calibri" charset="0"/>
                <a:cs typeface="Calibri" charset="0"/>
              </a:rPr>
              <a:t>Entropy of Packet Header Fields</a:t>
            </a:r>
            <a:endParaRPr lang="en-US" b="1" dirty="0">
              <a:latin typeface="Calibri Light" charset="0"/>
              <a:ea typeface="Calibri Light" charset="0"/>
              <a:cs typeface="Calibri Light" charset="0"/>
            </a:endParaRPr>
          </a:p>
        </p:txBody>
      </p:sp>
      <p:sp>
        <p:nvSpPr>
          <p:cNvPr id="31" name="Rounded Rectangle 30"/>
          <p:cNvSpPr/>
          <p:nvPr/>
        </p:nvSpPr>
        <p:spPr>
          <a:xfrm>
            <a:off x="1509572" y="1808852"/>
            <a:ext cx="3591474" cy="849500"/>
          </a:xfrm>
          <a:prstGeom prst="roundRect">
            <a:avLst>
              <a:gd name="adj" fmla="val 0"/>
            </a:avLst>
          </a:prstGeom>
          <a:solidFill>
            <a:schemeClr val="bg1">
              <a:lumMod val="95000"/>
            </a:schemeClr>
          </a:solidFill>
          <a:ln w="9525">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sp>
        <p:nvSpPr>
          <p:cNvPr id="32" name="Rounded Rectangle 31"/>
          <p:cNvSpPr/>
          <p:nvPr/>
        </p:nvSpPr>
        <p:spPr>
          <a:xfrm>
            <a:off x="1661070" y="1961252"/>
            <a:ext cx="3592376" cy="849500"/>
          </a:xfrm>
          <a:prstGeom prst="roundRect">
            <a:avLst>
              <a:gd name="adj" fmla="val 0"/>
            </a:avLst>
          </a:prstGeom>
          <a:solidFill>
            <a:schemeClr val="bg1">
              <a:lumMod val="95000"/>
            </a:schemeClr>
          </a:solidFill>
          <a:ln w="9525">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sp>
        <p:nvSpPr>
          <p:cNvPr id="33" name="Rounded Rectangle 32"/>
          <p:cNvSpPr/>
          <p:nvPr/>
        </p:nvSpPr>
        <p:spPr>
          <a:xfrm>
            <a:off x="4456552" y="2113652"/>
            <a:ext cx="949294" cy="849500"/>
          </a:xfrm>
          <a:prstGeom prst="roundRect">
            <a:avLst>
              <a:gd name="adj" fmla="val 0"/>
            </a:avLst>
          </a:prstGeom>
          <a:solidFill>
            <a:schemeClr val="bg1">
              <a:lumMod val="95000"/>
            </a:schemeClr>
          </a:solidFill>
          <a:ln w="9525">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n w="0"/>
                <a:solidFill>
                  <a:schemeClr val="tx1"/>
                </a:solidFill>
                <a:effectLst>
                  <a:outerShdw blurRad="38100" dist="19050" dir="2700000" algn="tl" rotWithShape="0">
                    <a:schemeClr val="dk1">
                      <a:alpha val="40000"/>
                    </a:schemeClr>
                  </a:outerShdw>
                </a:effectLst>
                <a:latin typeface="+mj-lt"/>
                <a:ea typeface="Calibri Light" charset="0"/>
                <a:cs typeface="Calibri Light" charset="0"/>
              </a:rPr>
              <a:t>Actions</a:t>
            </a:r>
            <a:endParaRPr lang="en-US" sz="1600" dirty="0">
              <a:ln w="0"/>
              <a:solidFill>
                <a:schemeClr val="tx1"/>
              </a:solidFill>
              <a:effectLst>
                <a:outerShdw blurRad="38100" dist="19050" dir="2700000" algn="tl" rotWithShape="0">
                  <a:schemeClr val="dk1">
                    <a:alpha val="40000"/>
                  </a:schemeClr>
                </a:outerShdw>
              </a:effectLst>
              <a:latin typeface="+mj-lt"/>
              <a:ea typeface="Calibri Light" charset="0"/>
              <a:cs typeface="Calibri Light" charset="0"/>
            </a:endParaRPr>
          </a:p>
        </p:txBody>
      </p:sp>
      <p:sp>
        <p:nvSpPr>
          <p:cNvPr id="35" name="Rounded Rectangle 34"/>
          <p:cNvSpPr/>
          <p:nvPr/>
        </p:nvSpPr>
        <p:spPr>
          <a:xfrm>
            <a:off x="1817979" y="2116472"/>
            <a:ext cx="2638573" cy="849500"/>
          </a:xfrm>
          <a:prstGeom prst="roundRect">
            <a:avLst>
              <a:gd name="adj" fmla="val 0"/>
            </a:avLst>
          </a:prstGeom>
          <a:solidFill>
            <a:schemeClr val="bg1">
              <a:lumMod val="95000"/>
            </a:schemeClr>
          </a:solidFill>
          <a:ln w="9525">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n w="0"/>
                <a:solidFill>
                  <a:schemeClr val="tx1"/>
                </a:solidFill>
                <a:effectLst>
                  <a:outerShdw blurRad="38100" dist="19050" dir="2700000" algn="tl" rotWithShape="0">
                    <a:schemeClr val="dk1">
                      <a:alpha val="40000"/>
                    </a:schemeClr>
                  </a:outerShdw>
                </a:effectLst>
                <a:latin typeface="+mj-lt"/>
                <a:ea typeface="Calibri Light" charset="0"/>
                <a:cs typeface="Calibri Light" charset="0"/>
              </a:rPr>
              <a:t>Match: </a:t>
            </a:r>
            <a:r>
              <a:rPr lang="en-US" sz="1400" dirty="0" smtClean="0">
                <a:ln w="0"/>
                <a:solidFill>
                  <a:srgbClr val="C00000"/>
                </a:solidFill>
                <a:effectLst>
                  <a:outerShdw blurRad="38100" dist="19050" dir="2700000" algn="tl" rotWithShape="0">
                    <a:schemeClr val="dk1">
                      <a:alpha val="40000"/>
                    </a:schemeClr>
                  </a:outerShdw>
                </a:effectLst>
                <a:latin typeface="+mj-lt"/>
                <a:ea typeface="Calibri Light" charset="0"/>
                <a:cs typeface="Calibri Light" charset="0"/>
              </a:rPr>
              <a:t>L2, L3, L4, Metadata</a:t>
            </a:r>
            <a:endParaRPr lang="en-US" sz="1400" dirty="0">
              <a:ln w="0"/>
              <a:solidFill>
                <a:srgbClr val="C00000"/>
              </a:solidFill>
              <a:effectLst>
                <a:outerShdw blurRad="38100" dist="19050" dir="2700000" algn="tl" rotWithShape="0">
                  <a:schemeClr val="dk1">
                    <a:alpha val="40000"/>
                  </a:schemeClr>
                </a:outerShdw>
              </a:effectLst>
              <a:latin typeface="+mj-lt"/>
              <a:ea typeface="Calibri Light" charset="0"/>
              <a:cs typeface="Calibri Light" charset="0"/>
            </a:endParaRPr>
          </a:p>
        </p:txBody>
      </p:sp>
      <p:sp>
        <p:nvSpPr>
          <p:cNvPr id="5" name="TextBox 4"/>
          <p:cNvSpPr txBox="1"/>
          <p:nvPr/>
        </p:nvSpPr>
        <p:spPr>
          <a:xfrm>
            <a:off x="1472049" y="1540485"/>
            <a:ext cx="1652889" cy="307777"/>
          </a:xfrm>
          <a:prstGeom prst="rect">
            <a:avLst/>
          </a:prstGeom>
          <a:noFill/>
        </p:spPr>
        <p:txBody>
          <a:bodyPr wrap="none" rtlCol="0">
            <a:spAutoFit/>
          </a:bodyPr>
          <a:lstStyle/>
          <a:p>
            <a:pPr algn="ctr"/>
            <a:r>
              <a:rPr lang="en-US" sz="1400" dirty="0" smtClean="0">
                <a:ln w="0"/>
                <a:effectLst>
                  <a:outerShdw blurRad="38100" dist="19050" dir="2700000" algn="tl" rotWithShape="0">
                    <a:schemeClr val="dk1">
                      <a:alpha val="40000"/>
                    </a:schemeClr>
                  </a:outerShdw>
                </a:effectLst>
                <a:latin typeface="+mj-lt"/>
              </a:rPr>
              <a:t>Match-Action Tables</a:t>
            </a:r>
            <a:endParaRPr lang="en-US" sz="1400" dirty="0">
              <a:ln w="0"/>
              <a:effectLst>
                <a:outerShdw blurRad="38100" dist="19050" dir="2700000" algn="tl" rotWithShape="0">
                  <a:schemeClr val="dk1">
                    <a:alpha val="40000"/>
                  </a:schemeClr>
                </a:outerShdw>
              </a:effectLst>
              <a:latin typeface="+mj-lt"/>
            </a:endParaRPr>
          </a:p>
        </p:txBody>
      </p:sp>
      <p:sp>
        <p:nvSpPr>
          <p:cNvPr id="37" name="Rounded Rectangle 36"/>
          <p:cNvSpPr/>
          <p:nvPr/>
        </p:nvSpPr>
        <p:spPr>
          <a:xfrm>
            <a:off x="6951066" y="1298250"/>
            <a:ext cx="749064" cy="249001"/>
          </a:xfrm>
          <a:prstGeom prst="roundRect">
            <a:avLst>
              <a:gd name="adj" fmla="val 0"/>
            </a:avLst>
          </a:prstGeom>
          <a:solidFill>
            <a:schemeClr val="tx1">
              <a:lumMod val="75000"/>
              <a:lumOff val="25000"/>
            </a:schemeClr>
          </a:solidFill>
          <a:ln w="28575">
            <a:solidFill>
              <a:schemeClr val="tx1">
                <a:lumMod val="75000"/>
                <a:lumOff val="2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ln w="0"/>
                <a:solidFill>
                  <a:schemeClr val="bg1"/>
                </a:solidFill>
                <a:effectLst>
                  <a:outerShdw blurRad="38100" dist="19050" dir="2700000" algn="tl" rotWithShape="0">
                    <a:schemeClr val="dk1">
                      <a:alpha val="40000"/>
                    </a:schemeClr>
                  </a:outerShdw>
                </a:effectLst>
                <a:latin typeface="Calibri Light" charset="0"/>
                <a:ea typeface="Calibri Light" charset="0"/>
                <a:cs typeface="Calibri Light" charset="0"/>
              </a:rPr>
              <a:t>OVS</a:t>
            </a:r>
            <a:endParaRPr lang="en-US" sz="1351" b="1" dirty="0">
              <a:ln w="0"/>
              <a:solidFill>
                <a:schemeClr val="bg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cxnSp>
        <p:nvCxnSpPr>
          <p:cNvPr id="50" name="Straight Arrow Connector 49"/>
          <p:cNvCxnSpPr/>
          <p:nvPr/>
        </p:nvCxnSpPr>
        <p:spPr>
          <a:xfrm>
            <a:off x="5697560" y="4124067"/>
            <a:ext cx="2494107" cy="0"/>
          </a:xfrm>
          <a:prstGeom prst="straightConnector1">
            <a:avLst/>
          </a:prstGeom>
          <a:ln w="28575">
            <a:solidFill>
              <a:schemeClr val="bg1">
                <a:lumMod val="50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a:off x="1006886" y="4129478"/>
            <a:ext cx="2243714" cy="0"/>
          </a:xfrm>
          <a:prstGeom prst="straightConnector1">
            <a:avLst/>
          </a:prstGeom>
          <a:ln w="28575">
            <a:solidFill>
              <a:schemeClr val="bg1">
                <a:lumMod val="50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194823" y="3805643"/>
            <a:ext cx="691921" cy="307777"/>
          </a:xfrm>
          <a:prstGeom prst="rect">
            <a:avLst/>
          </a:prstGeom>
          <a:noFill/>
        </p:spPr>
        <p:txBody>
          <a:bodyPr wrap="none" rtlCol="0">
            <a:spAutoFit/>
          </a:bodyPr>
          <a:lstStyle/>
          <a:p>
            <a:r>
              <a:rPr lang="en-US" sz="14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Ingress</a:t>
            </a:r>
            <a:endParaRPr lang="en-US" sz="1400" dirty="0">
              <a:latin typeface="Calibri Light" charset="0"/>
              <a:ea typeface="Calibri Light" charset="0"/>
              <a:cs typeface="Calibri Light" charset="0"/>
            </a:endParaRPr>
          </a:p>
        </p:txBody>
      </p:sp>
      <p:sp>
        <p:nvSpPr>
          <p:cNvPr id="53" name="TextBox 52"/>
          <p:cNvSpPr txBox="1"/>
          <p:nvPr/>
        </p:nvSpPr>
        <p:spPr>
          <a:xfrm>
            <a:off x="8299596" y="3699355"/>
            <a:ext cx="643831" cy="307777"/>
          </a:xfrm>
          <a:prstGeom prst="rect">
            <a:avLst/>
          </a:prstGeom>
          <a:noFill/>
        </p:spPr>
        <p:txBody>
          <a:bodyPr wrap="none" rtlCol="0">
            <a:spAutoFit/>
          </a:bodyPr>
          <a:lstStyle/>
          <a:p>
            <a:r>
              <a:rPr lang="en-US" sz="14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Egress</a:t>
            </a:r>
            <a:endParaRPr lang="en-US" sz="1800" dirty="0">
              <a:latin typeface="Calibri Light" charset="0"/>
              <a:ea typeface="Calibri Light" charset="0"/>
              <a:cs typeface="Calibri Light" charset="0"/>
            </a:endParaRPr>
          </a:p>
        </p:txBody>
      </p:sp>
      <p:cxnSp>
        <p:nvCxnSpPr>
          <p:cNvPr id="54" name="Straight Arrow Connector 53"/>
          <p:cNvCxnSpPr/>
          <p:nvPr/>
        </p:nvCxnSpPr>
        <p:spPr>
          <a:xfrm>
            <a:off x="3250600" y="4126120"/>
            <a:ext cx="304799" cy="0"/>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362117" y="4134889"/>
            <a:ext cx="685261" cy="0"/>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5392761" y="4134889"/>
            <a:ext cx="304799" cy="0"/>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8191667" y="4118831"/>
            <a:ext cx="685261" cy="0"/>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58" name="Rounded Rectangle 57"/>
          <p:cNvSpPr/>
          <p:nvPr/>
        </p:nvSpPr>
        <p:spPr>
          <a:xfrm>
            <a:off x="194823" y="3766917"/>
            <a:ext cx="8748604" cy="628837"/>
          </a:xfrm>
          <a:prstGeom prst="roundRect">
            <a:avLst>
              <a:gd name="adj" fmla="val 0"/>
            </a:avLst>
          </a:prstGeom>
          <a:solidFill>
            <a:schemeClr val="bg1">
              <a:alpha val="75000"/>
            </a:schemeClr>
          </a:solidFill>
          <a:ln w="952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ounded Rectangle 58"/>
          <p:cNvSpPr/>
          <p:nvPr/>
        </p:nvSpPr>
        <p:spPr>
          <a:xfrm>
            <a:off x="3544884" y="3680863"/>
            <a:ext cx="1838197" cy="849500"/>
          </a:xfrm>
          <a:prstGeom prst="roundRect">
            <a:avLst>
              <a:gd name="adj" fmla="val 0"/>
            </a:avLst>
          </a:prstGeom>
          <a:solidFill>
            <a:schemeClr val="bg1">
              <a:lumMod val="95000"/>
            </a:schemeClr>
          </a:solidFill>
          <a:ln w="9525">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Match-Action</a:t>
            </a:r>
          </a:p>
          <a:p>
            <a:pPr algn="ctr"/>
            <a:r>
              <a:rPr lang="en-US" sz="14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Cache</a:t>
            </a:r>
            <a:endParaRPr lang="en-US" sz="20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cxnSp>
        <p:nvCxnSpPr>
          <p:cNvPr id="60" name="Straight Arrow Connector 59"/>
          <p:cNvCxnSpPr/>
          <p:nvPr/>
        </p:nvCxnSpPr>
        <p:spPr>
          <a:xfrm flipH="1">
            <a:off x="4375362" y="2963152"/>
            <a:ext cx="1824" cy="717711"/>
          </a:xfrm>
          <a:prstGeom prst="straightConnector1">
            <a:avLst/>
          </a:prstGeom>
          <a:ln w="28575">
            <a:solidFill>
              <a:schemeClr val="bg1">
                <a:lumMod val="50000"/>
              </a:schemeClr>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2291415"/>
      </p:ext>
    </p:extLst>
  </p:cSld>
  <p:clrMapOvr>
    <a:masterClrMapping/>
  </p:clrMapOvr>
  <mc:AlternateContent xmlns:mc="http://schemas.openxmlformats.org/markup-compatibility/2006" xmlns:p14="http://schemas.microsoft.com/office/powerpoint/2010/main">
    <mc:Choice Requires="p14">
      <p:transition spd="slow" p14:dur="2000" advTm="675"/>
    </mc:Choice>
    <mc:Fallback xmlns="">
      <p:transition spd="slow" advTm="675"/>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7" name="Elbow Connector 116"/>
          <p:cNvCxnSpPr>
            <a:stCxn id="33" idx="3"/>
          </p:cNvCxnSpPr>
          <p:nvPr/>
        </p:nvCxnSpPr>
        <p:spPr>
          <a:xfrm>
            <a:off x="5895848" y="2541154"/>
            <a:ext cx="358864" cy="1572266"/>
          </a:xfrm>
          <a:prstGeom prst="bentConnector2">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normAutofit/>
          </a:bodyPr>
          <a:lstStyle/>
          <a:p>
            <a:pPr lvl="0" defTabSz="914400">
              <a:lnSpc>
                <a:spcPct val="100000"/>
              </a:lnSpc>
              <a:spcBef>
                <a:spcPts val="0"/>
              </a:spcBef>
              <a:defRPr/>
            </a:pPr>
            <a:r>
              <a:rPr lang="en-US" dirty="0" smtClean="0">
                <a:ea typeface="Calibri" charset="0"/>
                <a:cs typeface="Calibri" charset="0"/>
              </a:rPr>
              <a:t>Factor: </a:t>
            </a:r>
            <a:r>
              <a:rPr lang="en-US" b="1" dirty="0" smtClean="0">
                <a:ea typeface="Calibri" charset="0"/>
                <a:cs typeface="Calibri" charset="0"/>
              </a:rPr>
              <a:t>Entropy of Packet Header Fields</a:t>
            </a:r>
            <a:endParaRPr lang="en-US" b="1" dirty="0">
              <a:latin typeface="Calibri Light" charset="0"/>
              <a:ea typeface="Calibri Light" charset="0"/>
              <a:cs typeface="Calibri Light" charset="0"/>
            </a:endParaRPr>
          </a:p>
        </p:txBody>
      </p:sp>
      <p:sp>
        <p:nvSpPr>
          <p:cNvPr id="31" name="Rounded Rectangle 30"/>
          <p:cNvSpPr/>
          <p:nvPr/>
        </p:nvSpPr>
        <p:spPr>
          <a:xfrm>
            <a:off x="854881" y="1808852"/>
            <a:ext cx="4663981" cy="849500"/>
          </a:xfrm>
          <a:prstGeom prst="roundRect">
            <a:avLst>
              <a:gd name="adj" fmla="val 0"/>
            </a:avLst>
          </a:prstGeom>
          <a:solidFill>
            <a:schemeClr val="bg1">
              <a:lumMod val="95000"/>
            </a:schemeClr>
          </a:solidFill>
          <a:ln w="9525">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sp>
        <p:nvSpPr>
          <p:cNvPr id="32" name="Rounded Rectangle 31"/>
          <p:cNvSpPr/>
          <p:nvPr/>
        </p:nvSpPr>
        <p:spPr>
          <a:xfrm>
            <a:off x="995560" y="1961252"/>
            <a:ext cx="4696442" cy="849500"/>
          </a:xfrm>
          <a:prstGeom prst="roundRect">
            <a:avLst>
              <a:gd name="adj" fmla="val 0"/>
            </a:avLst>
          </a:prstGeom>
          <a:solidFill>
            <a:schemeClr val="bg1">
              <a:lumMod val="95000"/>
            </a:schemeClr>
          </a:solidFill>
          <a:ln w="9525">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sp>
        <p:nvSpPr>
          <p:cNvPr id="33" name="Rounded Rectangle 32"/>
          <p:cNvSpPr/>
          <p:nvPr/>
        </p:nvSpPr>
        <p:spPr>
          <a:xfrm>
            <a:off x="4946554" y="2116404"/>
            <a:ext cx="949294" cy="849500"/>
          </a:xfrm>
          <a:prstGeom prst="roundRect">
            <a:avLst>
              <a:gd name="adj" fmla="val 0"/>
            </a:avLst>
          </a:prstGeom>
          <a:solidFill>
            <a:schemeClr val="bg1">
              <a:lumMod val="95000"/>
            </a:schemeClr>
          </a:solidFill>
          <a:ln w="9525">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n w="0"/>
                <a:solidFill>
                  <a:schemeClr val="tx1"/>
                </a:solidFill>
                <a:effectLst>
                  <a:outerShdw blurRad="38100" dist="19050" dir="2700000" algn="tl" rotWithShape="0">
                    <a:schemeClr val="dk1">
                      <a:alpha val="40000"/>
                    </a:schemeClr>
                  </a:outerShdw>
                </a:effectLst>
                <a:latin typeface="+mj-lt"/>
                <a:ea typeface="Calibri Light" charset="0"/>
                <a:cs typeface="Calibri Light" charset="0"/>
              </a:rPr>
              <a:t>Actions</a:t>
            </a:r>
            <a:endParaRPr lang="en-US" sz="1600" dirty="0">
              <a:ln w="0"/>
              <a:solidFill>
                <a:schemeClr val="tx1"/>
              </a:solidFill>
              <a:effectLst>
                <a:outerShdw blurRad="38100" dist="19050" dir="2700000" algn="tl" rotWithShape="0">
                  <a:schemeClr val="dk1">
                    <a:alpha val="40000"/>
                  </a:schemeClr>
                </a:outerShdw>
              </a:effectLst>
              <a:latin typeface="+mj-lt"/>
              <a:ea typeface="Calibri Light" charset="0"/>
              <a:cs typeface="Calibri Light" charset="0"/>
            </a:endParaRPr>
          </a:p>
        </p:txBody>
      </p:sp>
      <p:sp>
        <p:nvSpPr>
          <p:cNvPr id="35" name="Rounded Rectangle 34"/>
          <p:cNvSpPr/>
          <p:nvPr/>
        </p:nvSpPr>
        <p:spPr>
          <a:xfrm>
            <a:off x="1152469" y="2116472"/>
            <a:ext cx="3794085" cy="849500"/>
          </a:xfrm>
          <a:prstGeom prst="roundRect">
            <a:avLst>
              <a:gd name="adj" fmla="val 0"/>
            </a:avLst>
          </a:prstGeom>
          <a:solidFill>
            <a:schemeClr val="bg1">
              <a:lumMod val="95000"/>
            </a:schemeClr>
          </a:solidFill>
          <a:ln w="9525">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n w="0"/>
              <a:solidFill>
                <a:srgbClr val="C00000"/>
              </a:solidFill>
              <a:effectLst>
                <a:outerShdw blurRad="38100" dist="19050" dir="2700000" algn="tl" rotWithShape="0">
                  <a:schemeClr val="dk1">
                    <a:alpha val="40000"/>
                  </a:schemeClr>
                </a:outerShdw>
              </a:effectLst>
              <a:latin typeface="+mj-lt"/>
              <a:ea typeface="Calibri Light" charset="0"/>
              <a:cs typeface="Calibri Light" charset="0"/>
            </a:endParaRPr>
          </a:p>
        </p:txBody>
      </p:sp>
      <p:sp>
        <p:nvSpPr>
          <p:cNvPr id="4" name="TextBox 3"/>
          <p:cNvSpPr txBox="1"/>
          <p:nvPr/>
        </p:nvSpPr>
        <p:spPr>
          <a:xfrm>
            <a:off x="1220768" y="2266005"/>
            <a:ext cx="782587" cy="461665"/>
          </a:xfrm>
          <a:prstGeom prst="rect">
            <a:avLst/>
          </a:prstGeom>
          <a:noFill/>
        </p:spPr>
        <p:txBody>
          <a:bodyPr wrap="none" rtlCol="0">
            <a:spAutoFit/>
          </a:bodyPr>
          <a:lstStyle/>
          <a:p>
            <a:pPr algn="ctr"/>
            <a:r>
              <a:rPr lang="en-US" sz="1200" dirty="0" smtClean="0">
                <a:ln w="0"/>
                <a:effectLst>
                  <a:outerShdw blurRad="38100" dist="19050" dir="2700000" algn="tl" rotWithShape="0">
                    <a:schemeClr val="dk1">
                      <a:alpha val="40000"/>
                    </a:schemeClr>
                  </a:outerShdw>
                </a:effectLst>
                <a:latin typeface="+mj-lt"/>
              </a:rPr>
              <a:t>Match:</a:t>
            </a:r>
          </a:p>
          <a:p>
            <a:pPr algn="ctr"/>
            <a:r>
              <a:rPr lang="en-US" sz="1200" dirty="0" smtClean="0">
                <a:ln w="0"/>
                <a:solidFill>
                  <a:srgbClr val="C00000"/>
                </a:solidFill>
                <a:effectLst>
                  <a:outerShdw blurRad="38100" dist="19050" dir="2700000" algn="tl" rotWithShape="0">
                    <a:schemeClr val="dk1">
                      <a:alpha val="40000"/>
                    </a:schemeClr>
                  </a:outerShdw>
                </a:effectLst>
                <a:latin typeface="+mj-lt"/>
              </a:rPr>
              <a:t>Metadata</a:t>
            </a:r>
            <a:endParaRPr lang="en-US" sz="1200" dirty="0">
              <a:ln w="0"/>
              <a:solidFill>
                <a:srgbClr val="C00000"/>
              </a:solidFill>
              <a:effectLst>
                <a:outerShdw blurRad="38100" dist="19050" dir="2700000" algn="tl" rotWithShape="0">
                  <a:schemeClr val="dk1">
                    <a:alpha val="40000"/>
                  </a:schemeClr>
                </a:outerShdw>
              </a:effectLst>
              <a:latin typeface="+mj-lt"/>
            </a:endParaRPr>
          </a:p>
        </p:txBody>
      </p:sp>
      <p:sp>
        <p:nvSpPr>
          <p:cNvPr id="38" name="TextBox 37"/>
          <p:cNvSpPr txBox="1"/>
          <p:nvPr/>
        </p:nvSpPr>
        <p:spPr>
          <a:xfrm>
            <a:off x="2077902" y="2274516"/>
            <a:ext cx="819455" cy="646331"/>
          </a:xfrm>
          <a:prstGeom prst="rect">
            <a:avLst/>
          </a:prstGeom>
          <a:noFill/>
        </p:spPr>
        <p:txBody>
          <a:bodyPr wrap="none" rtlCol="0">
            <a:spAutoFit/>
          </a:bodyPr>
          <a:lstStyle/>
          <a:p>
            <a:pPr algn="ctr"/>
            <a:r>
              <a:rPr lang="en-US" sz="1200" dirty="0" smtClean="0">
                <a:ln w="0"/>
                <a:effectLst>
                  <a:outerShdw blurRad="38100" dist="19050" dir="2700000" algn="tl" rotWithShape="0">
                    <a:schemeClr val="dk1">
                      <a:alpha val="40000"/>
                    </a:schemeClr>
                  </a:outerShdw>
                </a:effectLst>
                <a:latin typeface="+mj-lt"/>
              </a:rPr>
              <a:t>Match:</a:t>
            </a:r>
          </a:p>
          <a:p>
            <a:pPr algn="ctr"/>
            <a:r>
              <a:rPr lang="en-US" sz="1200" dirty="0" smtClean="0">
                <a:ln w="0"/>
                <a:solidFill>
                  <a:srgbClr val="C00000"/>
                </a:solidFill>
                <a:effectLst>
                  <a:outerShdw blurRad="38100" dist="19050" dir="2700000" algn="tl" rotWithShape="0">
                    <a:schemeClr val="dk1">
                      <a:alpha val="40000"/>
                    </a:schemeClr>
                  </a:outerShdw>
                </a:effectLst>
                <a:latin typeface="+mj-lt"/>
              </a:rPr>
              <a:t>Metadata,</a:t>
            </a:r>
          </a:p>
          <a:p>
            <a:pPr algn="ctr"/>
            <a:r>
              <a:rPr lang="en-US" sz="1200" dirty="0" smtClean="0">
                <a:ln w="0"/>
                <a:solidFill>
                  <a:srgbClr val="C00000"/>
                </a:solidFill>
                <a:effectLst>
                  <a:outerShdw blurRad="38100" dist="19050" dir="2700000" algn="tl" rotWithShape="0">
                    <a:schemeClr val="dk1">
                      <a:alpha val="40000"/>
                    </a:schemeClr>
                  </a:outerShdw>
                </a:effectLst>
                <a:latin typeface="+mj-lt"/>
              </a:rPr>
              <a:t>L2</a:t>
            </a:r>
            <a:endParaRPr lang="en-US" sz="1200" dirty="0">
              <a:ln w="0"/>
              <a:solidFill>
                <a:srgbClr val="C00000"/>
              </a:solidFill>
              <a:effectLst>
                <a:outerShdw blurRad="38100" dist="19050" dir="2700000" algn="tl" rotWithShape="0">
                  <a:schemeClr val="dk1">
                    <a:alpha val="40000"/>
                  </a:schemeClr>
                </a:outerShdw>
              </a:effectLst>
              <a:latin typeface="+mj-lt"/>
            </a:endParaRPr>
          </a:p>
        </p:txBody>
      </p:sp>
      <p:sp>
        <p:nvSpPr>
          <p:cNvPr id="39" name="TextBox 38"/>
          <p:cNvSpPr txBox="1"/>
          <p:nvPr/>
        </p:nvSpPr>
        <p:spPr>
          <a:xfrm>
            <a:off x="3044319" y="2266005"/>
            <a:ext cx="819455" cy="646331"/>
          </a:xfrm>
          <a:prstGeom prst="rect">
            <a:avLst/>
          </a:prstGeom>
          <a:noFill/>
        </p:spPr>
        <p:txBody>
          <a:bodyPr wrap="none" rtlCol="0">
            <a:spAutoFit/>
          </a:bodyPr>
          <a:lstStyle/>
          <a:p>
            <a:pPr algn="ctr"/>
            <a:r>
              <a:rPr lang="en-US" sz="1200" dirty="0" smtClean="0">
                <a:ln w="0"/>
                <a:effectLst>
                  <a:outerShdw blurRad="38100" dist="19050" dir="2700000" algn="tl" rotWithShape="0">
                    <a:schemeClr val="dk1">
                      <a:alpha val="40000"/>
                    </a:schemeClr>
                  </a:outerShdw>
                </a:effectLst>
                <a:latin typeface="+mj-lt"/>
              </a:rPr>
              <a:t>Match:</a:t>
            </a:r>
          </a:p>
          <a:p>
            <a:pPr algn="ctr"/>
            <a:r>
              <a:rPr lang="en-US" sz="1200" dirty="0" smtClean="0">
                <a:ln w="0"/>
                <a:solidFill>
                  <a:srgbClr val="C00000"/>
                </a:solidFill>
                <a:effectLst>
                  <a:outerShdw blurRad="38100" dist="19050" dir="2700000" algn="tl" rotWithShape="0">
                    <a:schemeClr val="dk1">
                      <a:alpha val="40000"/>
                    </a:schemeClr>
                  </a:outerShdw>
                </a:effectLst>
                <a:latin typeface="+mj-lt"/>
              </a:rPr>
              <a:t>Metadata,</a:t>
            </a:r>
          </a:p>
          <a:p>
            <a:pPr algn="ctr"/>
            <a:r>
              <a:rPr lang="en-US" sz="1200" dirty="0" smtClean="0">
                <a:ln w="0"/>
                <a:solidFill>
                  <a:srgbClr val="C00000"/>
                </a:solidFill>
                <a:effectLst>
                  <a:outerShdw blurRad="38100" dist="19050" dir="2700000" algn="tl" rotWithShape="0">
                    <a:schemeClr val="dk1">
                      <a:alpha val="40000"/>
                    </a:schemeClr>
                  </a:outerShdw>
                </a:effectLst>
                <a:latin typeface="+mj-lt"/>
              </a:rPr>
              <a:t>L2,L3</a:t>
            </a:r>
            <a:endParaRPr lang="en-US" sz="1200" dirty="0">
              <a:ln w="0"/>
              <a:solidFill>
                <a:srgbClr val="C00000"/>
              </a:solidFill>
              <a:effectLst>
                <a:outerShdw blurRad="38100" dist="19050" dir="2700000" algn="tl" rotWithShape="0">
                  <a:schemeClr val="dk1">
                    <a:alpha val="40000"/>
                  </a:schemeClr>
                </a:outerShdw>
              </a:effectLst>
              <a:latin typeface="+mj-lt"/>
            </a:endParaRPr>
          </a:p>
        </p:txBody>
      </p:sp>
      <p:sp>
        <p:nvSpPr>
          <p:cNvPr id="40" name="TextBox 39"/>
          <p:cNvSpPr txBox="1"/>
          <p:nvPr/>
        </p:nvSpPr>
        <p:spPr>
          <a:xfrm>
            <a:off x="4012483" y="2251502"/>
            <a:ext cx="819455" cy="646331"/>
          </a:xfrm>
          <a:prstGeom prst="rect">
            <a:avLst/>
          </a:prstGeom>
          <a:noFill/>
        </p:spPr>
        <p:txBody>
          <a:bodyPr wrap="none" rtlCol="0">
            <a:spAutoFit/>
          </a:bodyPr>
          <a:lstStyle/>
          <a:p>
            <a:pPr algn="ctr"/>
            <a:r>
              <a:rPr lang="en-US" sz="1200" dirty="0" smtClean="0">
                <a:ln w="0"/>
                <a:effectLst>
                  <a:outerShdw blurRad="38100" dist="19050" dir="2700000" algn="tl" rotWithShape="0">
                    <a:schemeClr val="dk1">
                      <a:alpha val="40000"/>
                    </a:schemeClr>
                  </a:outerShdw>
                </a:effectLst>
                <a:latin typeface="+mj-lt"/>
              </a:rPr>
              <a:t>Match:</a:t>
            </a:r>
          </a:p>
          <a:p>
            <a:pPr algn="ctr"/>
            <a:r>
              <a:rPr lang="en-US" sz="1200" dirty="0" smtClean="0">
                <a:ln w="0"/>
                <a:solidFill>
                  <a:srgbClr val="C00000"/>
                </a:solidFill>
                <a:effectLst>
                  <a:outerShdw blurRad="38100" dist="19050" dir="2700000" algn="tl" rotWithShape="0">
                    <a:schemeClr val="dk1">
                      <a:alpha val="40000"/>
                    </a:schemeClr>
                  </a:outerShdw>
                </a:effectLst>
                <a:latin typeface="+mj-lt"/>
              </a:rPr>
              <a:t>Metadata,</a:t>
            </a:r>
          </a:p>
          <a:p>
            <a:pPr algn="ctr"/>
            <a:r>
              <a:rPr lang="en-US" sz="1200" dirty="0" smtClean="0">
                <a:ln w="0"/>
                <a:solidFill>
                  <a:srgbClr val="C00000"/>
                </a:solidFill>
                <a:effectLst>
                  <a:outerShdw blurRad="38100" dist="19050" dir="2700000" algn="tl" rotWithShape="0">
                    <a:schemeClr val="dk1">
                      <a:alpha val="40000"/>
                    </a:schemeClr>
                  </a:outerShdw>
                </a:effectLst>
                <a:latin typeface="+mj-lt"/>
              </a:rPr>
              <a:t>L2,L3,L4</a:t>
            </a:r>
            <a:endParaRPr lang="en-US" sz="1200" dirty="0">
              <a:ln w="0"/>
              <a:solidFill>
                <a:srgbClr val="C00000"/>
              </a:solidFill>
              <a:effectLst>
                <a:outerShdw blurRad="38100" dist="19050" dir="2700000" algn="tl" rotWithShape="0">
                  <a:schemeClr val="dk1">
                    <a:alpha val="40000"/>
                  </a:schemeClr>
                </a:outerShdw>
              </a:effectLst>
              <a:latin typeface="+mj-lt"/>
            </a:endParaRPr>
          </a:p>
        </p:txBody>
      </p:sp>
      <p:sp>
        <p:nvSpPr>
          <p:cNvPr id="41" name="Rounded Rectangle 40"/>
          <p:cNvSpPr/>
          <p:nvPr/>
        </p:nvSpPr>
        <p:spPr>
          <a:xfrm>
            <a:off x="1250298" y="2246090"/>
            <a:ext cx="700419" cy="633465"/>
          </a:xfrm>
          <a:prstGeom prst="roundRect">
            <a:avLst>
              <a:gd name="adj" fmla="val 0"/>
            </a:avLst>
          </a:prstGeom>
          <a:noFill/>
          <a:ln w="9525">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n w="0"/>
              <a:solidFill>
                <a:schemeClr val="tx1"/>
              </a:solidFill>
              <a:effectLst>
                <a:outerShdw blurRad="38100" dist="19050" dir="2700000" algn="tl" rotWithShape="0">
                  <a:schemeClr val="dk1">
                    <a:alpha val="40000"/>
                  </a:schemeClr>
                </a:outerShdw>
              </a:effectLst>
              <a:latin typeface="+mj-lt"/>
              <a:ea typeface="Calibri Light" charset="0"/>
              <a:cs typeface="Calibri Light" charset="0"/>
            </a:endParaRPr>
          </a:p>
        </p:txBody>
      </p:sp>
      <p:sp>
        <p:nvSpPr>
          <p:cNvPr id="42" name="Rounded Rectangle 41"/>
          <p:cNvSpPr/>
          <p:nvPr/>
        </p:nvSpPr>
        <p:spPr>
          <a:xfrm>
            <a:off x="2050286" y="2246871"/>
            <a:ext cx="852096" cy="633465"/>
          </a:xfrm>
          <a:prstGeom prst="roundRect">
            <a:avLst>
              <a:gd name="adj" fmla="val 0"/>
            </a:avLst>
          </a:prstGeom>
          <a:noFill/>
          <a:ln w="9525">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n w="0"/>
              <a:solidFill>
                <a:schemeClr val="tx1"/>
              </a:solidFill>
              <a:effectLst>
                <a:outerShdw blurRad="38100" dist="19050" dir="2700000" algn="tl" rotWithShape="0">
                  <a:schemeClr val="dk1">
                    <a:alpha val="40000"/>
                  </a:schemeClr>
                </a:outerShdw>
              </a:effectLst>
              <a:latin typeface="+mj-lt"/>
              <a:ea typeface="Calibri Light" charset="0"/>
              <a:cs typeface="Calibri Light" charset="0"/>
            </a:endParaRPr>
          </a:p>
        </p:txBody>
      </p:sp>
      <p:sp>
        <p:nvSpPr>
          <p:cNvPr id="43" name="Rounded Rectangle 42"/>
          <p:cNvSpPr/>
          <p:nvPr/>
        </p:nvSpPr>
        <p:spPr>
          <a:xfrm>
            <a:off x="3019655" y="2246871"/>
            <a:ext cx="852096" cy="633465"/>
          </a:xfrm>
          <a:prstGeom prst="roundRect">
            <a:avLst>
              <a:gd name="adj" fmla="val 0"/>
            </a:avLst>
          </a:prstGeom>
          <a:noFill/>
          <a:ln w="9525">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n w="0"/>
              <a:solidFill>
                <a:schemeClr val="tx1"/>
              </a:solidFill>
              <a:effectLst>
                <a:outerShdw blurRad="38100" dist="19050" dir="2700000" algn="tl" rotWithShape="0">
                  <a:schemeClr val="dk1">
                    <a:alpha val="40000"/>
                  </a:schemeClr>
                </a:outerShdw>
              </a:effectLst>
              <a:latin typeface="+mj-lt"/>
              <a:ea typeface="Calibri Light" charset="0"/>
              <a:cs typeface="Calibri Light" charset="0"/>
            </a:endParaRPr>
          </a:p>
        </p:txBody>
      </p:sp>
      <p:sp>
        <p:nvSpPr>
          <p:cNvPr id="44" name="Rounded Rectangle 43"/>
          <p:cNvSpPr/>
          <p:nvPr/>
        </p:nvSpPr>
        <p:spPr>
          <a:xfrm>
            <a:off x="3989024" y="2242606"/>
            <a:ext cx="852096" cy="633465"/>
          </a:xfrm>
          <a:prstGeom prst="roundRect">
            <a:avLst>
              <a:gd name="adj" fmla="val 0"/>
            </a:avLst>
          </a:prstGeom>
          <a:noFill/>
          <a:ln w="9525">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n w="0"/>
              <a:solidFill>
                <a:schemeClr val="tx1"/>
              </a:solidFill>
              <a:effectLst>
                <a:outerShdw blurRad="38100" dist="19050" dir="2700000" algn="tl" rotWithShape="0">
                  <a:schemeClr val="dk1">
                    <a:alpha val="40000"/>
                  </a:schemeClr>
                </a:outerShdw>
              </a:effectLst>
              <a:latin typeface="+mj-lt"/>
              <a:ea typeface="Calibri Light" charset="0"/>
              <a:cs typeface="Calibri Light" charset="0"/>
            </a:endParaRPr>
          </a:p>
        </p:txBody>
      </p:sp>
      <p:cxnSp>
        <p:nvCxnSpPr>
          <p:cNvPr id="10" name="Straight Arrow Connector 9"/>
          <p:cNvCxnSpPr>
            <a:stCxn id="41" idx="3"/>
            <a:endCxn id="42" idx="1"/>
          </p:cNvCxnSpPr>
          <p:nvPr/>
        </p:nvCxnSpPr>
        <p:spPr>
          <a:xfrm>
            <a:off x="1950717" y="2562823"/>
            <a:ext cx="99569" cy="781"/>
          </a:xfrm>
          <a:prstGeom prst="straightConnector1">
            <a:avLst/>
          </a:prstGeom>
          <a:ln w="9525">
            <a:solidFill>
              <a:schemeClr val="bg2">
                <a:lumMod val="25000"/>
              </a:schemeClr>
            </a:solidFill>
            <a:headEnd w="sm" len="med"/>
            <a:tailEnd type="arrow" w="sm" len="sm"/>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2909308" y="2574541"/>
            <a:ext cx="99569" cy="781"/>
          </a:xfrm>
          <a:prstGeom prst="straightConnector1">
            <a:avLst/>
          </a:prstGeom>
          <a:ln w="9525">
            <a:solidFill>
              <a:schemeClr val="bg2">
                <a:lumMod val="25000"/>
              </a:schemeClr>
            </a:solidFill>
            <a:headEnd w="sm" len="med"/>
            <a:tailEnd type="arrow" w="sm" len="sm"/>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3884129" y="2591672"/>
            <a:ext cx="99569" cy="781"/>
          </a:xfrm>
          <a:prstGeom prst="straightConnector1">
            <a:avLst/>
          </a:prstGeom>
          <a:ln w="9525">
            <a:solidFill>
              <a:schemeClr val="bg2">
                <a:lumMod val="25000"/>
              </a:schemeClr>
            </a:solidFill>
            <a:headEnd w="sm" len="med"/>
            <a:tailEnd type="arrow" w="sm" len="sm"/>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1275345" y="2992899"/>
            <a:ext cx="746423" cy="307777"/>
          </a:xfrm>
          <a:prstGeom prst="rect">
            <a:avLst/>
          </a:prstGeom>
          <a:noFill/>
        </p:spPr>
        <p:txBody>
          <a:bodyPr wrap="none" rtlCol="0">
            <a:spAutoFit/>
          </a:bodyPr>
          <a:lstStyle/>
          <a:p>
            <a:r>
              <a:rPr lang="en-US" sz="1400" dirty="0">
                <a:ln w="0"/>
                <a:effectLst>
                  <a:outerShdw blurRad="38100" dist="19050" dir="2700000" algn="tl" rotWithShape="0">
                    <a:schemeClr val="dk1">
                      <a:alpha val="40000"/>
                    </a:schemeClr>
                  </a:outerShdw>
                </a:effectLst>
                <a:latin typeface="+mj-lt"/>
                <a:ea typeface="Consolas" charset="0"/>
                <a:cs typeface="Consolas" charset="0"/>
              </a:rPr>
              <a:t>E</a:t>
            </a:r>
            <a:r>
              <a:rPr lang="en-US" sz="1400" dirty="0" smtClean="0">
                <a:ln w="0"/>
                <a:effectLst>
                  <a:outerShdw blurRad="38100" dist="19050" dir="2700000" algn="tl" rotWithShape="0">
                    <a:schemeClr val="dk1">
                      <a:alpha val="40000"/>
                    </a:schemeClr>
                  </a:outerShdw>
                </a:effectLst>
                <a:latin typeface="+mj-lt"/>
                <a:ea typeface="Consolas" charset="0"/>
                <a:cs typeface="Consolas" charset="0"/>
              </a:rPr>
              <a:t>ntropy</a:t>
            </a:r>
            <a:endParaRPr lang="en-US" sz="1400" dirty="0">
              <a:latin typeface="+mj-lt"/>
              <a:ea typeface="Consolas" charset="0"/>
              <a:cs typeface="Consolas" charset="0"/>
            </a:endParaRPr>
          </a:p>
        </p:txBody>
      </p:sp>
      <p:cxnSp>
        <p:nvCxnSpPr>
          <p:cNvPr id="49" name="Straight Arrow Connector 48"/>
          <p:cNvCxnSpPr/>
          <p:nvPr/>
        </p:nvCxnSpPr>
        <p:spPr>
          <a:xfrm>
            <a:off x="1989408" y="3160967"/>
            <a:ext cx="2046938" cy="781"/>
          </a:xfrm>
          <a:prstGeom prst="straightConnector1">
            <a:avLst/>
          </a:prstGeom>
          <a:ln w="9525">
            <a:solidFill>
              <a:srgbClr val="C00000"/>
            </a:solidFill>
            <a:prstDash val="sysDash"/>
            <a:headEnd w="sm" len="med"/>
            <a:tailEnd type="arrow" w="sm" len="sm"/>
          </a:ln>
        </p:spPr>
        <p:style>
          <a:lnRef idx="1">
            <a:schemeClr val="accent1"/>
          </a:lnRef>
          <a:fillRef idx="0">
            <a:schemeClr val="accent1"/>
          </a:fillRef>
          <a:effectRef idx="0">
            <a:schemeClr val="accent1"/>
          </a:effectRef>
          <a:fontRef idx="minor">
            <a:schemeClr val="tx1"/>
          </a:fontRef>
        </p:style>
      </p:cxnSp>
      <p:sp>
        <p:nvSpPr>
          <p:cNvPr id="50" name="Rounded Rectangle 49"/>
          <p:cNvSpPr/>
          <p:nvPr/>
        </p:nvSpPr>
        <p:spPr>
          <a:xfrm>
            <a:off x="6951066" y="1298250"/>
            <a:ext cx="749064" cy="249001"/>
          </a:xfrm>
          <a:prstGeom prst="roundRect">
            <a:avLst>
              <a:gd name="adj" fmla="val 0"/>
            </a:avLst>
          </a:prstGeom>
          <a:solidFill>
            <a:schemeClr val="tx1">
              <a:lumMod val="75000"/>
              <a:lumOff val="25000"/>
            </a:schemeClr>
          </a:solidFill>
          <a:ln w="28575">
            <a:solidFill>
              <a:schemeClr val="tx1">
                <a:lumMod val="75000"/>
                <a:lumOff val="2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ln w="0"/>
                <a:solidFill>
                  <a:schemeClr val="bg1"/>
                </a:solidFill>
                <a:effectLst>
                  <a:outerShdw blurRad="38100" dist="19050" dir="2700000" algn="tl" rotWithShape="0">
                    <a:schemeClr val="dk1">
                      <a:alpha val="40000"/>
                    </a:schemeClr>
                  </a:outerShdw>
                </a:effectLst>
                <a:latin typeface="Calibri Light" charset="0"/>
                <a:ea typeface="Calibri Light" charset="0"/>
                <a:cs typeface="Calibri Light" charset="0"/>
              </a:rPr>
              <a:t>OVS</a:t>
            </a:r>
            <a:endParaRPr lang="en-US" sz="1351" b="1" dirty="0">
              <a:ln w="0"/>
              <a:solidFill>
                <a:schemeClr val="bg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sp>
        <p:nvSpPr>
          <p:cNvPr id="52" name="TextBox 51"/>
          <p:cNvSpPr txBox="1"/>
          <p:nvPr/>
        </p:nvSpPr>
        <p:spPr>
          <a:xfrm>
            <a:off x="6330999" y="1747072"/>
            <a:ext cx="1989198" cy="369332"/>
          </a:xfrm>
          <a:prstGeom prst="rect">
            <a:avLst/>
          </a:prstGeom>
          <a:noFill/>
        </p:spPr>
        <p:txBody>
          <a:bodyPr wrap="none" rtlCol="0">
            <a:spAutoFit/>
          </a:bodyPr>
          <a:lstStyle/>
          <a:p>
            <a:pPr algn="ctr"/>
            <a:r>
              <a:rPr lang="en-US" sz="1800" dirty="0" smtClean="0">
                <a:ln w="0"/>
                <a:effectLst>
                  <a:outerShdw blurRad="38100" dist="19050" dir="2700000" algn="tl" rotWithShape="0">
                    <a:schemeClr val="dk1">
                      <a:alpha val="40000"/>
                    </a:schemeClr>
                  </a:outerShdw>
                </a:effectLst>
                <a:latin typeface="+mj-lt"/>
              </a:rPr>
              <a:t>“Staged Lookups</a:t>
            </a:r>
            <a:r>
              <a:rPr lang="en-US" sz="1800" baseline="30000" dirty="0" smtClean="0">
                <a:ln w="0"/>
                <a:effectLst>
                  <a:outerShdw blurRad="38100" dist="19050" dir="2700000" algn="tl" rotWithShape="0">
                    <a:schemeClr val="dk1">
                      <a:alpha val="40000"/>
                    </a:schemeClr>
                  </a:outerShdw>
                </a:effectLst>
                <a:latin typeface="+mj-lt"/>
              </a:rPr>
              <a:t>[1]</a:t>
            </a:r>
            <a:r>
              <a:rPr lang="en-US" sz="1800" dirty="0" smtClean="0">
                <a:ln w="0"/>
                <a:effectLst>
                  <a:outerShdw blurRad="38100" dist="19050" dir="2700000" algn="tl" rotWithShape="0">
                    <a:schemeClr val="dk1">
                      <a:alpha val="40000"/>
                    </a:schemeClr>
                  </a:outerShdw>
                </a:effectLst>
                <a:latin typeface="+mj-lt"/>
              </a:rPr>
              <a:t>”</a:t>
            </a:r>
            <a:endParaRPr lang="en-US" sz="1800" dirty="0">
              <a:ln w="0"/>
              <a:effectLst>
                <a:outerShdw blurRad="38100" dist="19050" dir="2700000" algn="tl" rotWithShape="0">
                  <a:schemeClr val="dk1">
                    <a:alpha val="40000"/>
                  </a:schemeClr>
                </a:outerShdw>
              </a:effectLst>
              <a:latin typeface="+mj-lt"/>
            </a:endParaRPr>
          </a:p>
        </p:txBody>
      </p:sp>
      <p:sp>
        <p:nvSpPr>
          <p:cNvPr id="53" name="TextBox 52"/>
          <p:cNvSpPr txBox="1"/>
          <p:nvPr/>
        </p:nvSpPr>
        <p:spPr>
          <a:xfrm>
            <a:off x="0" y="4833864"/>
            <a:ext cx="4869090" cy="276999"/>
          </a:xfrm>
          <a:prstGeom prst="rect">
            <a:avLst/>
          </a:prstGeom>
          <a:noFill/>
        </p:spPr>
        <p:txBody>
          <a:bodyPr wrap="none" rtlCol="0">
            <a:spAutoFit/>
          </a:bodyPr>
          <a:lstStyle/>
          <a:p>
            <a:r>
              <a:rPr lang="en-US" sz="1200" baseline="30000" dirty="0" smtClean="0">
                <a:latin typeface="Calibri Light" charset="0"/>
                <a:ea typeface="Calibri Light" charset="0"/>
                <a:cs typeface="Calibri Light" charset="0"/>
              </a:rPr>
              <a:t>[1]</a:t>
            </a:r>
            <a:r>
              <a:rPr lang="en-US" sz="1200" dirty="0" smtClean="0">
                <a:latin typeface="Calibri Light" charset="0"/>
                <a:ea typeface="Calibri Light" charset="0"/>
                <a:cs typeface="Calibri Light" charset="0"/>
              </a:rPr>
              <a:t> B</a:t>
            </a:r>
            <a:r>
              <a:rPr lang="en-US" sz="1200" dirty="0">
                <a:latin typeface="Calibri Light" charset="0"/>
                <a:ea typeface="Calibri Light" charset="0"/>
                <a:cs typeface="Calibri Light" charset="0"/>
              </a:rPr>
              <a:t>. Pfaff </a:t>
            </a:r>
            <a:r>
              <a:rPr lang="en-US" sz="1200" dirty="0" err="1">
                <a:latin typeface="Calibri Light" charset="0"/>
                <a:ea typeface="Calibri Light" charset="0"/>
                <a:cs typeface="Calibri Light" charset="0"/>
              </a:rPr>
              <a:t>et.al</a:t>
            </a:r>
            <a:r>
              <a:rPr lang="en-US" sz="1200" dirty="0">
                <a:latin typeface="Calibri Light" charset="0"/>
                <a:ea typeface="Calibri Light" charset="0"/>
                <a:cs typeface="Calibri Light" charset="0"/>
              </a:rPr>
              <a:t>. The design and implementation of open </a:t>
            </a:r>
            <a:r>
              <a:rPr lang="en-US" sz="1200" dirty="0" err="1">
                <a:latin typeface="Calibri Light" charset="0"/>
                <a:ea typeface="Calibri Light" charset="0"/>
                <a:cs typeface="Calibri Light" charset="0"/>
              </a:rPr>
              <a:t>vSwitch</a:t>
            </a:r>
            <a:r>
              <a:rPr lang="en-US" sz="1200" dirty="0">
                <a:latin typeface="Calibri Light" charset="0"/>
                <a:ea typeface="Calibri Light" charset="0"/>
                <a:cs typeface="Calibri Light" charset="0"/>
              </a:rPr>
              <a:t>. In NSDI'15.</a:t>
            </a:r>
          </a:p>
        </p:txBody>
      </p:sp>
      <p:sp>
        <p:nvSpPr>
          <p:cNvPr id="56" name="TextBox 55"/>
          <p:cNvSpPr txBox="1"/>
          <p:nvPr/>
        </p:nvSpPr>
        <p:spPr>
          <a:xfrm>
            <a:off x="1472049" y="1540485"/>
            <a:ext cx="1652889" cy="307777"/>
          </a:xfrm>
          <a:prstGeom prst="rect">
            <a:avLst/>
          </a:prstGeom>
          <a:noFill/>
        </p:spPr>
        <p:txBody>
          <a:bodyPr wrap="none" rtlCol="0">
            <a:spAutoFit/>
          </a:bodyPr>
          <a:lstStyle/>
          <a:p>
            <a:pPr algn="ctr"/>
            <a:r>
              <a:rPr lang="en-US" sz="1400" dirty="0" smtClean="0">
                <a:ln w="0"/>
                <a:effectLst>
                  <a:outerShdw blurRad="38100" dist="19050" dir="2700000" algn="tl" rotWithShape="0">
                    <a:schemeClr val="dk1">
                      <a:alpha val="40000"/>
                    </a:schemeClr>
                  </a:outerShdw>
                </a:effectLst>
                <a:latin typeface="+mj-lt"/>
              </a:rPr>
              <a:t>Match-Action Tables</a:t>
            </a:r>
            <a:endParaRPr lang="en-US" sz="1400" dirty="0">
              <a:ln w="0"/>
              <a:effectLst>
                <a:outerShdw blurRad="38100" dist="19050" dir="2700000" algn="tl" rotWithShape="0">
                  <a:schemeClr val="dk1">
                    <a:alpha val="40000"/>
                  </a:schemeClr>
                </a:outerShdw>
              </a:effectLst>
              <a:latin typeface="+mj-lt"/>
            </a:endParaRPr>
          </a:p>
        </p:txBody>
      </p:sp>
      <p:cxnSp>
        <p:nvCxnSpPr>
          <p:cNvPr id="106" name="Straight Arrow Connector 105"/>
          <p:cNvCxnSpPr/>
          <p:nvPr/>
        </p:nvCxnSpPr>
        <p:spPr>
          <a:xfrm>
            <a:off x="5697560" y="4124067"/>
            <a:ext cx="2494107" cy="0"/>
          </a:xfrm>
          <a:prstGeom prst="straightConnector1">
            <a:avLst/>
          </a:prstGeom>
          <a:ln w="28575">
            <a:solidFill>
              <a:schemeClr val="bg1">
                <a:lumMod val="50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7" name="Straight Arrow Connector 106"/>
          <p:cNvCxnSpPr/>
          <p:nvPr/>
        </p:nvCxnSpPr>
        <p:spPr>
          <a:xfrm>
            <a:off x="1006886" y="4129478"/>
            <a:ext cx="2243714" cy="0"/>
          </a:xfrm>
          <a:prstGeom prst="straightConnector1">
            <a:avLst/>
          </a:prstGeom>
          <a:ln w="28575">
            <a:solidFill>
              <a:schemeClr val="bg1">
                <a:lumMod val="50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08" name="TextBox 107"/>
          <p:cNvSpPr txBox="1"/>
          <p:nvPr/>
        </p:nvSpPr>
        <p:spPr>
          <a:xfrm>
            <a:off x="194823" y="3805643"/>
            <a:ext cx="691921" cy="307777"/>
          </a:xfrm>
          <a:prstGeom prst="rect">
            <a:avLst/>
          </a:prstGeom>
          <a:noFill/>
        </p:spPr>
        <p:txBody>
          <a:bodyPr wrap="none" rtlCol="0">
            <a:spAutoFit/>
          </a:bodyPr>
          <a:lstStyle/>
          <a:p>
            <a:r>
              <a:rPr lang="en-US" sz="14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Ingress</a:t>
            </a:r>
            <a:endParaRPr lang="en-US" sz="1400" dirty="0">
              <a:latin typeface="Calibri Light" charset="0"/>
              <a:ea typeface="Calibri Light" charset="0"/>
              <a:cs typeface="Calibri Light" charset="0"/>
            </a:endParaRPr>
          </a:p>
        </p:txBody>
      </p:sp>
      <p:sp>
        <p:nvSpPr>
          <p:cNvPr id="109" name="TextBox 108"/>
          <p:cNvSpPr txBox="1"/>
          <p:nvPr/>
        </p:nvSpPr>
        <p:spPr>
          <a:xfrm>
            <a:off x="8299596" y="3699355"/>
            <a:ext cx="643831" cy="307777"/>
          </a:xfrm>
          <a:prstGeom prst="rect">
            <a:avLst/>
          </a:prstGeom>
          <a:noFill/>
        </p:spPr>
        <p:txBody>
          <a:bodyPr wrap="none" rtlCol="0">
            <a:spAutoFit/>
          </a:bodyPr>
          <a:lstStyle/>
          <a:p>
            <a:r>
              <a:rPr lang="en-US" sz="14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Egress</a:t>
            </a:r>
            <a:endParaRPr lang="en-US" sz="1800" dirty="0">
              <a:latin typeface="Calibri Light" charset="0"/>
              <a:ea typeface="Calibri Light" charset="0"/>
              <a:cs typeface="Calibri Light" charset="0"/>
            </a:endParaRPr>
          </a:p>
        </p:txBody>
      </p:sp>
      <p:cxnSp>
        <p:nvCxnSpPr>
          <p:cNvPr id="110" name="Straight Arrow Connector 109"/>
          <p:cNvCxnSpPr/>
          <p:nvPr/>
        </p:nvCxnSpPr>
        <p:spPr>
          <a:xfrm>
            <a:off x="3250600" y="4126120"/>
            <a:ext cx="304799" cy="0"/>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11" name="Straight Arrow Connector 110"/>
          <p:cNvCxnSpPr/>
          <p:nvPr/>
        </p:nvCxnSpPr>
        <p:spPr>
          <a:xfrm>
            <a:off x="362117" y="4134889"/>
            <a:ext cx="685261" cy="0"/>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12" name="Straight Arrow Connector 111"/>
          <p:cNvCxnSpPr/>
          <p:nvPr/>
        </p:nvCxnSpPr>
        <p:spPr>
          <a:xfrm>
            <a:off x="5392761" y="4134889"/>
            <a:ext cx="304799" cy="0"/>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a:off x="8191667" y="4118831"/>
            <a:ext cx="685261" cy="0"/>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114" name="Rounded Rectangle 113"/>
          <p:cNvSpPr/>
          <p:nvPr/>
        </p:nvSpPr>
        <p:spPr>
          <a:xfrm>
            <a:off x="194823" y="3769669"/>
            <a:ext cx="8748604" cy="588415"/>
          </a:xfrm>
          <a:prstGeom prst="roundRect">
            <a:avLst>
              <a:gd name="adj" fmla="val 0"/>
            </a:avLst>
          </a:prstGeom>
          <a:solidFill>
            <a:schemeClr val="bg1">
              <a:alpha val="75000"/>
            </a:schemeClr>
          </a:solidFill>
          <a:ln w="952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Rounded Rectangle 114"/>
          <p:cNvSpPr/>
          <p:nvPr/>
        </p:nvSpPr>
        <p:spPr>
          <a:xfrm>
            <a:off x="3544884" y="3680863"/>
            <a:ext cx="1838197" cy="849500"/>
          </a:xfrm>
          <a:prstGeom prst="roundRect">
            <a:avLst>
              <a:gd name="adj" fmla="val 0"/>
            </a:avLst>
          </a:prstGeom>
          <a:solidFill>
            <a:schemeClr val="bg1">
              <a:lumMod val="95000"/>
            </a:schemeClr>
          </a:solidFill>
          <a:ln w="9525">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Match-Action</a:t>
            </a:r>
          </a:p>
          <a:p>
            <a:pPr algn="ctr"/>
            <a:r>
              <a:rPr lang="en-US" sz="14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Cache</a:t>
            </a:r>
            <a:endParaRPr lang="en-US" sz="20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cxnSp>
        <p:nvCxnSpPr>
          <p:cNvPr id="116" name="Straight Arrow Connector 115"/>
          <p:cNvCxnSpPr/>
          <p:nvPr/>
        </p:nvCxnSpPr>
        <p:spPr>
          <a:xfrm flipH="1">
            <a:off x="4375362" y="2963152"/>
            <a:ext cx="1824" cy="717711"/>
          </a:xfrm>
          <a:prstGeom prst="straightConnector1">
            <a:avLst/>
          </a:prstGeom>
          <a:ln w="28575">
            <a:solidFill>
              <a:schemeClr val="bg1">
                <a:lumMod val="50000"/>
              </a:schemeClr>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591535841"/>
      </p:ext>
    </p:extLst>
  </p:cSld>
  <p:clrMapOvr>
    <a:masterClrMapping/>
  </p:clrMapOvr>
  <mc:AlternateContent xmlns:mc="http://schemas.openxmlformats.org/markup-compatibility/2006" xmlns:p14="http://schemas.microsoft.com/office/powerpoint/2010/main">
    <mc:Choice Requires="p14">
      <p:transition spd="slow" p14:dur="2000" advTm="16841"/>
    </mc:Choice>
    <mc:Fallback xmlns="">
      <p:transition spd="slow" advTm="1684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1" name="Elbow Connector 80"/>
          <p:cNvCxnSpPr/>
          <p:nvPr/>
        </p:nvCxnSpPr>
        <p:spPr>
          <a:xfrm>
            <a:off x="5895848" y="2541154"/>
            <a:ext cx="358864" cy="1572266"/>
          </a:xfrm>
          <a:prstGeom prst="bentConnector2">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normAutofit/>
          </a:bodyPr>
          <a:lstStyle/>
          <a:p>
            <a:pPr lvl="0" defTabSz="914400">
              <a:lnSpc>
                <a:spcPct val="100000"/>
              </a:lnSpc>
              <a:spcBef>
                <a:spcPts val="0"/>
              </a:spcBef>
              <a:defRPr/>
            </a:pPr>
            <a:r>
              <a:rPr lang="en-US" dirty="0" smtClean="0">
                <a:ea typeface="Calibri" charset="0"/>
                <a:cs typeface="Calibri" charset="0"/>
              </a:rPr>
              <a:t>Factor: </a:t>
            </a:r>
            <a:r>
              <a:rPr lang="en-US" b="1" dirty="0" smtClean="0">
                <a:ea typeface="Calibri" charset="0"/>
                <a:cs typeface="Calibri" charset="0"/>
              </a:rPr>
              <a:t>Entropy of Packet Header Fields</a:t>
            </a:r>
            <a:endParaRPr lang="en-US" b="1" dirty="0">
              <a:latin typeface="Calibri Light" charset="0"/>
              <a:ea typeface="Calibri Light" charset="0"/>
              <a:cs typeface="Calibri Light" charset="0"/>
            </a:endParaRPr>
          </a:p>
        </p:txBody>
      </p:sp>
      <p:sp>
        <p:nvSpPr>
          <p:cNvPr id="31" name="Rounded Rectangle 30"/>
          <p:cNvSpPr/>
          <p:nvPr/>
        </p:nvSpPr>
        <p:spPr>
          <a:xfrm>
            <a:off x="854881" y="1808852"/>
            <a:ext cx="4663981" cy="849500"/>
          </a:xfrm>
          <a:prstGeom prst="roundRect">
            <a:avLst>
              <a:gd name="adj" fmla="val 0"/>
            </a:avLst>
          </a:prstGeom>
          <a:solidFill>
            <a:schemeClr val="bg1">
              <a:lumMod val="95000"/>
            </a:schemeClr>
          </a:solidFill>
          <a:ln w="9525">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sp>
        <p:nvSpPr>
          <p:cNvPr id="32" name="Rounded Rectangle 31"/>
          <p:cNvSpPr/>
          <p:nvPr/>
        </p:nvSpPr>
        <p:spPr>
          <a:xfrm>
            <a:off x="995560" y="1961252"/>
            <a:ext cx="4696442" cy="849500"/>
          </a:xfrm>
          <a:prstGeom prst="roundRect">
            <a:avLst>
              <a:gd name="adj" fmla="val 0"/>
            </a:avLst>
          </a:prstGeom>
          <a:solidFill>
            <a:schemeClr val="bg1">
              <a:lumMod val="95000"/>
            </a:schemeClr>
          </a:solidFill>
          <a:ln w="9525">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sp>
        <p:nvSpPr>
          <p:cNvPr id="33" name="Rounded Rectangle 32"/>
          <p:cNvSpPr/>
          <p:nvPr/>
        </p:nvSpPr>
        <p:spPr>
          <a:xfrm>
            <a:off x="4946554" y="2116404"/>
            <a:ext cx="949294" cy="849500"/>
          </a:xfrm>
          <a:prstGeom prst="roundRect">
            <a:avLst>
              <a:gd name="adj" fmla="val 0"/>
            </a:avLst>
          </a:prstGeom>
          <a:solidFill>
            <a:schemeClr val="bg1">
              <a:lumMod val="95000"/>
            </a:schemeClr>
          </a:solidFill>
          <a:ln w="9525">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n w="0"/>
                <a:solidFill>
                  <a:schemeClr val="tx1"/>
                </a:solidFill>
                <a:effectLst>
                  <a:outerShdw blurRad="38100" dist="19050" dir="2700000" algn="tl" rotWithShape="0">
                    <a:schemeClr val="dk1">
                      <a:alpha val="40000"/>
                    </a:schemeClr>
                  </a:outerShdw>
                </a:effectLst>
                <a:latin typeface="+mj-lt"/>
                <a:ea typeface="Calibri Light" charset="0"/>
                <a:cs typeface="Calibri Light" charset="0"/>
              </a:rPr>
              <a:t>Actions</a:t>
            </a:r>
            <a:endParaRPr lang="en-US" sz="1600" dirty="0">
              <a:ln w="0"/>
              <a:solidFill>
                <a:schemeClr val="tx1"/>
              </a:solidFill>
              <a:effectLst>
                <a:outerShdw blurRad="38100" dist="19050" dir="2700000" algn="tl" rotWithShape="0">
                  <a:schemeClr val="dk1">
                    <a:alpha val="40000"/>
                  </a:schemeClr>
                </a:outerShdw>
              </a:effectLst>
              <a:latin typeface="+mj-lt"/>
              <a:ea typeface="Calibri Light" charset="0"/>
              <a:cs typeface="Calibri Light" charset="0"/>
            </a:endParaRPr>
          </a:p>
        </p:txBody>
      </p:sp>
      <p:sp>
        <p:nvSpPr>
          <p:cNvPr id="35" name="Rounded Rectangle 34"/>
          <p:cNvSpPr/>
          <p:nvPr/>
        </p:nvSpPr>
        <p:spPr>
          <a:xfrm>
            <a:off x="1152469" y="2116472"/>
            <a:ext cx="3794085" cy="849500"/>
          </a:xfrm>
          <a:prstGeom prst="roundRect">
            <a:avLst>
              <a:gd name="adj" fmla="val 0"/>
            </a:avLst>
          </a:prstGeom>
          <a:solidFill>
            <a:schemeClr val="bg1">
              <a:lumMod val="95000"/>
            </a:schemeClr>
          </a:solidFill>
          <a:ln w="9525">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n w="0"/>
              <a:solidFill>
                <a:srgbClr val="C00000"/>
              </a:solidFill>
              <a:effectLst>
                <a:outerShdw blurRad="38100" dist="19050" dir="2700000" algn="tl" rotWithShape="0">
                  <a:schemeClr val="dk1">
                    <a:alpha val="40000"/>
                  </a:schemeClr>
                </a:outerShdw>
              </a:effectLst>
              <a:latin typeface="+mj-lt"/>
              <a:ea typeface="Calibri Light" charset="0"/>
              <a:cs typeface="Calibri Light" charset="0"/>
            </a:endParaRPr>
          </a:p>
        </p:txBody>
      </p:sp>
      <p:sp>
        <p:nvSpPr>
          <p:cNvPr id="4" name="TextBox 3"/>
          <p:cNvSpPr txBox="1"/>
          <p:nvPr/>
        </p:nvSpPr>
        <p:spPr>
          <a:xfrm>
            <a:off x="1220768" y="2266005"/>
            <a:ext cx="782587" cy="461665"/>
          </a:xfrm>
          <a:prstGeom prst="rect">
            <a:avLst/>
          </a:prstGeom>
          <a:noFill/>
        </p:spPr>
        <p:txBody>
          <a:bodyPr wrap="none" rtlCol="0">
            <a:spAutoFit/>
          </a:bodyPr>
          <a:lstStyle/>
          <a:p>
            <a:pPr algn="ctr"/>
            <a:r>
              <a:rPr lang="en-US" sz="1200" dirty="0" smtClean="0">
                <a:ln w="0"/>
                <a:effectLst>
                  <a:outerShdw blurRad="38100" dist="19050" dir="2700000" algn="tl" rotWithShape="0">
                    <a:schemeClr val="dk1">
                      <a:alpha val="40000"/>
                    </a:schemeClr>
                  </a:outerShdw>
                </a:effectLst>
                <a:latin typeface="+mj-lt"/>
              </a:rPr>
              <a:t>Match:</a:t>
            </a:r>
          </a:p>
          <a:p>
            <a:pPr algn="ctr"/>
            <a:r>
              <a:rPr lang="en-US" sz="1200" dirty="0" smtClean="0">
                <a:ln w="0"/>
                <a:solidFill>
                  <a:srgbClr val="C00000"/>
                </a:solidFill>
                <a:effectLst>
                  <a:outerShdw blurRad="38100" dist="19050" dir="2700000" algn="tl" rotWithShape="0">
                    <a:schemeClr val="dk1">
                      <a:alpha val="40000"/>
                    </a:schemeClr>
                  </a:outerShdw>
                </a:effectLst>
                <a:latin typeface="+mj-lt"/>
              </a:rPr>
              <a:t>Metadata</a:t>
            </a:r>
            <a:endParaRPr lang="en-US" sz="1200" dirty="0">
              <a:ln w="0"/>
              <a:solidFill>
                <a:srgbClr val="C00000"/>
              </a:solidFill>
              <a:effectLst>
                <a:outerShdw blurRad="38100" dist="19050" dir="2700000" algn="tl" rotWithShape="0">
                  <a:schemeClr val="dk1">
                    <a:alpha val="40000"/>
                  </a:schemeClr>
                </a:outerShdw>
              </a:effectLst>
              <a:latin typeface="+mj-lt"/>
            </a:endParaRPr>
          </a:p>
        </p:txBody>
      </p:sp>
      <p:sp>
        <p:nvSpPr>
          <p:cNvPr id="38" name="TextBox 37"/>
          <p:cNvSpPr txBox="1"/>
          <p:nvPr/>
        </p:nvSpPr>
        <p:spPr>
          <a:xfrm>
            <a:off x="2077902" y="2274516"/>
            <a:ext cx="819455" cy="646331"/>
          </a:xfrm>
          <a:prstGeom prst="rect">
            <a:avLst/>
          </a:prstGeom>
          <a:noFill/>
        </p:spPr>
        <p:txBody>
          <a:bodyPr wrap="none" rtlCol="0">
            <a:spAutoFit/>
          </a:bodyPr>
          <a:lstStyle/>
          <a:p>
            <a:pPr algn="ctr"/>
            <a:r>
              <a:rPr lang="en-US" sz="1200" dirty="0" smtClean="0">
                <a:ln w="0"/>
                <a:effectLst>
                  <a:outerShdw blurRad="38100" dist="19050" dir="2700000" algn="tl" rotWithShape="0">
                    <a:schemeClr val="dk1">
                      <a:alpha val="40000"/>
                    </a:schemeClr>
                  </a:outerShdw>
                </a:effectLst>
                <a:latin typeface="+mj-lt"/>
              </a:rPr>
              <a:t>Match:</a:t>
            </a:r>
          </a:p>
          <a:p>
            <a:pPr algn="ctr"/>
            <a:r>
              <a:rPr lang="en-US" sz="1200" dirty="0" smtClean="0">
                <a:ln w="0"/>
                <a:solidFill>
                  <a:srgbClr val="C00000"/>
                </a:solidFill>
                <a:effectLst>
                  <a:outerShdw blurRad="38100" dist="19050" dir="2700000" algn="tl" rotWithShape="0">
                    <a:schemeClr val="dk1">
                      <a:alpha val="40000"/>
                    </a:schemeClr>
                  </a:outerShdw>
                </a:effectLst>
                <a:latin typeface="+mj-lt"/>
              </a:rPr>
              <a:t>Metadata,</a:t>
            </a:r>
          </a:p>
          <a:p>
            <a:pPr algn="ctr"/>
            <a:r>
              <a:rPr lang="en-US" sz="1200" dirty="0" smtClean="0">
                <a:ln w="0"/>
                <a:solidFill>
                  <a:srgbClr val="C00000"/>
                </a:solidFill>
                <a:effectLst>
                  <a:outerShdw blurRad="38100" dist="19050" dir="2700000" algn="tl" rotWithShape="0">
                    <a:schemeClr val="dk1">
                      <a:alpha val="40000"/>
                    </a:schemeClr>
                  </a:outerShdw>
                </a:effectLst>
                <a:latin typeface="+mj-lt"/>
              </a:rPr>
              <a:t>L2</a:t>
            </a:r>
            <a:endParaRPr lang="en-US" sz="1200" dirty="0">
              <a:ln w="0"/>
              <a:solidFill>
                <a:srgbClr val="C00000"/>
              </a:solidFill>
              <a:effectLst>
                <a:outerShdw blurRad="38100" dist="19050" dir="2700000" algn="tl" rotWithShape="0">
                  <a:schemeClr val="dk1">
                    <a:alpha val="40000"/>
                  </a:schemeClr>
                </a:outerShdw>
              </a:effectLst>
              <a:latin typeface="+mj-lt"/>
            </a:endParaRPr>
          </a:p>
        </p:txBody>
      </p:sp>
      <p:sp>
        <p:nvSpPr>
          <p:cNvPr id="39" name="TextBox 38"/>
          <p:cNvSpPr txBox="1"/>
          <p:nvPr/>
        </p:nvSpPr>
        <p:spPr>
          <a:xfrm>
            <a:off x="3044319" y="2266005"/>
            <a:ext cx="819455" cy="646331"/>
          </a:xfrm>
          <a:prstGeom prst="rect">
            <a:avLst/>
          </a:prstGeom>
          <a:noFill/>
        </p:spPr>
        <p:txBody>
          <a:bodyPr wrap="none" rtlCol="0">
            <a:spAutoFit/>
          </a:bodyPr>
          <a:lstStyle/>
          <a:p>
            <a:pPr algn="ctr"/>
            <a:r>
              <a:rPr lang="en-US" sz="1200" b="1" dirty="0" smtClean="0">
                <a:ln w="0"/>
                <a:effectLst>
                  <a:outerShdw blurRad="38100" dist="19050" dir="2700000" algn="tl" rotWithShape="0">
                    <a:schemeClr val="dk1">
                      <a:alpha val="40000"/>
                    </a:schemeClr>
                  </a:outerShdw>
                </a:effectLst>
                <a:latin typeface="+mj-lt"/>
              </a:rPr>
              <a:t>Match:</a:t>
            </a:r>
          </a:p>
          <a:p>
            <a:pPr algn="ctr"/>
            <a:r>
              <a:rPr lang="en-US" sz="1200" b="1" dirty="0" smtClean="0">
                <a:ln w="0"/>
                <a:solidFill>
                  <a:srgbClr val="C00000"/>
                </a:solidFill>
                <a:effectLst>
                  <a:outerShdw blurRad="38100" dist="19050" dir="2700000" algn="tl" rotWithShape="0">
                    <a:schemeClr val="dk1">
                      <a:alpha val="40000"/>
                    </a:schemeClr>
                  </a:outerShdw>
                </a:effectLst>
                <a:latin typeface="+mj-lt"/>
              </a:rPr>
              <a:t>Metadata,</a:t>
            </a:r>
          </a:p>
          <a:p>
            <a:pPr algn="ctr"/>
            <a:r>
              <a:rPr lang="en-US" sz="1200" b="1" dirty="0" smtClean="0">
                <a:ln w="0"/>
                <a:solidFill>
                  <a:srgbClr val="C00000"/>
                </a:solidFill>
                <a:effectLst>
                  <a:outerShdw blurRad="38100" dist="19050" dir="2700000" algn="tl" rotWithShape="0">
                    <a:schemeClr val="dk1">
                      <a:alpha val="40000"/>
                    </a:schemeClr>
                  </a:outerShdw>
                </a:effectLst>
                <a:latin typeface="+mj-lt"/>
              </a:rPr>
              <a:t>L2,L3</a:t>
            </a:r>
            <a:endParaRPr lang="en-US" sz="1200" b="1" dirty="0">
              <a:ln w="0"/>
              <a:solidFill>
                <a:srgbClr val="C00000"/>
              </a:solidFill>
              <a:effectLst>
                <a:outerShdw blurRad="38100" dist="19050" dir="2700000" algn="tl" rotWithShape="0">
                  <a:schemeClr val="dk1">
                    <a:alpha val="40000"/>
                  </a:schemeClr>
                </a:outerShdw>
              </a:effectLst>
              <a:latin typeface="+mj-lt"/>
            </a:endParaRPr>
          </a:p>
        </p:txBody>
      </p:sp>
      <p:sp>
        <p:nvSpPr>
          <p:cNvPr id="40" name="TextBox 39"/>
          <p:cNvSpPr txBox="1"/>
          <p:nvPr/>
        </p:nvSpPr>
        <p:spPr>
          <a:xfrm>
            <a:off x="4012483" y="2251502"/>
            <a:ext cx="819455" cy="646331"/>
          </a:xfrm>
          <a:prstGeom prst="rect">
            <a:avLst/>
          </a:prstGeom>
          <a:noFill/>
        </p:spPr>
        <p:txBody>
          <a:bodyPr wrap="none" rtlCol="0">
            <a:spAutoFit/>
          </a:bodyPr>
          <a:lstStyle/>
          <a:p>
            <a:pPr algn="ctr"/>
            <a:r>
              <a:rPr lang="en-US" sz="1200" dirty="0" smtClean="0">
                <a:ln w="0"/>
                <a:effectLst>
                  <a:outerShdw blurRad="38100" dist="19050" dir="2700000" algn="tl" rotWithShape="0">
                    <a:schemeClr val="dk1">
                      <a:alpha val="40000"/>
                    </a:schemeClr>
                  </a:outerShdw>
                </a:effectLst>
                <a:latin typeface="+mj-lt"/>
              </a:rPr>
              <a:t>Match:</a:t>
            </a:r>
          </a:p>
          <a:p>
            <a:pPr algn="ctr"/>
            <a:r>
              <a:rPr lang="en-US" sz="1200" dirty="0" smtClean="0">
                <a:ln w="0"/>
                <a:solidFill>
                  <a:srgbClr val="C00000"/>
                </a:solidFill>
                <a:effectLst>
                  <a:outerShdw blurRad="38100" dist="19050" dir="2700000" algn="tl" rotWithShape="0">
                    <a:schemeClr val="dk1">
                      <a:alpha val="40000"/>
                    </a:schemeClr>
                  </a:outerShdw>
                </a:effectLst>
                <a:latin typeface="+mj-lt"/>
              </a:rPr>
              <a:t>Metadata,</a:t>
            </a:r>
          </a:p>
          <a:p>
            <a:pPr algn="ctr"/>
            <a:r>
              <a:rPr lang="en-US" sz="1200" dirty="0" smtClean="0">
                <a:ln w="0"/>
                <a:solidFill>
                  <a:srgbClr val="C00000"/>
                </a:solidFill>
                <a:effectLst>
                  <a:outerShdw blurRad="38100" dist="19050" dir="2700000" algn="tl" rotWithShape="0">
                    <a:schemeClr val="dk1">
                      <a:alpha val="40000"/>
                    </a:schemeClr>
                  </a:outerShdw>
                </a:effectLst>
                <a:latin typeface="+mj-lt"/>
              </a:rPr>
              <a:t>L2,L3,L4</a:t>
            </a:r>
            <a:endParaRPr lang="en-US" sz="1200" dirty="0">
              <a:ln w="0"/>
              <a:solidFill>
                <a:srgbClr val="C00000"/>
              </a:solidFill>
              <a:effectLst>
                <a:outerShdw blurRad="38100" dist="19050" dir="2700000" algn="tl" rotWithShape="0">
                  <a:schemeClr val="dk1">
                    <a:alpha val="40000"/>
                  </a:schemeClr>
                </a:outerShdw>
              </a:effectLst>
              <a:latin typeface="+mj-lt"/>
            </a:endParaRPr>
          </a:p>
        </p:txBody>
      </p:sp>
      <p:sp>
        <p:nvSpPr>
          <p:cNvPr id="41" name="Rounded Rectangle 40"/>
          <p:cNvSpPr/>
          <p:nvPr/>
        </p:nvSpPr>
        <p:spPr>
          <a:xfrm>
            <a:off x="1250298" y="2246090"/>
            <a:ext cx="700419" cy="633465"/>
          </a:xfrm>
          <a:prstGeom prst="roundRect">
            <a:avLst>
              <a:gd name="adj" fmla="val 0"/>
            </a:avLst>
          </a:prstGeom>
          <a:noFill/>
          <a:ln w="9525">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n w="0"/>
              <a:solidFill>
                <a:schemeClr val="tx1"/>
              </a:solidFill>
              <a:effectLst>
                <a:outerShdw blurRad="38100" dist="19050" dir="2700000" algn="tl" rotWithShape="0">
                  <a:schemeClr val="dk1">
                    <a:alpha val="40000"/>
                  </a:schemeClr>
                </a:outerShdw>
              </a:effectLst>
              <a:latin typeface="+mj-lt"/>
              <a:ea typeface="Calibri Light" charset="0"/>
              <a:cs typeface="Calibri Light" charset="0"/>
            </a:endParaRPr>
          </a:p>
        </p:txBody>
      </p:sp>
      <p:sp>
        <p:nvSpPr>
          <p:cNvPr id="42" name="Rounded Rectangle 41"/>
          <p:cNvSpPr/>
          <p:nvPr/>
        </p:nvSpPr>
        <p:spPr>
          <a:xfrm>
            <a:off x="2050286" y="2246871"/>
            <a:ext cx="852096" cy="633465"/>
          </a:xfrm>
          <a:prstGeom prst="roundRect">
            <a:avLst>
              <a:gd name="adj" fmla="val 0"/>
            </a:avLst>
          </a:prstGeom>
          <a:noFill/>
          <a:ln w="9525">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n w="0"/>
              <a:solidFill>
                <a:schemeClr val="tx1"/>
              </a:solidFill>
              <a:effectLst>
                <a:outerShdw blurRad="38100" dist="19050" dir="2700000" algn="tl" rotWithShape="0">
                  <a:schemeClr val="dk1">
                    <a:alpha val="40000"/>
                  </a:schemeClr>
                </a:outerShdw>
              </a:effectLst>
              <a:latin typeface="+mj-lt"/>
              <a:ea typeface="Calibri Light" charset="0"/>
              <a:cs typeface="Calibri Light" charset="0"/>
            </a:endParaRPr>
          </a:p>
        </p:txBody>
      </p:sp>
      <p:sp>
        <p:nvSpPr>
          <p:cNvPr id="43" name="Rounded Rectangle 42"/>
          <p:cNvSpPr/>
          <p:nvPr/>
        </p:nvSpPr>
        <p:spPr>
          <a:xfrm>
            <a:off x="3019655" y="2246871"/>
            <a:ext cx="852096" cy="633465"/>
          </a:xfrm>
          <a:prstGeom prst="roundRect">
            <a:avLst>
              <a:gd name="adj" fmla="val 0"/>
            </a:avLst>
          </a:prstGeom>
          <a:noFill/>
          <a:ln w="9525">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n w="0"/>
              <a:solidFill>
                <a:schemeClr val="tx1"/>
              </a:solidFill>
              <a:effectLst>
                <a:outerShdw blurRad="38100" dist="19050" dir="2700000" algn="tl" rotWithShape="0">
                  <a:schemeClr val="dk1">
                    <a:alpha val="40000"/>
                  </a:schemeClr>
                </a:outerShdw>
              </a:effectLst>
              <a:latin typeface="+mj-lt"/>
              <a:ea typeface="Calibri Light" charset="0"/>
              <a:cs typeface="Calibri Light" charset="0"/>
            </a:endParaRPr>
          </a:p>
        </p:txBody>
      </p:sp>
      <p:sp>
        <p:nvSpPr>
          <p:cNvPr id="44" name="Rounded Rectangle 43"/>
          <p:cNvSpPr/>
          <p:nvPr/>
        </p:nvSpPr>
        <p:spPr>
          <a:xfrm>
            <a:off x="3989024" y="2242606"/>
            <a:ext cx="852096" cy="633465"/>
          </a:xfrm>
          <a:prstGeom prst="roundRect">
            <a:avLst>
              <a:gd name="adj" fmla="val 0"/>
            </a:avLst>
          </a:prstGeom>
          <a:noFill/>
          <a:ln w="9525">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n w="0"/>
              <a:solidFill>
                <a:schemeClr val="tx1"/>
              </a:solidFill>
              <a:effectLst>
                <a:outerShdw blurRad="38100" dist="19050" dir="2700000" algn="tl" rotWithShape="0">
                  <a:schemeClr val="dk1">
                    <a:alpha val="40000"/>
                  </a:schemeClr>
                </a:outerShdw>
              </a:effectLst>
              <a:latin typeface="+mj-lt"/>
              <a:ea typeface="Calibri Light" charset="0"/>
              <a:cs typeface="Calibri Light" charset="0"/>
            </a:endParaRPr>
          </a:p>
        </p:txBody>
      </p:sp>
      <p:cxnSp>
        <p:nvCxnSpPr>
          <p:cNvPr id="10" name="Straight Arrow Connector 9"/>
          <p:cNvCxnSpPr>
            <a:stCxn id="41" idx="3"/>
            <a:endCxn id="42" idx="1"/>
          </p:cNvCxnSpPr>
          <p:nvPr/>
        </p:nvCxnSpPr>
        <p:spPr>
          <a:xfrm>
            <a:off x="1950717" y="2562823"/>
            <a:ext cx="99569" cy="781"/>
          </a:xfrm>
          <a:prstGeom prst="straightConnector1">
            <a:avLst/>
          </a:prstGeom>
          <a:ln w="9525">
            <a:solidFill>
              <a:schemeClr val="bg2">
                <a:lumMod val="25000"/>
              </a:schemeClr>
            </a:solidFill>
            <a:headEnd w="sm" len="med"/>
            <a:tailEnd type="arrow" w="sm" len="sm"/>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2909308" y="2574541"/>
            <a:ext cx="99569" cy="781"/>
          </a:xfrm>
          <a:prstGeom prst="straightConnector1">
            <a:avLst/>
          </a:prstGeom>
          <a:ln w="9525">
            <a:solidFill>
              <a:schemeClr val="bg2">
                <a:lumMod val="25000"/>
              </a:schemeClr>
            </a:solidFill>
            <a:headEnd w="sm" len="med"/>
            <a:tailEnd type="arrow" w="sm" len="sm"/>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3884129" y="2591672"/>
            <a:ext cx="99569" cy="781"/>
          </a:xfrm>
          <a:prstGeom prst="straightConnector1">
            <a:avLst/>
          </a:prstGeom>
          <a:ln w="9525">
            <a:solidFill>
              <a:schemeClr val="bg2">
                <a:lumMod val="25000"/>
              </a:schemeClr>
            </a:solidFill>
            <a:headEnd w="sm" len="med"/>
            <a:tailEnd type="arrow" w="sm" len="sm"/>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2969668" y="2981493"/>
            <a:ext cx="514885" cy="307777"/>
          </a:xfrm>
          <a:prstGeom prst="rect">
            <a:avLst/>
          </a:prstGeom>
          <a:noFill/>
        </p:spPr>
        <p:txBody>
          <a:bodyPr wrap="none" rtlCol="0">
            <a:spAutoFit/>
          </a:bodyPr>
          <a:lstStyle/>
          <a:p>
            <a:r>
              <a:rPr lang="en-US" sz="1400" dirty="0" smtClean="0">
                <a:ln w="0"/>
                <a:solidFill>
                  <a:schemeClr val="tx1"/>
                </a:solidFill>
                <a:effectLst>
                  <a:outerShdw blurRad="38100" dist="19050" dir="2700000" algn="tl" rotWithShape="0">
                    <a:schemeClr val="dk1">
                      <a:alpha val="40000"/>
                    </a:schemeClr>
                  </a:outerShdw>
                </a:effectLst>
                <a:latin typeface="+mj-lt"/>
                <a:ea typeface="Calibri Light" charset="0"/>
                <a:cs typeface="Calibri Light" charset="0"/>
              </a:rPr>
              <a:t>Miss</a:t>
            </a:r>
            <a:endParaRPr lang="en-US" sz="1600" dirty="0">
              <a:latin typeface="+mj-lt"/>
              <a:ea typeface="Calibri Light" charset="0"/>
              <a:cs typeface="Calibri Light" charset="0"/>
            </a:endParaRPr>
          </a:p>
        </p:txBody>
      </p:sp>
      <p:cxnSp>
        <p:nvCxnSpPr>
          <p:cNvPr id="51" name="Elbow Connector 50"/>
          <p:cNvCxnSpPr/>
          <p:nvPr/>
        </p:nvCxnSpPr>
        <p:spPr>
          <a:xfrm rot="16200000" flipH="1">
            <a:off x="3323864" y="3042517"/>
            <a:ext cx="729035" cy="468672"/>
          </a:xfrm>
          <a:prstGeom prst="bentConnector3">
            <a:avLst>
              <a:gd name="adj1" fmla="val 50000"/>
            </a:avLst>
          </a:prstGeom>
          <a:ln w="19050">
            <a:solidFill>
              <a:schemeClr val="bg1">
                <a:lumMod val="50000"/>
              </a:schemeClr>
            </a:solidFill>
            <a:prstDash val="sysDash"/>
            <a:tailEnd type="triangle" w="lg" len="med"/>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2312244" y="3340889"/>
            <a:ext cx="1612877" cy="276999"/>
          </a:xfrm>
          <a:prstGeom prst="rect">
            <a:avLst/>
          </a:prstGeom>
          <a:noFill/>
        </p:spPr>
        <p:txBody>
          <a:bodyPr wrap="none" rtlCol="0">
            <a:spAutoFit/>
          </a:bodyPr>
          <a:lstStyle/>
          <a:p>
            <a:r>
              <a:rPr lang="en-US" sz="1200" dirty="0" smtClean="0">
                <a:ln w="0"/>
                <a:effectLst>
                  <a:outerShdw blurRad="38100" dist="19050" dir="2700000" algn="tl" rotWithShape="0">
                    <a:schemeClr val="dk1">
                      <a:alpha val="40000"/>
                    </a:schemeClr>
                  </a:outerShdw>
                </a:effectLst>
                <a:latin typeface="+mj-lt"/>
                <a:ea typeface="Calibri Light" charset="0"/>
                <a:cs typeface="Calibri Light" charset="0"/>
              </a:rPr>
              <a:t>Match: </a:t>
            </a:r>
            <a:r>
              <a:rPr lang="en-US" sz="1200" dirty="0" smtClean="0">
                <a:ln w="0"/>
                <a:solidFill>
                  <a:srgbClr val="C00000"/>
                </a:solidFill>
                <a:effectLst>
                  <a:outerShdw blurRad="38100" dist="19050" dir="2700000" algn="tl" rotWithShape="0">
                    <a:schemeClr val="dk1">
                      <a:alpha val="40000"/>
                    </a:schemeClr>
                  </a:outerShdw>
                </a:effectLst>
                <a:latin typeface="+mj-lt"/>
                <a:ea typeface="Calibri Light" charset="0"/>
                <a:cs typeface="Calibri Light" charset="0"/>
              </a:rPr>
              <a:t>Metadata,L2,L3</a:t>
            </a:r>
            <a:endParaRPr lang="en-US" sz="1600" dirty="0">
              <a:latin typeface="+mj-lt"/>
              <a:ea typeface="Calibri Light" charset="0"/>
              <a:cs typeface="Calibri Light" charset="0"/>
            </a:endParaRPr>
          </a:p>
        </p:txBody>
      </p:sp>
      <p:sp>
        <p:nvSpPr>
          <p:cNvPr id="53" name="Rounded Rectangle 52"/>
          <p:cNvSpPr/>
          <p:nvPr/>
        </p:nvSpPr>
        <p:spPr>
          <a:xfrm>
            <a:off x="6951066" y="1298250"/>
            <a:ext cx="749064" cy="249001"/>
          </a:xfrm>
          <a:prstGeom prst="roundRect">
            <a:avLst>
              <a:gd name="adj" fmla="val 0"/>
            </a:avLst>
          </a:prstGeom>
          <a:solidFill>
            <a:schemeClr val="tx1">
              <a:lumMod val="75000"/>
              <a:lumOff val="25000"/>
            </a:schemeClr>
          </a:solidFill>
          <a:ln w="28575">
            <a:solidFill>
              <a:schemeClr val="tx1">
                <a:lumMod val="75000"/>
                <a:lumOff val="2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ln w="0"/>
                <a:solidFill>
                  <a:schemeClr val="bg1"/>
                </a:solidFill>
                <a:effectLst>
                  <a:outerShdw blurRad="38100" dist="19050" dir="2700000" algn="tl" rotWithShape="0">
                    <a:schemeClr val="dk1">
                      <a:alpha val="40000"/>
                    </a:schemeClr>
                  </a:outerShdw>
                </a:effectLst>
                <a:latin typeface="Calibri Light" charset="0"/>
                <a:ea typeface="Calibri Light" charset="0"/>
                <a:cs typeface="Calibri Light" charset="0"/>
              </a:rPr>
              <a:t>OVS</a:t>
            </a:r>
            <a:endParaRPr lang="en-US" sz="1351" b="1" dirty="0">
              <a:ln w="0"/>
              <a:solidFill>
                <a:schemeClr val="bg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sp>
        <p:nvSpPr>
          <p:cNvPr id="55" name="TextBox 54"/>
          <p:cNvSpPr txBox="1"/>
          <p:nvPr/>
        </p:nvSpPr>
        <p:spPr>
          <a:xfrm>
            <a:off x="0" y="4833864"/>
            <a:ext cx="4869090" cy="276999"/>
          </a:xfrm>
          <a:prstGeom prst="rect">
            <a:avLst/>
          </a:prstGeom>
          <a:noFill/>
        </p:spPr>
        <p:txBody>
          <a:bodyPr wrap="none" rtlCol="0">
            <a:spAutoFit/>
          </a:bodyPr>
          <a:lstStyle/>
          <a:p>
            <a:r>
              <a:rPr lang="en-US" sz="1200" baseline="30000" dirty="0" smtClean="0">
                <a:latin typeface="Calibri Light" charset="0"/>
                <a:ea typeface="Calibri Light" charset="0"/>
                <a:cs typeface="Calibri Light" charset="0"/>
              </a:rPr>
              <a:t>[1]</a:t>
            </a:r>
            <a:r>
              <a:rPr lang="en-US" sz="1200" dirty="0" smtClean="0">
                <a:latin typeface="Calibri Light" charset="0"/>
                <a:ea typeface="Calibri Light" charset="0"/>
                <a:cs typeface="Calibri Light" charset="0"/>
              </a:rPr>
              <a:t> B</a:t>
            </a:r>
            <a:r>
              <a:rPr lang="en-US" sz="1200" dirty="0">
                <a:latin typeface="Calibri Light" charset="0"/>
                <a:ea typeface="Calibri Light" charset="0"/>
                <a:cs typeface="Calibri Light" charset="0"/>
              </a:rPr>
              <a:t>. Pfaff </a:t>
            </a:r>
            <a:r>
              <a:rPr lang="en-US" sz="1200" dirty="0" err="1">
                <a:latin typeface="Calibri Light" charset="0"/>
                <a:ea typeface="Calibri Light" charset="0"/>
                <a:cs typeface="Calibri Light" charset="0"/>
              </a:rPr>
              <a:t>et.al</a:t>
            </a:r>
            <a:r>
              <a:rPr lang="en-US" sz="1200" dirty="0">
                <a:latin typeface="Calibri Light" charset="0"/>
                <a:ea typeface="Calibri Light" charset="0"/>
                <a:cs typeface="Calibri Light" charset="0"/>
              </a:rPr>
              <a:t>. The design and implementation of open </a:t>
            </a:r>
            <a:r>
              <a:rPr lang="en-US" sz="1200" dirty="0" err="1">
                <a:latin typeface="Calibri Light" charset="0"/>
                <a:ea typeface="Calibri Light" charset="0"/>
                <a:cs typeface="Calibri Light" charset="0"/>
              </a:rPr>
              <a:t>vSwitch</a:t>
            </a:r>
            <a:r>
              <a:rPr lang="en-US" sz="1200" dirty="0">
                <a:latin typeface="Calibri Light" charset="0"/>
                <a:ea typeface="Calibri Light" charset="0"/>
                <a:cs typeface="Calibri Light" charset="0"/>
              </a:rPr>
              <a:t>. In NSDI'15.</a:t>
            </a:r>
          </a:p>
        </p:txBody>
      </p:sp>
      <p:sp>
        <p:nvSpPr>
          <p:cNvPr id="57" name="TextBox 56"/>
          <p:cNvSpPr txBox="1"/>
          <p:nvPr/>
        </p:nvSpPr>
        <p:spPr>
          <a:xfrm>
            <a:off x="1472049" y="1540485"/>
            <a:ext cx="1652889" cy="307777"/>
          </a:xfrm>
          <a:prstGeom prst="rect">
            <a:avLst/>
          </a:prstGeom>
          <a:noFill/>
        </p:spPr>
        <p:txBody>
          <a:bodyPr wrap="none" rtlCol="0">
            <a:spAutoFit/>
          </a:bodyPr>
          <a:lstStyle/>
          <a:p>
            <a:pPr algn="ctr"/>
            <a:r>
              <a:rPr lang="en-US" sz="1400" dirty="0" smtClean="0">
                <a:ln w="0"/>
                <a:effectLst>
                  <a:outerShdw blurRad="38100" dist="19050" dir="2700000" algn="tl" rotWithShape="0">
                    <a:schemeClr val="dk1">
                      <a:alpha val="40000"/>
                    </a:schemeClr>
                  </a:outerShdw>
                </a:effectLst>
                <a:latin typeface="+mj-lt"/>
              </a:rPr>
              <a:t>Match-Action Tables</a:t>
            </a:r>
            <a:endParaRPr lang="en-US" sz="1400" dirty="0">
              <a:ln w="0"/>
              <a:effectLst>
                <a:outerShdw blurRad="38100" dist="19050" dir="2700000" algn="tl" rotWithShape="0">
                  <a:schemeClr val="dk1">
                    <a:alpha val="40000"/>
                  </a:schemeClr>
                </a:outerShdw>
              </a:effectLst>
              <a:latin typeface="+mj-lt"/>
            </a:endParaRPr>
          </a:p>
        </p:txBody>
      </p:sp>
      <p:cxnSp>
        <p:nvCxnSpPr>
          <p:cNvPr id="70" name="Straight Arrow Connector 69"/>
          <p:cNvCxnSpPr/>
          <p:nvPr/>
        </p:nvCxnSpPr>
        <p:spPr>
          <a:xfrm>
            <a:off x="5697560" y="4124067"/>
            <a:ext cx="2494107" cy="0"/>
          </a:xfrm>
          <a:prstGeom prst="straightConnector1">
            <a:avLst/>
          </a:prstGeom>
          <a:ln w="28575">
            <a:solidFill>
              <a:schemeClr val="bg1">
                <a:lumMod val="50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a:off x="1006886" y="4129478"/>
            <a:ext cx="2243714" cy="0"/>
          </a:xfrm>
          <a:prstGeom prst="straightConnector1">
            <a:avLst/>
          </a:prstGeom>
          <a:ln w="28575">
            <a:solidFill>
              <a:schemeClr val="bg1">
                <a:lumMod val="50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2" name="TextBox 71"/>
          <p:cNvSpPr txBox="1"/>
          <p:nvPr/>
        </p:nvSpPr>
        <p:spPr>
          <a:xfrm>
            <a:off x="194823" y="3805643"/>
            <a:ext cx="691921" cy="307777"/>
          </a:xfrm>
          <a:prstGeom prst="rect">
            <a:avLst/>
          </a:prstGeom>
          <a:noFill/>
        </p:spPr>
        <p:txBody>
          <a:bodyPr wrap="none" rtlCol="0">
            <a:spAutoFit/>
          </a:bodyPr>
          <a:lstStyle/>
          <a:p>
            <a:r>
              <a:rPr lang="en-US" sz="14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Ingress</a:t>
            </a:r>
            <a:endParaRPr lang="en-US" sz="1400" dirty="0">
              <a:latin typeface="Calibri Light" charset="0"/>
              <a:ea typeface="Calibri Light" charset="0"/>
              <a:cs typeface="Calibri Light" charset="0"/>
            </a:endParaRPr>
          </a:p>
        </p:txBody>
      </p:sp>
      <p:sp>
        <p:nvSpPr>
          <p:cNvPr id="73" name="TextBox 72"/>
          <p:cNvSpPr txBox="1"/>
          <p:nvPr/>
        </p:nvSpPr>
        <p:spPr>
          <a:xfrm>
            <a:off x="8299596" y="3699355"/>
            <a:ext cx="643831" cy="307777"/>
          </a:xfrm>
          <a:prstGeom prst="rect">
            <a:avLst/>
          </a:prstGeom>
          <a:noFill/>
        </p:spPr>
        <p:txBody>
          <a:bodyPr wrap="none" rtlCol="0">
            <a:spAutoFit/>
          </a:bodyPr>
          <a:lstStyle/>
          <a:p>
            <a:r>
              <a:rPr lang="en-US" sz="14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Egress</a:t>
            </a:r>
            <a:endParaRPr lang="en-US" sz="1800" dirty="0">
              <a:latin typeface="Calibri Light" charset="0"/>
              <a:ea typeface="Calibri Light" charset="0"/>
              <a:cs typeface="Calibri Light" charset="0"/>
            </a:endParaRPr>
          </a:p>
        </p:txBody>
      </p:sp>
      <p:cxnSp>
        <p:nvCxnSpPr>
          <p:cNvPr id="74" name="Straight Arrow Connector 73"/>
          <p:cNvCxnSpPr/>
          <p:nvPr/>
        </p:nvCxnSpPr>
        <p:spPr>
          <a:xfrm>
            <a:off x="3250600" y="4126120"/>
            <a:ext cx="304799" cy="0"/>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a:off x="362117" y="4134889"/>
            <a:ext cx="685261" cy="0"/>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a:off x="5392761" y="4134889"/>
            <a:ext cx="304799" cy="0"/>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a:off x="8191667" y="4118831"/>
            <a:ext cx="685261" cy="0"/>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78" name="Rounded Rectangle 77"/>
          <p:cNvSpPr/>
          <p:nvPr/>
        </p:nvSpPr>
        <p:spPr>
          <a:xfrm>
            <a:off x="194823" y="3745695"/>
            <a:ext cx="8748604" cy="649572"/>
          </a:xfrm>
          <a:prstGeom prst="roundRect">
            <a:avLst>
              <a:gd name="adj" fmla="val 0"/>
            </a:avLst>
          </a:prstGeom>
          <a:solidFill>
            <a:schemeClr val="bg1">
              <a:alpha val="75000"/>
            </a:schemeClr>
          </a:solidFill>
          <a:ln w="952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ounded Rectangle 78"/>
          <p:cNvSpPr/>
          <p:nvPr/>
        </p:nvSpPr>
        <p:spPr>
          <a:xfrm>
            <a:off x="3544884" y="3680863"/>
            <a:ext cx="1838197" cy="849500"/>
          </a:xfrm>
          <a:prstGeom prst="roundRect">
            <a:avLst>
              <a:gd name="adj" fmla="val 0"/>
            </a:avLst>
          </a:prstGeom>
          <a:solidFill>
            <a:schemeClr val="bg1">
              <a:lumMod val="95000"/>
            </a:schemeClr>
          </a:solidFill>
          <a:ln w="9525">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Match-Action</a:t>
            </a:r>
          </a:p>
          <a:p>
            <a:pPr algn="ctr"/>
            <a:r>
              <a:rPr lang="en-US" sz="14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Cache</a:t>
            </a:r>
            <a:endParaRPr lang="en-US" sz="20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cxnSp>
        <p:nvCxnSpPr>
          <p:cNvPr id="80" name="Straight Arrow Connector 79"/>
          <p:cNvCxnSpPr/>
          <p:nvPr/>
        </p:nvCxnSpPr>
        <p:spPr>
          <a:xfrm flipH="1">
            <a:off x="4375362" y="2963152"/>
            <a:ext cx="1824" cy="717711"/>
          </a:xfrm>
          <a:prstGeom prst="straightConnector1">
            <a:avLst/>
          </a:prstGeom>
          <a:ln w="28575">
            <a:solidFill>
              <a:schemeClr val="bg1">
                <a:lumMod val="50000"/>
              </a:schemeClr>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6330999" y="1747072"/>
            <a:ext cx="1989198" cy="369332"/>
          </a:xfrm>
          <a:prstGeom prst="rect">
            <a:avLst/>
          </a:prstGeom>
          <a:noFill/>
        </p:spPr>
        <p:txBody>
          <a:bodyPr wrap="none" rtlCol="0">
            <a:spAutoFit/>
          </a:bodyPr>
          <a:lstStyle/>
          <a:p>
            <a:pPr algn="ctr"/>
            <a:r>
              <a:rPr lang="en-US" sz="1800" dirty="0" smtClean="0">
                <a:ln w="0"/>
                <a:effectLst>
                  <a:outerShdw blurRad="38100" dist="19050" dir="2700000" algn="tl" rotWithShape="0">
                    <a:schemeClr val="dk1">
                      <a:alpha val="40000"/>
                    </a:schemeClr>
                  </a:outerShdw>
                </a:effectLst>
                <a:latin typeface="+mj-lt"/>
              </a:rPr>
              <a:t>“Staged Lookups</a:t>
            </a:r>
            <a:r>
              <a:rPr lang="en-US" sz="1800" baseline="30000" dirty="0" smtClean="0">
                <a:ln w="0"/>
                <a:effectLst>
                  <a:outerShdw blurRad="38100" dist="19050" dir="2700000" algn="tl" rotWithShape="0">
                    <a:schemeClr val="dk1">
                      <a:alpha val="40000"/>
                    </a:schemeClr>
                  </a:outerShdw>
                </a:effectLst>
                <a:latin typeface="+mj-lt"/>
              </a:rPr>
              <a:t>[1]</a:t>
            </a:r>
            <a:r>
              <a:rPr lang="en-US" sz="1800" dirty="0" smtClean="0">
                <a:ln w="0"/>
                <a:effectLst>
                  <a:outerShdw blurRad="38100" dist="19050" dir="2700000" algn="tl" rotWithShape="0">
                    <a:schemeClr val="dk1">
                      <a:alpha val="40000"/>
                    </a:schemeClr>
                  </a:outerShdw>
                </a:effectLst>
                <a:latin typeface="+mj-lt"/>
              </a:rPr>
              <a:t>”</a:t>
            </a:r>
            <a:endParaRPr lang="en-US" sz="1800" dirty="0">
              <a:ln w="0"/>
              <a:effectLst>
                <a:outerShdw blurRad="38100" dist="19050" dir="2700000" algn="tl" rotWithShape="0">
                  <a:schemeClr val="dk1">
                    <a:alpha val="40000"/>
                  </a:schemeClr>
                </a:outerShdw>
              </a:effectLst>
              <a:latin typeface="+mj-lt"/>
            </a:endParaRPr>
          </a:p>
        </p:txBody>
      </p:sp>
    </p:spTree>
    <p:custDataLst>
      <p:tags r:id="rId1"/>
    </p:custDataLst>
    <p:extLst>
      <p:ext uri="{BB962C8B-B14F-4D97-AF65-F5344CB8AC3E}">
        <p14:creationId xmlns:p14="http://schemas.microsoft.com/office/powerpoint/2010/main" val="1112043504"/>
      </p:ext>
    </p:extLst>
  </p:cSld>
  <p:clrMapOvr>
    <a:masterClrMapping/>
  </p:clrMapOvr>
  <mc:AlternateContent xmlns:mc="http://schemas.openxmlformats.org/markup-compatibility/2006" xmlns:p14="http://schemas.microsoft.com/office/powerpoint/2010/main">
    <mc:Choice Requires="p14">
      <p:transition spd="slow" p14:dur="2000" advTm="6934"/>
    </mc:Choice>
    <mc:Fallback xmlns="">
      <p:transition spd="slow" advTm="693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8" name="Elbow Connector 47"/>
          <p:cNvCxnSpPr>
            <a:stCxn id="33" idx="3"/>
          </p:cNvCxnSpPr>
          <p:nvPr/>
        </p:nvCxnSpPr>
        <p:spPr>
          <a:xfrm>
            <a:off x="5405846" y="2538402"/>
            <a:ext cx="848866" cy="1575018"/>
          </a:xfrm>
          <a:prstGeom prst="bentConnector2">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normAutofit/>
          </a:bodyPr>
          <a:lstStyle/>
          <a:p>
            <a:pPr lvl="0" defTabSz="914400">
              <a:lnSpc>
                <a:spcPct val="100000"/>
              </a:lnSpc>
              <a:spcBef>
                <a:spcPts val="0"/>
              </a:spcBef>
              <a:defRPr/>
            </a:pPr>
            <a:r>
              <a:rPr lang="en-US" dirty="0" smtClean="0">
                <a:ea typeface="Calibri" charset="0"/>
                <a:cs typeface="Calibri" charset="0"/>
              </a:rPr>
              <a:t>Factor: </a:t>
            </a:r>
            <a:r>
              <a:rPr lang="en-US" b="1" dirty="0" smtClean="0">
                <a:ea typeface="Calibri" charset="0"/>
                <a:cs typeface="Calibri" charset="0"/>
              </a:rPr>
              <a:t>Entropy of Packet Header Fields</a:t>
            </a:r>
            <a:endParaRPr lang="en-US" b="1" dirty="0">
              <a:latin typeface="Calibri Light" charset="0"/>
              <a:ea typeface="Calibri Light" charset="0"/>
              <a:cs typeface="Calibri Light" charset="0"/>
            </a:endParaRPr>
          </a:p>
        </p:txBody>
      </p:sp>
      <p:sp>
        <p:nvSpPr>
          <p:cNvPr id="31" name="Rounded Rectangle 30"/>
          <p:cNvSpPr/>
          <p:nvPr/>
        </p:nvSpPr>
        <p:spPr>
          <a:xfrm>
            <a:off x="1509572" y="1808852"/>
            <a:ext cx="3591474" cy="849500"/>
          </a:xfrm>
          <a:prstGeom prst="roundRect">
            <a:avLst>
              <a:gd name="adj" fmla="val 0"/>
            </a:avLst>
          </a:prstGeom>
          <a:solidFill>
            <a:schemeClr val="bg1">
              <a:lumMod val="95000"/>
            </a:schemeClr>
          </a:solidFill>
          <a:ln w="9525">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sp>
        <p:nvSpPr>
          <p:cNvPr id="32" name="Rounded Rectangle 31"/>
          <p:cNvSpPr/>
          <p:nvPr/>
        </p:nvSpPr>
        <p:spPr>
          <a:xfrm>
            <a:off x="1661070" y="1961252"/>
            <a:ext cx="3592376" cy="849500"/>
          </a:xfrm>
          <a:prstGeom prst="roundRect">
            <a:avLst>
              <a:gd name="adj" fmla="val 0"/>
            </a:avLst>
          </a:prstGeom>
          <a:solidFill>
            <a:schemeClr val="bg1">
              <a:lumMod val="95000"/>
            </a:schemeClr>
          </a:solidFill>
          <a:ln w="9525">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sp>
        <p:nvSpPr>
          <p:cNvPr id="33" name="Rounded Rectangle 32"/>
          <p:cNvSpPr/>
          <p:nvPr/>
        </p:nvSpPr>
        <p:spPr>
          <a:xfrm>
            <a:off x="4456552" y="2113652"/>
            <a:ext cx="949294" cy="849500"/>
          </a:xfrm>
          <a:prstGeom prst="roundRect">
            <a:avLst>
              <a:gd name="adj" fmla="val 0"/>
            </a:avLst>
          </a:prstGeom>
          <a:solidFill>
            <a:schemeClr val="bg1">
              <a:lumMod val="95000"/>
            </a:schemeClr>
          </a:solidFill>
          <a:ln w="9525">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n w="0"/>
                <a:solidFill>
                  <a:schemeClr val="tx1"/>
                </a:solidFill>
                <a:effectLst>
                  <a:outerShdw blurRad="38100" dist="19050" dir="2700000" algn="tl" rotWithShape="0">
                    <a:schemeClr val="dk1">
                      <a:alpha val="40000"/>
                    </a:schemeClr>
                  </a:outerShdw>
                </a:effectLst>
                <a:latin typeface="+mj-lt"/>
                <a:ea typeface="Calibri Light" charset="0"/>
                <a:cs typeface="Calibri Light" charset="0"/>
              </a:rPr>
              <a:t>Actions</a:t>
            </a:r>
            <a:endParaRPr lang="en-US" sz="1600" dirty="0">
              <a:ln w="0"/>
              <a:solidFill>
                <a:schemeClr val="tx1"/>
              </a:solidFill>
              <a:effectLst>
                <a:outerShdw blurRad="38100" dist="19050" dir="2700000" algn="tl" rotWithShape="0">
                  <a:schemeClr val="dk1">
                    <a:alpha val="40000"/>
                  </a:schemeClr>
                </a:outerShdw>
              </a:effectLst>
              <a:latin typeface="+mj-lt"/>
              <a:ea typeface="Calibri Light" charset="0"/>
              <a:cs typeface="Calibri Light" charset="0"/>
            </a:endParaRPr>
          </a:p>
        </p:txBody>
      </p:sp>
      <p:sp>
        <p:nvSpPr>
          <p:cNvPr id="35" name="Rounded Rectangle 34"/>
          <p:cNvSpPr/>
          <p:nvPr/>
        </p:nvSpPr>
        <p:spPr>
          <a:xfrm>
            <a:off x="1817979" y="2116472"/>
            <a:ext cx="2638573" cy="849500"/>
          </a:xfrm>
          <a:prstGeom prst="roundRect">
            <a:avLst>
              <a:gd name="adj" fmla="val 0"/>
            </a:avLst>
          </a:prstGeom>
          <a:solidFill>
            <a:schemeClr val="bg1">
              <a:lumMod val="95000"/>
            </a:schemeClr>
          </a:solidFill>
          <a:ln w="9525">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n w="0"/>
                <a:solidFill>
                  <a:schemeClr val="tx1"/>
                </a:solidFill>
                <a:effectLst>
                  <a:outerShdw blurRad="38100" dist="19050" dir="2700000" algn="tl" rotWithShape="0">
                    <a:schemeClr val="dk1">
                      <a:alpha val="40000"/>
                    </a:schemeClr>
                  </a:outerShdw>
                </a:effectLst>
                <a:latin typeface="+mj-lt"/>
                <a:ea typeface="Calibri Light" charset="0"/>
                <a:cs typeface="Calibri Light" charset="0"/>
              </a:rPr>
              <a:t>Match: </a:t>
            </a:r>
            <a:r>
              <a:rPr lang="en-US" sz="1400" dirty="0" smtClean="0">
                <a:ln w="0"/>
                <a:solidFill>
                  <a:srgbClr val="C00000"/>
                </a:solidFill>
                <a:effectLst>
                  <a:outerShdw blurRad="38100" dist="19050" dir="2700000" algn="tl" rotWithShape="0">
                    <a:schemeClr val="dk1">
                      <a:alpha val="40000"/>
                    </a:schemeClr>
                  </a:outerShdw>
                </a:effectLst>
                <a:latin typeface="+mj-lt"/>
                <a:ea typeface="Calibri Light" charset="0"/>
                <a:cs typeface="Calibri Light" charset="0"/>
              </a:rPr>
              <a:t>H1, H2, H3, H4, </a:t>
            </a:r>
            <a:r>
              <a:rPr lang="is-IS" sz="1400" dirty="0" smtClean="0">
                <a:ln w="0"/>
                <a:solidFill>
                  <a:srgbClr val="C00000"/>
                </a:solidFill>
                <a:effectLst>
                  <a:outerShdw blurRad="38100" dist="19050" dir="2700000" algn="tl" rotWithShape="0">
                    <a:schemeClr val="dk1">
                      <a:alpha val="40000"/>
                    </a:schemeClr>
                  </a:outerShdw>
                </a:effectLst>
                <a:latin typeface="+mj-lt"/>
                <a:ea typeface="Calibri Light" charset="0"/>
                <a:cs typeface="Calibri Light" charset="0"/>
              </a:rPr>
              <a:t>… </a:t>
            </a:r>
            <a:endParaRPr lang="en-US" sz="1400" dirty="0">
              <a:ln w="0"/>
              <a:solidFill>
                <a:srgbClr val="C00000"/>
              </a:solidFill>
              <a:effectLst>
                <a:outerShdw blurRad="38100" dist="19050" dir="2700000" algn="tl" rotWithShape="0">
                  <a:schemeClr val="dk1">
                    <a:alpha val="40000"/>
                  </a:schemeClr>
                </a:outerShdw>
              </a:effectLst>
              <a:latin typeface="+mj-lt"/>
              <a:ea typeface="Calibri Light" charset="0"/>
              <a:cs typeface="Calibri Light" charset="0"/>
            </a:endParaRPr>
          </a:p>
        </p:txBody>
      </p:sp>
      <p:sp>
        <p:nvSpPr>
          <p:cNvPr id="5" name="TextBox 4"/>
          <p:cNvSpPr txBox="1"/>
          <p:nvPr/>
        </p:nvSpPr>
        <p:spPr>
          <a:xfrm>
            <a:off x="1472049" y="1540485"/>
            <a:ext cx="1652889" cy="307777"/>
          </a:xfrm>
          <a:prstGeom prst="rect">
            <a:avLst/>
          </a:prstGeom>
          <a:noFill/>
        </p:spPr>
        <p:txBody>
          <a:bodyPr wrap="none" rtlCol="0">
            <a:spAutoFit/>
          </a:bodyPr>
          <a:lstStyle/>
          <a:p>
            <a:pPr algn="ctr"/>
            <a:r>
              <a:rPr lang="en-US" sz="1400" dirty="0" smtClean="0">
                <a:ln w="0"/>
                <a:effectLst>
                  <a:outerShdw blurRad="38100" dist="19050" dir="2700000" algn="tl" rotWithShape="0">
                    <a:schemeClr val="dk1">
                      <a:alpha val="40000"/>
                    </a:schemeClr>
                  </a:outerShdw>
                </a:effectLst>
                <a:latin typeface="+mj-lt"/>
              </a:rPr>
              <a:t>Match-Action Tables</a:t>
            </a:r>
            <a:endParaRPr lang="en-US" sz="1400" dirty="0">
              <a:ln w="0"/>
              <a:effectLst>
                <a:outerShdw blurRad="38100" dist="19050" dir="2700000" algn="tl" rotWithShape="0">
                  <a:schemeClr val="dk1">
                    <a:alpha val="40000"/>
                  </a:schemeClr>
                </a:outerShdw>
              </a:effectLst>
              <a:latin typeface="+mj-lt"/>
            </a:endParaRPr>
          </a:p>
        </p:txBody>
      </p:sp>
      <p:sp>
        <p:nvSpPr>
          <p:cNvPr id="37" name="Rounded Rectangle 36"/>
          <p:cNvSpPr/>
          <p:nvPr/>
        </p:nvSpPr>
        <p:spPr>
          <a:xfrm>
            <a:off x="6951065" y="1298250"/>
            <a:ext cx="953895" cy="249001"/>
          </a:xfrm>
          <a:prstGeom prst="roundRect">
            <a:avLst>
              <a:gd name="adj" fmla="val 0"/>
            </a:avLst>
          </a:prstGeom>
          <a:solidFill>
            <a:schemeClr val="bg1">
              <a:lumMod val="50000"/>
            </a:schemeClr>
          </a:solidFill>
          <a:ln w="28575">
            <a:solidFill>
              <a:schemeClr val="bg1">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smtClean="0">
                <a:ln w="0"/>
                <a:solidFill>
                  <a:schemeClr val="bg1"/>
                </a:solidFill>
                <a:effectLst>
                  <a:outerShdw blurRad="38100" dist="19050" dir="2700000" algn="tl" rotWithShape="0">
                    <a:schemeClr val="dk1">
                      <a:alpha val="40000"/>
                    </a:schemeClr>
                  </a:outerShdw>
                </a:effectLst>
                <a:latin typeface="Calibri Light" charset="0"/>
                <a:ea typeface="Calibri Light" charset="0"/>
                <a:cs typeface="Calibri Light" charset="0"/>
              </a:rPr>
              <a:t>PISCES</a:t>
            </a:r>
            <a:endParaRPr lang="en-US" sz="1351" b="1" dirty="0">
              <a:ln w="0"/>
              <a:solidFill>
                <a:schemeClr val="bg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sp>
        <p:nvSpPr>
          <p:cNvPr id="30" name="TextBox 29"/>
          <p:cNvSpPr txBox="1"/>
          <p:nvPr/>
        </p:nvSpPr>
        <p:spPr>
          <a:xfrm>
            <a:off x="1188774" y="3041728"/>
            <a:ext cx="2546787" cy="523220"/>
          </a:xfrm>
          <a:prstGeom prst="rect">
            <a:avLst/>
          </a:prstGeom>
          <a:noFill/>
        </p:spPr>
        <p:txBody>
          <a:bodyPr wrap="none" rtlCol="0">
            <a:spAutoFit/>
          </a:bodyPr>
          <a:lstStyle/>
          <a:p>
            <a:r>
              <a:rPr lang="en-US" sz="1400" b="1" dirty="0" smtClean="0">
                <a:ln w="0"/>
                <a:effectLst>
                  <a:outerShdw blurRad="38100" dist="19050" dir="2700000" algn="tl" rotWithShape="0">
                    <a:schemeClr val="dk1">
                      <a:alpha val="40000"/>
                    </a:schemeClr>
                  </a:outerShdw>
                </a:effectLst>
                <a:latin typeface="+mj-lt"/>
                <a:ea typeface="Consolas" charset="0"/>
                <a:cs typeface="Consolas" charset="0"/>
              </a:rPr>
              <a:t>No information</a:t>
            </a:r>
            <a:r>
              <a:rPr lang="en-US" sz="1400" dirty="0" smtClean="0">
                <a:ln w="0"/>
                <a:effectLst>
                  <a:outerShdw blurRad="38100" dist="19050" dir="2700000" algn="tl" rotWithShape="0">
                    <a:schemeClr val="dk1">
                      <a:alpha val="40000"/>
                    </a:schemeClr>
                  </a:outerShdw>
                </a:effectLst>
                <a:latin typeface="+mj-lt"/>
                <a:ea typeface="Consolas" charset="0"/>
                <a:cs typeface="Consolas" charset="0"/>
              </a:rPr>
              <a:t> about the </a:t>
            </a:r>
          </a:p>
          <a:p>
            <a:r>
              <a:rPr lang="en-US" sz="1400" dirty="0" smtClean="0">
                <a:ln w="0"/>
                <a:effectLst>
                  <a:outerShdw blurRad="38100" dist="19050" dir="2700000" algn="tl" rotWithShape="0">
                    <a:schemeClr val="dk1">
                      <a:alpha val="40000"/>
                    </a:schemeClr>
                  </a:outerShdw>
                </a:effectLst>
                <a:latin typeface="+mj-lt"/>
                <a:ea typeface="Consolas" charset="0"/>
                <a:cs typeface="Consolas" charset="0"/>
              </a:rPr>
              <a:t>“</a:t>
            </a:r>
            <a:r>
              <a:rPr lang="en-US" sz="1400" b="1" dirty="0" smtClean="0">
                <a:ln w="0"/>
                <a:effectLst>
                  <a:outerShdw blurRad="38100" dist="19050" dir="2700000" algn="tl" rotWithShape="0">
                    <a:schemeClr val="dk1">
                      <a:alpha val="40000"/>
                    </a:schemeClr>
                  </a:outerShdw>
                </a:effectLst>
                <a:latin typeface="+mj-lt"/>
                <a:ea typeface="Consolas" charset="0"/>
                <a:cs typeface="Consolas" charset="0"/>
              </a:rPr>
              <a:t>entropy</a:t>
            </a:r>
            <a:r>
              <a:rPr lang="en-US" sz="1400" dirty="0" smtClean="0">
                <a:ln w="0"/>
                <a:effectLst>
                  <a:outerShdw blurRad="38100" dist="19050" dir="2700000" algn="tl" rotWithShape="0">
                    <a:schemeClr val="dk1">
                      <a:alpha val="40000"/>
                    </a:schemeClr>
                  </a:outerShdw>
                </a:effectLst>
                <a:latin typeface="+mj-lt"/>
                <a:ea typeface="Consolas" charset="0"/>
                <a:cs typeface="Consolas" charset="0"/>
              </a:rPr>
              <a:t>” of headers (H1, H2, ...)</a:t>
            </a:r>
            <a:endParaRPr lang="en-US" sz="1400" dirty="0">
              <a:latin typeface="+mj-lt"/>
              <a:ea typeface="Consolas" charset="0"/>
              <a:cs typeface="Consolas" charset="0"/>
            </a:endParaRPr>
          </a:p>
        </p:txBody>
      </p:sp>
      <p:cxnSp>
        <p:nvCxnSpPr>
          <p:cNvPr id="36" name="Straight Arrow Connector 35"/>
          <p:cNvCxnSpPr/>
          <p:nvPr/>
        </p:nvCxnSpPr>
        <p:spPr>
          <a:xfrm>
            <a:off x="5697560" y="4124067"/>
            <a:ext cx="2494107" cy="0"/>
          </a:xfrm>
          <a:prstGeom prst="straightConnector1">
            <a:avLst/>
          </a:prstGeom>
          <a:ln w="28575">
            <a:solidFill>
              <a:schemeClr val="bg1">
                <a:lumMod val="50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1006886" y="4129478"/>
            <a:ext cx="2243714" cy="0"/>
          </a:xfrm>
          <a:prstGeom prst="straightConnector1">
            <a:avLst/>
          </a:prstGeom>
          <a:ln w="28575">
            <a:solidFill>
              <a:schemeClr val="bg1">
                <a:lumMod val="50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194823" y="3805643"/>
            <a:ext cx="691921" cy="307777"/>
          </a:xfrm>
          <a:prstGeom prst="rect">
            <a:avLst/>
          </a:prstGeom>
          <a:noFill/>
        </p:spPr>
        <p:txBody>
          <a:bodyPr wrap="none" rtlCol="0">
            <a:spAutoFit/>
          </a:bodyPr>
          <a:lstStyle/>
          <a:p>
            <a:r>
              <a:rPr lang="en-US" sz="14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Ingress</a:t>
            </a:r>
            <a:endParaRPr lang="en-US" sz="1400" dirty="0">
              <a:latin typeface="Calibri Light" charset="0"/>
              <a:ea typeface="Calibri Light" charset="0"/>
              <a:cs typeface="Calibri Light" charset="0"/>
            </a:endParaRPr>
          </a:p>
        </p:txBody>
      </p:sp>
      <p:sp>
        <p:nvSpPr>
          <p:cNvPr id="40" name="TextBox 39"/>
          <p:cNvSpPr txBox="1"/>
          <p:nvPr/>
        </p:nvSpPr>
        <p:spPr>
          <a:xfrm>
            <a:off x="8299596" y="3699355"/>
            <a:ext cx="643831" cy="307777"/>
          </a:xfrm>
          <a:prstGeom prst="rect">
            <a:avLst/>
          </a:prstGeom>
          <a:noFill/>
        </p:spPr>
        <p:txBody>
          <a:bodyPr wrap="none" rtlCol="0">
            <a:spAutoFit/>
          </a:bodyPr>
          <a:lstStyle/>
          <a:p>
            <a:r>
              <a:rPr lang="en-US" sz="14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Egress</a:t>
            </a:r>
            <a:endParaRPr lang="en-US" sz="1800" dirty="0">
              <a:latin typeface="Calibri Light" charset="0"/>
              <a:ea typeface="Calibri Light" charset="0"/>
              <a:cs typeface="Calibri Light" charset="0"/>
            </a:endParaRPr>
          </a:p>
        </p:txBody>
      </p:sp>
      <p:cxnSp>
        <p:nvCxnSpPr>
          <p:cNvPr id="41" name="Straight Arrow Connector 40"/>
          <p:cNvCxnSpPr/>
          <p:nvPr/>
        </p:nvCxnSpPr>
        <p:spPr>
          <a:xfrm>
            <a:off x="3250600" y="4126120"/>
            <a:ext cx="304799" cy="0"/>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362117" y="4134889"/>
            <a:ext cx="685261" cy="0"/>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5392761" y="4134889"/>
            <a:ext cx="304799" cy="0"/>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8191667" y="4118831"/>
            <a:ext cx="685261" cy="0"/>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45" name="Rounded Rectangle 44"/>
          <p:cNvSpPr/>
          <p:nvPr/>
        </p:nvSpPr>
        <p:spPr>
          <a:xfrm>
            <a:off x="194823" y="3734525"/>
            <a:ext cx="8748604" cy="699219"/>
          </a:xfrm>
          <a:prstGeom prst="roundRect">
            <a:avLst>
              <a:gd name="adj" fmla="val 0"/>
            </a:avLst>
          </a:prstGeom>
          <a:solidFill>
            <a:schemeClr val="bg1">
              <a:alpha val="75000"/>
            </a:schemeClr>
          </a:solidFill>
          <a:ln w="952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ounded Rectangle 45"/>
          <p:cNvSpPr/>
          <p:nvPr/>
        </p:nvSpPr>
        <p:spPr>
          <a:xfrm>
            <a:off x="3544884" y="3680863"/>
            <a:ext cx="1838197" cy="849500"/>
          </a:xfrm>
          <a:prstGeom prst="roundRect">
            <a:avLst>
              <a:gd name="adj" fmla="val 0"/>
            </a:avLst>
          </a:prstGeom>
          <a:solidFill>
            <a:schemeClr val="bg1">
              <a:lumMod val="95000"/>
            </a:schemeClr>
          </a:solidFill>
          <a:ln w="9525">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Match-Action</a:t>
            </a:r>
          </a:p>
          <a:p>
            <a:pPr algn="ctr"/>
            <a:r>
              <a:rPr lang="en-US" sz="14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Cache</a:t>
            </a:r>
            <a:endParaRPr lang="en-US" sz="20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cxnSp>
        <p:nvCxnSpPr>
          <p:cNvPr id="47" name="Straight Arrow Connector 46"/>
          <p:cNvCxnSpPr/>
          <p:nvPr/>
        </p:nvCxnSpPr>
        <p:spPr>
          <a:xfrm flipH="1">
            <a:off x="4375362" y="2963152"/>
            <a:ext cx="1824" cy="717711"/>
          </a:xfrm>
          <a:prstGeom prst="straightConnector1">
            <a:avLst/>
          </a:prstGeom>
          <a:ln w="28575">
            <a:solidFill>
              <a:schemeClr val="bg1">
                <a:lumMod val="50000"/>
              </a:schemeClr>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202745828"/>
      </p:ext>
    </p:extLst>
  </p:cSld>
  <p:clrMapOvr>
    <a:masterClrMapping/>
  </p:clrMapOvr>
  <mc:AlternateContent xmlns:mc="http://schemas.openxmlformats.org/markup-compatibility/2006" xmlns:p14="http://schemas.microsoft.com/office/powerpoint/2010/main">
    <mc:Choice Requires="p14">
      <p:transition spd="slow" p14:dur="2000" advTm="3221"/>
    </mc:Choice>
    <mc:Fallback xmlns="">
      <p:transition spd="slow" advTm="322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0" name="Elbow Connector 49"/>
          <p:cNvCxnSpPr/>
          <p:nvPr/>
        </p:nvCxnSpPr>
        <p:spPr>
          <a:xfrm>
            <a:off x="5405846" y="2538402"/>
            <a:ext cx="848866" cy="1575018"/>
          </a:xfrm>
          <a:prstGeom prst="bentConnector2">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normAutofit/>
          </a:bodyPr>
          <a:lstStyle/>
          <a:p>
            <a:pPr lvl="0" defTabSz="914400">
              <a:lnSpc>
                <a:spcPct val="100000"/>
              </a:lnSpc>
              <a:spcBef>
                <a:spcPts val="0"/>
              </a:spcBef>
              <a:defRPr/>
            </a:pPr>
            <a:r>
              <a:rPr lang="en-US" dirty="0" smtClean="0">
                <a:ea typeface="Calibri" charset="0"/>
                <a:cs typeface="Calibri" charset="0"/>
              </a:rPr>
              <a:t>Factor: </a:t>
            </a:r>
            <a:r>
              <a:rPr lang="en-US" b="1" dirty="0" smtClean="0">
                <a:ea typeface="Calibri" charset="0"/>
                <a:cs typeface="Calibri" charset="0"/>
              </a:rPr>
              <a:t>Entropy of Packet Header Fields</a:t>
            </a:r>
            <a:endParaRPr lang="en-US" b="1" dirty="0">
              <a:latin typeface="Calibri Light" charset="0"/>
              <a:ea typeface="Calibri Light" charset="0"/>
              <a:cs typeface="Calibri Light" charset="0"/>
            </a:endParaRPr>
          </a:p>
        </p:txBody>
      </p:sp>
      <p:sp>
        <p:nvSpPr>
          <p:cNvPr id="31" name="Rounded Rectangle 30"/>
          <p:cNvSpPr/>
          <p:nvPr/>
        </p:nvSpPr>
        <p:spPr>
          <a:xfrm>
            <a:off x="1509572" y="1808852"/>
            <a:ext cx="3591474" cy="849500"/>
          </a:xfrm>
          <a:prstGeom prst="roundRect">
            <a:avLst>
              <a:gd name="adj" fmla="val 0"/>
            </a:avLst>
          </a:prstGeom>
          <a:solidFill>
            <a:schemeClr val="bg1">
              <a:lumMod val="95000"/>
            </a:schemeClr>
          </a:solidFill>
          <a:ln w="9525">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sp>
        <p:nvSpPr>
          <p:cNvPr id="32" name="Rounded Rectangle 31"/>
          <p:cNvSpPr/>
          <p:nvPr/>
        </p:nvSpPr>
        <p:spPr>
          <a:xfrm>
            <a:off x="1661070" y="1961252"/>
            <a:ext cx="3592376" cy="849500"/>
          </a:xfrm>
          <a:prstGeom prst="roundRect">
            <a:avLst>
              <a:gd name="adj" fmla="val 0"/>
            </a:avLst>
          </a:prstGeom>
          <a:solidFill>
            <a:schemeClr val="bg1">
              <a:lumMod val="95000"/>
            </a:schemeClr>
          </a:solidFill>
          <a:ln w="9525">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sp>
        <p:nvSpPr>
          <p:cNvPr id="33" name="Rounded Rectangle 32"/>
          <p:cNvSpPr/>
          <p:nvPr/>
        </p:nvSpPr>
        <p:spPr>
          <a:xfrm>
            <a:off x="4456552" y="2113652"/>
            <a:ext cx="949294" cy="849500"/>
          </a:xfrm>
          <a:prstGeom prst="roundRect">
            <a:avLst>
              <a:gd name="adj" fmla="val 0"/>
            </a:avLst>
          </a:prstGeom>
          <a:solidFill>
            <a:schemeClr val="bg1">
              <a:lumMod val="95000"/>
            </a:schemeClr>
          </a:solidFill>
          <a:ln w="9525">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n w="0"/>
                <a:solidFill>
                  <a:schemeClr val="tx1"/>
                </a:solidFill>
                <a:effectLst>
                  <a:outerShdw blurRad="38100" dist="19050" dir="2700000" algn="tl" rotWithShape="0">
                    <a:schemeClr val="dk1">
                      <a:alpha val="40000"/>
                    </a:schemeClr>
                  </a:outerShdw>
                </a:effectLst>
                <a:latin typeface="+mj-lt"/>
                <a:ea typeface="Calibri Light" charset="0"/>
                <a:cs typeface="Calibri Light" charset="0"/>
              </a:rPr>
              <a:t>Actions</a:t>
            </a:r>
            <a:endParaRPr lang="en-US" sz="1600" dirty="0">
              <a:ln w="0"/>
              <a:solidFill>
                <a:schemeClr val="tx1"/>
              </a:solidFill>
              <a:effectLst>
                <a:outerShdw blurRad="38100" dist="19050" dir="2700000" algn="tl" rotWithShape="0">
                  <a:schemeClr val="dk1">
                    <a:alpha val="40000"/>
                  </a:schemeClr>
                </a:outerShdw>
              </a:effectLst>
              <a:latin typeface="+mj-lt"/>
              <a:ea typeface="Calibri Light" charset="0"/>
              <a:cs typeface="Calibri Light" charset="0"/>
            </a:endParaRPr>
          </a:p>
        </p:txBody>
      </p:sp>
      <p:sp>
        <p:nvSpPr>
          <p:cNvPr id="35" name="Rounded Rectangle 34"/>
          <p:cNvSpPr/>
          <p:nvPr/>
        </p:nvSpPr>
        <p:spPr>
          <a:xfrm>
            <a:off x="1817979" y="2116472"/>
            <a:ext cx="2638573" cy="849500"/>
          </a:xfrm>
          <a:prstGeom prst="roundRect">
            <a:avLst>
              <a:gd name="adj" fmla="val 0"/>
            </a:avLst>
          </a:prstGeom>
          <a:solidFill>
            <a:schemeClr val="bg1">
              <a:lumMod val="95000"/>
            </a:schemeClr>
          </a:solidFill>
          <a:ln w="9525">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n w="0"/>
                <a:solidFill>
                  <a:schemeClr val="tx1"/>
                </a:solidFill>
                <a:effectLst>
                  <a:outerShdw blurRad="38100" dist="19050" dir="2700000" algn="tl" rotWithShape="0">
                    <a:schemeClr val="dk1">
                      <a:alpha val="40000"/>
                    </a:schemeClr>
                  </a:outerShdw>
                </a:effectLst>
                <a:latin typeface="+mj-lt"/>
                <a:ea typeface="Calibri Light" charset="0"/>
                <a:cs typeface="Calibri Light" charset="0"/>
              </a:rPr>
              <a:t>Match: </a:t>
            </a:r>
            <a:r>
              <a:rPr lang="en-US" sz="1400" dirty="0" smtClean="0">
                <a:ln w="0"/>
                <a:solidFill>
                  <a:srgbClr val="C00000"/>
                </a:solidFill>
                <a:effectLst>
                  <a:outerShdw blurRad="38100" dist="19050" dir="2700000" algn="tl" rotWithShape="0">
                    <a:schemeClr val="dk1">
                      <a:alpha val="40000"/>
                    </a:schemeClr>
                  </a:outerShdw>
                </a:effectLst>
                <a:latin typeface="+mj-lt"/>
                <a:ea typeface="Calibri Light" charset="0"/>
                <a:cs typeface="Calibri Light" charset="0"/>
              </a:rPr>
              <a:t>H1, H2, H3, H4, </a:t>
            </a:r>
            <a:r>
              <a:rPr lang="is-IS" sz="1400" dirty="0" smtClean="0">
                <a:ln w="0"/>
                <a:solidFill>
                  <a:srgbClr val="C00000"/>
                </a:solidFill>
                <a:effectLst>
                  <a:outerShdw blurRad="38100" dist="19050" dir="2700000" algn="tl" rotWithShape="0">
                    <a:schemeClr val="dk1">
                      <a:alpha val="40000"/>
                    </a:schemeClr>
                  </a:outerShdw>
                </a:effectLst>
                <a:latin typeface="+mj-lt"/>
                <a:ea typeface="Calibri Light" charset="0"/>
                <a:cs typeface="Calibri Light" charset="0"/>
              </a:rPr>
              <a:t>… </a:t>
            </a:r>
            <a:endParaRPr lang="en-US" sz="1400" dirty="0">
              <a:ln w="0"/>
              <a:solidFill>
                <a:srgbClr val="C00000"/>
              </a:solidFill>
              <a:effectLst>
                <a:outerShdw blurRad="38100" dist="19050" dir="2700000" algn="tl" rotWithShape="0">
                  <a:schemeClr val="dk1">
                    <a:alpha val="40000"/>
                  </a:schemeClr>
                </a:outerShdw>
              </a:effectLst>
              <a:latin typeface="+mj-lt"/>
              <a:ea typeface="Calibri Light" charset="0"/>
              <a:cs typeface="Calibri Light" charset="0"/>
            </a:endParaRPr>
          </a:p>
        </p:txBody>
      </p:sp>
      <p:sp>
        <p:nvSpPr>
          <p:cNvPr id="5" name="TextBox 4"/>
          <p:cNvSpPr txBox="1"/>
          <p:nvPr/>
        </p:nvSpPr>
        <p:spPr>
          <a:xfrm>
            <a:off x="1472049" y="1540485"/>
            <a:ext cx="1652889" cy="307777"/>
          </a:xfrm>
          <a:prstGeom prst="rect">
            <a:avLst/>
          </a:prstGeom>
          <a:noFill/>
        </p:spPr>
        <p:txBody>
          <a:bodyPr wrap="none" rtlCol="0">
            <a:spAutoFit/>
          </a:bodyPr>
          <a:lstStyle/>
          <a:p>
            <a:pPr algn="ctr"/>
            <a:r>
              <a:rPr lang="en-US" sz="1400" dirty="0" smtClean="0">
                <a:ln w="0"/>
                <a:effectLst>
                  <a:outerShdw blurRad="38100" dist="19050" dir="2700000" algn="tl" rotWithShape="0">
                    <a:schemeClr val="dk1">
                      <a:alpha val="40000"/>
                    </a:schemeClr>
                  </a:outerShdw>
                </a:effectLst>
                <a:latin typeface="+mj-lt"/>
              </a:rPr>
              <a:t>Match-Action Tables</a:t>
            </a:r>
            <a:endParaRPr lang="en-US" sz="1400" dirty="0">
              <a:ln w="0"/>
              <a:effectLst>
                <a:outerShdw blurRad="38100" dist="19050" dir="2700000" algn="tl" rotWithShape="0">
                  <a:schemeClr val="dk1">
                    <a:alpha val="40000"/>
                  </a:schemeClr>
                </a:outerShdw>
              </a:effectLst>
              <a:latin typeface="+mj-lt"/>
            </a:endParaRPr>
          </a:p>
        </p:txBody>
      </p:sp>
      <p:sp>
        <p:nvSpPr>
          <p:cNvPr id="37" name="Rounded Rectangle 36"/>
          <p:cNvSpPr/>
          <p:nvPr/>
        </p:nvSpPr>
        <p:spPr>
          <a:xfrm>
            <a:off x="6951065" y="1298250"/>
            <a:ext cx="953895" cy="249001"/>
          </a:xfrm>
          <a:prstGeom prst="roundRect">
            <a:avLst>
              <a:gd name="adj" fmla="val 0"/>
            </a:avLst>
          </a:prstGeom>
          <a:solidFill>
            <a:schemeClr val="bg1">
              <a:lumMod val="50000"/>
            </a:schemeClr>
          </a:solidFill>
          <a:ln w="28575">
            <a:solidFill>
              <a:schemeClr val="bg1">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smtClean="0">
                <a:ln w="0"/>
                <a:solidFill>
                  <a:schemeClr val="bg1"/>
                </a:solidFill>
                <a:effectLst>
                  <a:outerShdw blurRad="38100" dist="19050" dir="2700000" algn="tl" rotWithShape="0">
                    <a:schemeClr val="dk1">
                      <a:alpha val="40000"/>
                    </a:schemeClr>
                  </a:outerShdw>
                </a:effectLst>
                <a:latin typeface="Calibri Light" charset="0"/>
                <a:ea typeface="Calibri Light" charset="0"/>
                <a:cs typeface="Calibri Light" charset="0"/>
              </a:rPr>
              <a:t>PISCES</a:t>
            </a:r>
            <a:endParaRPr lang="en-US" sz="1351" b="1" dirty="0">
              <a:ln w="0"/>
              <a:solidFill>
                <a:schemeClr val="bg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cxnSp>
        <p:nvCxnSpPr>
          <p:cNvPr id="36" name="Elbow Connector 35"/>
          <p:cNvCxnSpPr/>
          <p:nvPr/>
        </p:nvCxnSpPr>
        <p:spPr>
          <a:xfrm rot="5400000">
            <a:off x="3754993" y="3338375"/>
            <a:ext cx="551886" cy="1"/>
          </a:xfrm>
          <a:prstGeom prst="bentConnector3">
            <a:avLst>
              <a:gd name="adj1" fmla="val 50000"/>
            </a:avLst>
          </a:prstGeom>
          <a:ln w="19050">
            <a:solidFill>
              <a:schemeClr val="bg1">
                <a:lumMod val="50000"/>
              </a:schemeClr>
            </a:solidFill>
            <a:prstDash val="sysDash"/>
            <a:tailEnd type="triangle" w="lg" len="med"/>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2559122" y="3286449"/>
            <a:ext cx="1471813" cy="276999"/>
          </a:xfrm>
          <a:prstGeom prst="rect">
            <a:avLst/>
          </a:prstGeom>
          <a:noFill/>
        </p:spPr>
        <p:txBody>
          <a:bodyPr wrap="none" rtlCol="0">
            <a:spAutoFit/>
          </a:bodyPr>
          <a:lstStyle/>
          <a:p>
            <a:r>
              <a:rPr lang="en-US" sz="1200" dirty="0" smtClean="0">
                <a:ln w="0"/>
                <a:effectLst>
                  <a:outerShdw blurRad="38100" dist="19050" dir="2700000" algn="tl" rotWithShape="0">
                    <a:schemeClr val="dk1">
                      <a:alpha val="40000"/>
                    </a:schemeClr>
                  </a:outerShdw>
                </a:effectLst>
                <a:latin typeface="+mj-lt"/>
                <a:ea typeface="Calibri Light" charset="0"/>
                <a:cs typeface="Calibri Light" charset="0"/>
              </a:rPr>
              <a:t>Match: </a:t>
            </a:r>
            <a:r>
              <a:rPr lang="en-US" sz="1200" dirty="0" smtClean="0">
                <a:ln w="0"/>
                <a:solidFill>
                  <a:srgbClr val="C00000"/>
                </a:solidFill>
                <a:effectLst>
                  <a:outerShdw blurRad="38100" dist="19050" dir="2700000" algn="tl" rotWithShape="0">
                    <a:schemeClr val="dk1">
                      <a:alpha val="40000"/>
                    </a:schemeClr>
                  </a:outerShdw>
                </a:effectLst>
                <a:latin typeface="+mj-lt"/>
                <a:ea typeface="Calibri Light" charset="0"/>
                <a:cs typeface="Calibri Light" charset="0"/>
              </a:rPr>
              <a:t>H?, H?, H?, </a:t>
            </a:r>
            <a:r>
              <a:rPr lang="is-IS" sz="1200" dirty="0" smtClean="0">
                <a:ln w="0"/>
                <a:solidFill>
                  <a:srgbClr val="C00000"/>
                </a:solidFill>
                <a:effectLst>
                  <a:outerShdw blurRad="38100" dist="19050" dir="2700000" algn="tl" rotWithShape="0">
                    <a:schemeClr val="dk1">
                      <a:alpha val="40000"/>
                    </a:schemeClr>
                  </a:outerShdw>
                </a:effectLst>
                <a:latin typeface="+mj-lt"/>
                <a:ea typeface="Calibri Light" charset="0"/>
                <a:cs typeface="Calibri Light" charset="0"/>
              </a:rPr>
              <a:t>…</a:t>
            </a:r>
            <a:endParaRPr lang="en-US" sz="1600" dirty="0">
              <a:latin typeface="+mj-lt"/>
              <a:ea typeface="Calibri Light" charset="0"/>
              <a:cs typeface="Calibri Light" charset="0"/>
            </a:endParaRPr>
          </a:p>
        </p:txBody>
      </p:sp>
      <p:cxnSp>
        <p:nvCxnSpPr>
          <p:cNvPr id="39" name="Straight Arrow Connector 38"/>
          <p:cNvCxnSpPr/>
          <p:nvPr/>
        </p:nvCxnSpPr>
        <p:spPr>
          <a:xfrm>
            <a:off x="5697560" y="4124067"/>
            <a:ext cx="2494107" cy="0"/>
          </a:xfrm>
          <a:prstGeom prst="straightConnector1">
            <a:avLst/>
          </a:prstGeom>
          <a:ln w="28575">
            <a:solidFill>
              <a:schemeClr val="bg1">
                <a:lumMod val="50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1006886" y="4129478"/>
            <a:ext cx="2243714" cy="0"/>
          </a:xfrm>
          <a:prstGeom prst="straightConnector1">
            <a:avLst/>
          </a:prstGeom>
          <a:ln w="28575">
            <a:solidFill>
              <a:schemeClr val="bg1">
                <a:lumMod val="50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194823" y="3805643"/>
            <a:ext cx="691921" cy="307777"/>
          </a:xfrm>
          <a:prstGeom prst="rect">
            <a:avLst/>
          </a:prstGeom>
          <a:noFill/>
        </p:spPr>
        <p:txBody>
          <a:bodyPr wrap="none" rtlCol="0">
            <a:spAutoFit/>
          </a:bodyPr>
          <a:lstStyle/>
          <a:p>
            <a:r>
              <a:rPr lang="en-US" sz="14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Ingress</a:t>
            </a:r>
            <a:endParaRPr lang="en-US" sz="1400" dirty="0">
              <a:latin typeface="Calibri Light" charset="0"/>
              <a:ea typeface="Calibri Light" charset="0"/>
              <a:cs typeface="Calibri Light" charset="0"/>
            </a:endParaRPr>
          </a:p>
        </p:txBody>
      </p:sp>
      <p:sp>
        <p:nvSpPr>
          <p:cNvPr id="42" name="TextBox 41"/>
          <p:cNvSpPr txBox="1"/>
          <p:nvPr/>
        </p:nvSpPr>
        <p:spPr>
          <a:xfrm>
            <a:off x="8299596" y="3699355"/>
            <a:ext cx="643831" cy="307777"/>
          </a:xfrm>
          <a:prstGeom prst="rect">
            <a:avLst/>
          </a:prstGeom>
          <a:noFill/>
        </p:spPr>
        <p:txBody>
          <a:bodyPr wrap="none" rtlCol="0">
            <a:spAutoFit/>
          </a:bodyPr>
          <a:lstStyle/>
          <a:p>
            <a:r>
              <a:rPr lang="en-US" sz="14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Egress</a:t>
            </a:r>
            <a:endParaRPr lang="en-US" sz="1800" dirty="0">
              <a:latin typeface="Calibri Light" charset="0"/>
              <a:ea typeface="Calibri Light" charset="0"/>
              <a:cs typeface="Calibri Light" charset="0"/>
            </a:endParaRPr>
          </a:p>
        </p:txBody>
      </p:sp>
      <p:cxnSp>
        <p:nvCxnSpPr>
          <p:cNvPr id="43" name="Straight Arrow Connector 42"/>
          <p:cNvCxnSpPr/>
          <p:nvPr/>
        </p:nvCxnSpPr>
        <p:spPr>
          <a:xfrm>
            <a:off x="3250600" y="4126120"/>
            <a:ext cx="304799" cy="0"/>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362117" y="4134889"/>
            <a:ext cx="685261" cy="0"/>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5392761" y="4134889"/>
            <a:ext cx="304799" cy="0"/>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8191667" y="4118831"/>
            <a:ext cx="685261" cy="0"/>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47" name="Rounded Rectangle 46"/>
          <p:cNvSpPr/>
          <p:nvPr/>
        </p:nvSpPr>
        <p:spPr>
          <a:xfrm>
            <a:off x="194823" y="3731735"/>
            <a:ext cx="8748604" cy="666840"/>
          </a:xfrm>
          <a:prstGeom prst="roundRect">
            <a:avLst>
              <a:gd name="adj" fmla="val 0"/>
            </a:avLst>
          </a:prstGeom>
          <a:solidFill>
            <a:schemeClr val="bg1">
              <a:alpha val="75000"/>
            </a:schemeClr>
          </a:solidFill>
          <a:ln w="952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ounded Rectangle 47"/>
          <p:cNvSpPr/>
          <p:nvPr/>
        </p:nvSpPr>
        <p:spPr>
          <a:xfrm>
            <a:off x="3544884" y="3680863"/>
            <a:ext cx="1838197" cy="849500"/>
          </a:xfrm>
          <a:prstGeom prst="roundRect">
            <a:avLst>
              <a:gd name="adj" fmla="val 0"/>
            </a:avLst>
          </a:prstGeom>
          <a:solidFill>
            <a:schemeClr val="bg1">
              <a:lumMod val="95000"/>
            </a:schemeClr>
          </a:solidFill>
          <a:ln w="9525">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Match-Action</a:t>
            </a:r>
          </a:p>
          <a:p>
            <a:pPr algn="ctr"/>
            <a:r>
              <a:rPr lang="en-US" sz="14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Cache</a:t>
            </a:r>
            <a:endParaRPr lang="en-US" sz="20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cxnSp>
        <p:nvCxnSpPr>
          <p:cNvPr id="49" name="Straight Arrow Connector 48"/>
          <p:cNvCxnSpPr/>
          <p:nvPr/>
        </p:nvCxnSpPr>
        <p:spPr>
          <a:xfrm flipH="1">
            <a:off x="4375362" y="2963152"/>
            <a:ext cx="1824" cy="717711"/>
          </a:xfrm>
          <a:prstGeom prst="straightConnector1">
            <a:avLst/>
          </a:prstGeom>
          <a:ln w="28575">
            <a:solidFill>
              <a:schemeClr val="bg1">
                <a:lumMod val="50000"/>
              </a:schemeClr>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7521405"/>
      </p:ext>
    </p:extLst>
  </p:cSld>
  <p:clrMapOvr>
    <a:masterClrMapping/>
  </p:clrMapOvr>
  <mc:AlternateContent xmlns:mc="http://schemas.openxmlformats.org/markup-compatibility/2006" xmlns:p14="http://schemas.microsoft.com/office/powerpoint/2010/main">
    <mc:Choice Requires="p14">
      <p:transition spd="slow" p14:dur="2000" advTm="423"/>
    </mc:Choice>
    <mc:Fallback xmlns="">
      <p:transition spd="slow" advTm="423"/>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Needs of a Protocol Designer</a:t>
            </a:r>
            <a:endParaRPr lang="en-US" dirty="0"/>
          </a:p>
        </p:txBody>
      </p:sp>
      <p:sp>
        <p:nvSpPr>
          <p:cNvPr id="23" name="Rounded Rectangle 22"/>
          <p:cNvSpPr/>
          <p:nvPr/>
        </p:nvSpPr>
        <p:spPr>
          <a:xfrm>
            <a:off x="812167" y="3406103"/>
            <a:ext cx="3980771" cy="1320531"/>
          </a:xfrm>
          <a:prstGeom prst="roundRect">
            <a:avLst>
              <a:gd name="adj" fmla="val 0"/>
            </a:avLst>
          </a:prstGeom>
          <a:solidFill>
            <a:schemeClr val="bg1">
              <a:lumMod val="95000"/>
            </a:schemeClr>
          </a:solidFill>
          <a:ln w="9525">
            <a:solidFill>
              <a:schemeClr val="bg2">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latin typeface="Calibri Light" charset="0"/>
              <a:ea typeface="Calibri Light" charset="0"/>
              <a:cs typeface="Calibri Light" charset="0"/>
            </a:endParaRPr>
          </a:p>
        </p:txBody>
      </p:sp>
      <p:sp>
        <p:nvSpPr>
          <p:cNvPr id="25" name="Rounded Rectangle 24"/>
          <p:cNvSpPr/>
          <p:nvPr/>
        </p:nvSpPr>
        <p:spPr>
          <a:xfrm>
            <a:off x="964569" y="4042381"/>
            <a:ext cx="3541495" cy="433104"/>
          </a:xfrm>
          <a:prstGeom prst="roundRect">
            <a:avLst>
              <a:gd name="adj" fmla="val 0"/>
            </a:avLst>
          </a:prstGeom>
          <a:solidFill>
            <a:schemeClr val="bg2">
              <a:lumMod val="75000"/>
            </a:schemeClr>
          </a:solidFill>
          <a:ln w="9525">
            <a:solidFill>
              <a:schemeClr val="bg2">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Kernel</a:t>
            </a:r>
            <a:endParaRPr lang="en-US" sz="1351"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sp>
        <p:nvSpPr>
          <p:cNvPr id="26" name="TextBox 25"/>
          <p:cNvSpPr txBox="1"/>
          <p:nvPr/>
        </p:nvSpPr>
        <p:spPr>
          <a:xfrm>
            <a:off x="1031111" y="3554966"/>
            <a:ext cx="890685" cy="338554"/>
          </a:xfrm>
          <a:prstGeom prst="rect">
            <a:avLst/>
          </a:prstGeom>
          <a:solidFill>
            <a:schemeClr val="accent1">
              <a:lumMod val="40000"/>
              <a:lumOff val="60000"/>
            </a:schemeClr>
          </a:solidFill>
          <a:ln>
            <a:solidFill>
              <a:schemeClr val="bg2">
                <a:lumMod val="50000"/>
              </a:schemeClr>
            </a:solidFill>
            <a:prstDash val="solid"/>
          </a:ln>
        </p:spPr>
        <p:txBody>
          <a:bodyPr wrap="square" rtlCol="0">
            <a:spAutoFit/>
          </a:bodyPr>
          <a:lstStyle/>
          <a:p>
            <a:pPr algn="ctr"/>
            <a:r>
              <a:rPr lang="en-US" sz="1600" dirty="0">
                <a:ln w="0"/>
                <a:effectLst>
                  <a:outerShdw blurRad="38100" dist="19050" dir="2700000" algn="tl" rotWithShape="0">
                    <a:schemeClr val="dk1">
                      <a:alpha val="40000"/>
                    </a:schemeClr>
                  </a:outerShdw>
                </a:effectLst>
                <a:latin typeface="Calibri Light" charset="0"/>
                <a:ea typeface="Calibri Light" charset="0"/>
                <a:cs typeface="Calibri Light" charset="0"/>
              </a:rPr>
              <a:t>Parser</a:t>
            </a:r>
            <a:endParaRPr lang="en-US" sz="1600" dirty="0">
              <a:latin typeface="Calibri Light" charset="0"/>
              <a:ea typeface="Calibri Light" charset="0"/>
              <a:cs typeface="Calibri Light" charset="0"/>
            </a:endParaRPr>
          </a:p>
        </p:txBody>
      </p:sp>
      <p:sp>
        <p:nvSpPr>
          <p:cNvPr id="27" name="TextBox 26"/>
          <p:cNvSpPr txBox="1"/>
          <p:nvPr/>
        </p:nvSpPr>
        <p:spPr>
          <a:xfrm>
            <a:off x="2051769" y="3554966"/>
            <a:ext cx="2547252" cy="338554"/>
          </a:xfrm>
          <a:prstGeom prst="rect">
            <a:avLst/>
          </a:prstGeom>
          <a:solidFill>
            <a:schemeClr val="accent1">
              <a:lumMod val="40000"/>
              <a:lumOff val="60000"/>
            </a:schemeClr>
          </a:solidFill>
          <a:ln>
            <a:solidFill>
              <a:schemeClr val="bg2">
                <a:lumMod val="50000"/>
              </a:schemeClr>
            </a:solidFill>
            <a:prstDash val="solid"/>
          </a:ln>
        </p:spPr>
        <p:txBody>
          <a:bodyPr wrap="square" rtlCol="0">
            <a:spAutoFit/>
          </a:bodyPr>
          <a:lstStyle/>
          <a:p>
            <a:pPr algn="ctr"/>
            <a:r>
              <a:rPr lang="en-US" sz="1600" dirty="0">
                <a:ln w="0"/>
                <a:effectLst>
                  <a:outerShdw blurRad="38100" dist="19050" dir="2700000" algn="tl" rotWithShape="0">
                    <a:schemeClr val="dk1">
                      <a:alpha val="40000"/>
                    </a:schemeClr>
                  </a:outerShdw>
                </a:effectLst>
                <a:latin typeface="Calibri Light" charset="0"/>
                <a:ea typeface="Calibri Light" charset="0"/>
                <a:cs typeface="Calibri Light" charset="0"/>
              </a:rPr>
              <a:t>Match-Action Pipeline</a:t>
            </a:r>
            <a:endParaRPr lang="en-US" sz="1600" dirty="0">
              <a:latin typeface="Calibri Light" charset="0"/>
              <a:ea typeface="Calibri Light" charset="0"/>
              <a:cs typeface="Calibri Light" charset="0"/>
            </a:endParaRPr>
          </a:p>
        </p:txBody>
      </p:sp>
      <p:cxnSp>
        <p:nvCxnSpPr>
          <p:cNvPr id="28" name="Straight Connector 27"/>
          <p:cNvCxnSpPr/>
          <p:nvPr/>
        </p:nvCxnSpPr>
        <p:spPr>
          <a:xfrm>
            <a:off x="1273512" y="3893519"/>
            <a:ext cx="1" cy="148863"/>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638874" y="3893519"/>
            <a:ext cx="0" cy="270267"/>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3037737" y="3890937"/>
            <a:ext cx="1" cy="148863"/>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3403098" y="3890936"/>
            <a:ext cx="0" cy="270267"/>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36" name="Rounded Rectangle 35"/>
          <p:cNvSpPr/>
          <p:nvPr/>
        </p:nvSpPr>
        <p:spPr>
          <a:xfrm>
            <a:off x="1116969" y="4142519"/>
            <a:ext cx="3541495" cy="433104"/>
          </a:xfrm>
          <a:prstGeom prst="roundRect">
            <a:avLst>
              <a:gd name="adj" fmla="val 0"/>
            </a:avLst>
          </a:prstGeom>
          <a:solidFill>
            <a:schemeClr val="bg2">
              <a:lumMod val="75000"/>
            </a:schemeClr>
          </a:solidFill>
          <a:ln w="9525">
            <a:solidFill>
              <a:schemeClr val="bg2">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DPDK</a:t>
            </a:r>
            <a:endParaRPr lang="en-US" sz="1351"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sp>
        <p:nvSpPr>
          <p:cNvPr id="45" name="Rounded Rectangle 44"/>
          <p:cNvSpPr/>
          <p:nvPr/>
        </p:nvSpPr>
        <p:spPr>
          <a:xfrm>
            <a:off x="822042" y="3146640"/>
            <a:ext cx="749064" cy="249001"/>
          </a:xfrm>
          <a:prstGeom prst="roundRect">
            <a:avLst>
              <a:gd name="adj" fmla="val 0"/>
            </a:avLst>
          </a:prstGeom>
          <a:solidFill>
            <a:schemeClr val="tx1">
              <a:lumMod val="75000"/>
              <a:lumOff val="25000"/>
            </a:schemeClr>
          </a:solidFill>
          <a:ln w="28575">
            <a:solidFill>
              <a:schemeClr val="tx1">
                <a:lumMod val="75000"/>
                <a:lumOff val="2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ln w="0"/>
                <a:solidFill>
                  <a:schemeClr val="bg1"/>
                </a:solidFill>
                <a:effectLst>
                  <a:outerShdw blurRad="38100" dist="19050" dir="2700000" algn="tl" rotWithShape="0">
                    <a:schemeClr val="dk1">
                      <a:alpha val="40000"/>
                    </a:schemeClr>
                  </a:outerShdw>
                </a:effectLst>
                <a:latin typeface="Calibri Light" charset="0"/>
                <a:ea typeface="Calibri Light" charset="0"/>
                <a:cs typeface="Calibri Light" charset="0"/>
              </a:rPr>
              <a:t>OVS</a:t>
            </a:r>
            <a:endParaRPr lang="en-US" sz="1351" b="1" dirty="0">
              <a:ln w="0"/>
              <a:solidFill>
                <a:schemeClr val="bg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pic>
        <p:nvPicPr>
          <p:cNvPr id="22" name="Picture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25894" y="3466672"/>
            <a:ext cx="776250" cy="537625"/>
          </a:xfrm>
          <a:prstGeom prst="rect">
            <a:avLst/>
          </a:prstGeom>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25894" y="4065172"/>
            <a:ext cx="813040" cy="593551"/>
          </a:xfrm>
          <a:prstGeom prst="rect">
            <a:avLst/>
          </a:prstGeom>
        </p:spPr>
      </p:pic>
      <p:grpSp>
        <p:nvGrpSpPr>
          <p:cNvPr id="46" name="Group 45"/>
          <p:cNvGrpSpPr/>
          <p:nvPr/>
        </p:nvGrpSpPr>
        <p:grpSpPr>
          <a:xfrm>
            <a:off x="420572" y="4630537"/>
            <a:ext cx="533324" cy="476099"/>
            <a:chOff x="2604847" y="3810600"/>
            <a:chExt cx="533324" cy="476099"/>
          </a:xfrm>
        </p:grpSpPr>
        <p:pic>
          <p:nvPicPr>
            <p:cNvPr id="47" name="Shape 136"/>
            <p:cNvPicPr preferRelativeResize="0"/>
            <p:nvPr/>
          </p:nvPicPr>
          <p:blipFill>
            <a:blip r:embed="rId6">
              <a:alphaModFix/>
            </a:blip>
            <a:stretch>
              <a:fillRect/>
            </a:stretch>
          </p:blipFill>
          <p:spPr>
            <a:xfrm>
              <a:off x="2604847" y="3973679"/>
              <a:ext cx="286634" cy="313020"/>
            </a:xfrm>
            <a:prstGeom prst="rect">
              <a:avLst/>
            </a:prstGeom>
            <a:noFill/>
            <a:ln>
              <a:noFill/>
            </a:ln>
          </p:spPr>
        </p:pic>
        <p:pic>
          <p:nvPicPr>
            <p:cNvPr id="48" name="Shape 137"/>
            <p:cNvPicPr preferRelativeResize="0"/>
            <p:nvPr/>
          </p:nvPicPr>
          <p:blipFill>
            <a:blip r:embed="rId6">
              <a:alphaModFix/>
            </a:blip>
            <a:stretch>
              <a:fillRect/>
            </a:stretch>
          </p:blipFill>
          <p:spPr>
            <a:xfrm>
              <a:off x="2787492" y="3810600"/>
              <a:ext cx="175994" cy="192194"/>
            </a:xfrm>
            <a:prstGeom prst="rect">
              <a:avLst/>
            </a:prstGeom>
            <a:noFill/>
            <a:ln>
              <a:noFill/>
            </a:ln>
          </p:spPr>
        </p:pic>
        <p:pic>
          <p:nvPicPr>
            <p:cNvPr id="49" name="Shape 138"/>
            <p:cNvPicPr preferRelativeResize="0"/>
            <p:nvPr/>
          </p:nvPicPr>
          <p:blipFill>
            <a:blip r:embed="rId6">
              <a:alphaModFix/>
            </a:blip>
            <a:stretch>
              <a:fillRect/>
            </a:stretch>
          </p:blipFill>
          <p:spPr>
            <a:xfrm>
              <a:off x="2907474" y="3973679"/>
              <a:ext cx="230697" cy="251934"/>
            </a:xfrm>
            <a:prstGeom prst="rect">
              <a:avLst/>
            </a:prstGeom>
            <a:noFill/>
            <a:ln>
              <a:noFill/>
            </a:ln>
          </p:spPr>
        </p:pic>
      </p:grpSp>
    </p:spTree>
    <p:custDataLst>
      <p:tags r:id="rId1"/>
    </p:custDataLst>
    <p:extLst>
      <p:ext uri="{BB962C8B-B14F-4D97-AF65-F5344CB8AC3E}">
        <p14:creationId xmlns:p14="http://schemas.microsoft.com/office/powerpoint/2010/main" val="1822576717"/>
      </p:ext>
    </p:extLst>
  </p:cSld>
  <p:clrMapOvr>
    <a:masterClrMapping/>
  </p:clrMapOvr>
  <mc:AlternateContent xmlns:mc="http://schemas.openxmlformats.org/markup-compatibility/2006" xmlns:p14="http://schemas.microsoft.com/office/powerpoint/2010/main">
    <mc:Choice Requires="p14">
      <p:transition spd="slow" p14:dur="2000" advTm="1503"/>
    </mc:Choice>
    <mc:Fallback xmlns="">
      <p:transition spd="slow" advTm="150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Optimization: </a:t>
            </a:r>
            <a:r>
              <a:rPr lang="en-US" b="1" dirty="0" smtClean="0"/>
              <a:t>Stage Assignment</a:t>
            </a:r>
            <a:endParaRPr lang="en-US" b="1" dirty="0"/>
          </a:p>
        </p:txBody>
      </p:sp>
      <p:sp>
        <p:nvSpPr>
          <p:cNvPr id="5" name="Rounded Rectangle 4"/>
          <p:cNvSpPr/>
          <p:nvPr/>
        </p:nvSpPr>
        <p:spPr>
          <a:xfrm>
            <a:off x="6951065" y="1298250"/>
            <a:ext cx="953895" cy="249001"/>
          </a:xfrm>
          <a:prstGeom prst="roundRect">
            <a:avLst>
              <a:gd name="adj" fmla="val 0"/>
            </a:avLst>
          </a:prstGeom>
          <a:solidFill>
            <a:schemeClr val="bg1">
              <a:lumMod val="50000"/>
            </a:schemeClr>
          </a:solidFill>
          <a:ln w="28575">
            <a:solidFill>
              <a:schemeClr val="bg1">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smtClean="0">
                <a:ln w="0"/>
                <a:solidFill>
                  <a:schemeClr val="bg1"/>
                </a:solidFill>
                <a:effectLst>
                  <a:outerShdw blurRad="38100" dist="19050" dir="2700000" algn="tl" rotWithShape="0">
                    <a:schemeClr val="dk1">
                      <a:alpha val="40000"/>
                    </a:schemeClr>
                  </a:outerShdw>
                </a:effectLst>
                <a:latin typeface="Calibri Light" charset="0"/>
                <a:ea typeface="Calibri Light" charset="0"/>
                <a:cs typeface="Calibri Light" charset="0"/>
              </a:rPr>
              <a:t>PISCES</a:t>
            </a:r>
            <a:endParaRPr lang="en-US" sz="1351" b="1" dirty="0">
              <a:ln w="0"/>
              <a:solidFill>
                <a:schemeClr val="bg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sp>
        <p:nvSpPr>
          <p:cNvPr id="6" name="Rounded Rectangle 5"/>
          <p:cNvSpPr/>
          <p:nvPr/>
        </p:nvSpPr>
        <p:spPr>
          <a:xfrm>
            <a:off x="2549490" y="2279182"/>
            <a:ext cx="2563575" cy="1265329"/>
          </a:xfrm>
          <a:prstGeom prst="roundRect">
            <a:avLst>
              <a:gd name="adj" fmla="val 0"/>
            </a:avLst>
          </a:prstGeom>
          <a:solidFill>
            <a:schemeClr val="accent6">
              <a:lumMod val="20000"/>
              <a:lumOff val="80000"/>
            </a:schemeClr>
          </a:solidFill>
          <a:ln w="9525">
            <a:solidFill>
              <a:schemeClr val="accent6">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Header </a:t>
            </a:r>
            <a:r>
              <a:rPr lang="en-US" sz="18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H1 </a:t>
            </a:r>
            <a:r>
              <a:rPr lang="en-US" sz="18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a:t>
            </a:r>
            <a:r>
              <a:rPr lang="is-IS" sz="18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a:t>
            </a:r>
            <a:r>
              <a:rPr lang="en-US" sz="18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a:t>
            </a:r>
          </a:p>
          <a:p>
            <a:r>
              <a:rPr lang="en-US" sz="18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Header </a:t>
            </a:r>
            <a:r>
              <a:rPr lang="en-US" sz="18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H2 </a:t>
            </a:r>
            <a:r>
              <a:rPr lang="en-US" sz="18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a:t>
            </a:r>
            <a:r>
              <a:rPr lang="is-IS" sz="18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a:t>
            </a:r>
            <a:r>
              <a:rPr lang="en-US" sz="18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a:t>
            </a:r>
          </a:p>
          <a:p>
            <a:r>
              <a:rPr lang="en-US" sz="18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Header </a:t>
            </a:r>
            <a:r>
              <a:rPr lang="en-US" sz="18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H3 </a:t>
            </a:r>
            <a:r>
              <a:rPr lang="en-US" sz="18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a:t>
            </a:r>
            <a:r>
              <a:rPr lang="is-IS" sz="18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a:t>
            </a:r>
          </a:p>
          <a:p>
            <a:r>
              <a:rPr lang="is-IS" sz="18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Header H4 {...}</a:t>
            </a:r>
            <a:endParaRPr lang="en-US" sz="18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sp>
        <p:nvSpPr>
          <p:cNvPr id="8" name="TextBox 7"/>
          <p:cNvSpPr txBox="1"/>
          <p:nvPr/>
        </p:nvSpPr>
        <p:spPr>
          <a:xfrm>
            <a:off x="2549489" y="1877384"/>
            <a:ext cx="1373261" cy="400110"/>
          </a:xfrm>
          <a:prstGeom prst="rect">
            <a:avLst/>
          </a:prstGeom>
          <a:noFill/>
        </p:spPr>
        <p:txBody>
          <a:bodyPr wrap="none" rtlCol="0">
            <a:spAutoFit/>
          </a:bodyPr>
          <a:lstStyle/>
          <a:p>
            <a:r>
              <a:rPr lang="en-US" sz="2000" dirty="0" smtClean="0">
                <a:ln w="0"/>
                <a:solidFill>
                  <a:schemeClr val="accent6">
                    <a:lumMod val="75000"/>
                  </a:schemeClr>
                </a:solidFill>
                <a:effectLst>
                  <a:outerShdw blurRad="38100" dist="19050" dir="2700000" algn="tl" rotWithShape="0">
                    <a:schemeClr val="dk1">
                      <a:alpha val="40000"/>
                    </a:schemeClr>
                  </a:outerShdw>
                </a:effectLst>
                <a:latin typeface="Calibri Light" charset="0"/>
                <a:ea typeface="Calibri Light" charset="0"/>
                <a:cs typeface="Calibri Light" charset="0"/>
              </a:rPr>
              <a:t>P4 Program</a:t>
            </a:r>
            <a:endParaRPr lang="en-US" sz="2000" dirty="0">
              <a:ln w="0"/>
              <a:solidFill>
                <a:schemeClr val="accent6">
                  <a:lumMod val="75000"/>
                </a:schemeClr>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spTree>
    <p:custDataLst>
      <p:tags r:id="rId1"/>
    </p:custDataLst>
    <p:extLst>
      <p:ext uri="{BB962C8B-B14F-4D97-AF65-F5344CB8AC3E}">
        <p14:creationId xmlns:p14="http://schemas.microsoft.com/office/powerpoint/2010/main" val="75892025"/>
      </p:ext>
    </p:extLst>
  </p:cSld>
  <p:clrMapOvr>
    <a:masterClrMapping/>
  </p:clrMapOvr>
  <mc:AlternateContent xmlns:mc="http://schemas.openxmlformats.org/markup-compatibility/2006" xmlns:p14="http://schemas.microsoft.com/office/powerpoint/2010/main">
    <mc:Choice Requires="p14">
      <p:transition spd="slow" p14:dur="2000" advTm="994"/>
    </mc:Choice>
    <mc:Fallback xmlns="">
      <p:transition spd="slow" advTm="99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Optimization: </a:t>
            </a:r>
            <a:r>
              <a:rPr lang="en-US" b="1" dirty="0" smtClean="0"/>
              <a:t>Stage Assignment</a:t>
            </a:r>
            <a:endParaRPr lang="en-US" b="1" dirty="0"/>
          </a:p>
        </p:txBody>
      </p:sp>
      <p:sp>
        <p:nvSpPr>
          <p:cNvPr id="5" name="Rounded Rectangle 4"/>
          <p:cNvSpPr/>
          <p:nvPr/>
        </p:nvSpPr>
        <p:spPr>
          <a:xfrm>
            <a:off x="6951065" y="1298250"/>
            <a:ext cx="953895" cy="249001"/>
          </a:xfrm>
          <a:prstGeom prst="roundRect">
            <a:avLst>
              <a:gd name="adj" fmla="val 0"/>
            </a:avLst>
          </a:prstGeom>
          <a:solidFill>
            <a:schemeClr val="bg1">
              <a:lumMod val="50000"/>
            </a:schemeClr>
          </a:solidFill>
          <a:ln w="28575">
            <a:solidFill>
              <a:schemeClr val="bg1">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smtClean="0">
                <a:ln w="0"/>
                <a:solidFill>
                  <a:schemeClr val="bg1"/>
                </a:solidFill>
                <a:effectLst>
                  <a:outerShdw blurRad="38100" dist="19050" dir="2700000" algn="tl" rotWithShape="0">
                    <a:schemeClr val="dk1">
                      <a:alpha val="40000"/>
                    </a:schemeClr>
                  </a:outerShdw>
                </a:effectLst>
                <a:latin typeface="Calibri Light" charset="0"/>
                <a:ea typeface="Calibri Light" charset="0"/>
                <a:cs typeface="Calibri Light" charset="0"/>
              </a:rPr>
              <a:t>PISCES</a:t>
            </a:r>
            <a:endParaRPr lang="en-US" sz="1351" b="1" dirty="0">
              <a:ln w="0"/>
              <a:solidFill>
                <a:schemeClr val="bg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sp>
        <p:nvSpPr>
          <p:cNvPr id="6" name="Rounded Rectangle 5"/>
          <p:cNvSpPr/>
          <p:nvPr/>
        </p:nvSpPr>
        <p:spPr>
          <a:xfrm>
            <a:off x="2549489" y="2279182"/>
            <a:ext cx="2563575" cy="1265329"/>
          </a:xfrm>
          <a:prstGeom prst="roundRect">
            <a:avLst>
              <a:gd name="adj" fmla="val 0"/>
            </a:avLst>
          </a:prstGeom>
          <a:solidFill>
            <a:schemeClr val="accent6">
              <a:lumMod val="20000"/>
              <a:lumOff val="80000"/>
            </a:schemeClr>
          </a:solidFill>
          <a:ln w="9525">
            <a:solidFill>
              <a:schemeClr val="accent6">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Header </a:t>
            </a:r>
            <a:r>
              <a:rPr lang="en-US" sz="18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H1 </a:t>
            </a:r>
            <a:r>
              <a:rPr lang="en-US" sz="18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a:t>
            </a:r>
            <a:r>
              <a:rPr lang="is-IS" sz="18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a:t>
            </a:r>
            <a:r>
              <a:rPr lang="en-US" sz="18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          </a:t>
            </a:r>
            <a:r>
              <a:rPr lang="en-US" sz="1800" dirty="0" smtClean="0">
                <a:ln w="0"/>
                <a:solidFill>
                  <a:srgbClr val="C00000"/>
                </a:solidFill>
                <a:effectLst>
                  <a:outerShdw blurRad="38100" dist="19050" dir="2700000" algn="tl" rotWithShape="0">
                    <a:schemeClr val="dk1">
                      <a:alpha val="40000"/>
                    </a:schemeClr>
                  </a:outerShdw>
                </a:effectLst>
                <a:latin typeface="Calibri Light" charset="0"/>
                <a:ea typeface="Calibri Light" charset="0"/>
                <a:cs typeface="Calibri Light" charset="0"/>
              </a:rPr>
              <a:t>0</a:t>
            </a:r>
            <a:endParaRPr lang="en-US" sz="1800" dirty="0">
              <a:ln w="0"/>
              <a:solidFill>
                <a:srgbClr val="C00000"/>
              </a:solidFill>
              <a:effectLst>
                <a:outerShdw blurRad="38100" dist="19050" dir="2700000" algn="tl" rotWithShape="0">
                  <a:schemeClr val="dk1">
                    <a:alpha val="40000"/>
                  </a:schemeClr>
                </a:outerShdw>
              </a:effectLst>
              <a:latin typeface="Calibri Light" charset="0"/>
              <a:ea typeface="Calibri Light" charset="0"/>
              <a:cs typeface="Calibri Light" charset="0"/>
            </a:endParaRPr>
          </a:p>
          <a:p>
            <a:r>
              <a:rPr lang="en-US" sz="18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Header </a:t>
            </a:r>
            <a:r>
              <a:rPr lang="en-US" sz="18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H2 </a:t>
            </a:r>
            <a:r>
              <a:rPr lang="en-US" sz="18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a:t>
            </a:r>
            <a:r>
              <a:rPr lang="is-IS" sz="18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a:t>
            </a:r>
            <a:r>
              <a:rPr lang="en-US" sz="18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          </a:t>
            </a:r>
            <a:r>
              <a:rPr lang="en-US" sz="1800" dirty="0" smtClean="0">
                <a:ln w="0"/>
                <a:solidFill>
                  <a:srgbClr val="C00000"/>
                </a:solidFill>
                <a:effectLst>
                  <a:outerShdw blurRad="38100" dist="19050" dir="2700000" algn="tl" rotWithShape="0">
                    <a:schemeClr val="dk1">
                      <a:alpha val="40000"/>
                    </a:schemeClr>
                  </a:outerShdw>
                </a:effectLst>
                <a:latin typeface="Calibri Light" charset="0"/>
                <a:ea typeface="Calibri Light" charset="0"/>
                <a:cs typeface="Calibri Light" charset="0"/>
              </a:rPr>
              <a:t>2</a:t>
            </a:r>
            <a:endParaRPr lang="en-US" sz="1800" dirty="0">
              <a:ln w="0"/>
              <a:solidFill>
                <a:srgbClr val="C00000"/>
              </a:solidFill>
              <a:effectLst>
                <a:outerShdw blurRad="38100" dist="19050" dir="2700000" algn="tl" rotWithShape="0">
                  <a:schemeClr val="dk1">
                    <a:alpha val="40000"/>
                  </a:schemeClr>
                </a:outerShdw>
              </a:effectLst>
              <a:latin typeface="Calibri Light" charset="0"/>
              <a:ea typeface="Calibri Light" charset="0"/>
              <a:cs typeface="Calibri Light" charset="0"/>
            </a:endParaRPr>
          </a:p>
          <a:p>
            <a:r>
              <a:rPr lang="en-US" sz="18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Header </a:t>
            </a:r>
            <a:r>
              <a:rPr lang="en-US" sz="18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H3 </a:t>
            </a:r>
            <a:r>
              <a:rPr lang="en-US" sz="18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a:t>
            </a:r>
            <a:r>
              <a:rPr lang="is-IS" sz="18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          </a:t>
            </a:r>
            <a:r>
              <a:rPr lang="is-IS" sz="1800" dirty="0" smtClean="0">
                <a:ln w="0"/>
                <a:solidFill>
                  <a:srgbClr val="C00000"/>
                </a:solidFill>
                <a:effectLst>
                  <a:outerShdw blurRad="38100" dist="19050" dir="2700000" algn="tl" rotWithShape="0">
                    <a:schemeClr val="dk1">
                      <a:alpha val="40000"/>
                    </a:schemeClr>
                  </a:outerShdw>
                </a:effectLst>
                <a:latin typeface="Calibri Light" charset="0"/>
                <a:ea typeface="Calibri Light" charset="0"/>
                <a:cs typeface="Calibri Light" charset="0"/>
              </a:rPr>
              <a:t>1</a:t>
            </a:r>
          </a:p>
          <a:p>
            <a:r>
              <a:rPr lang="is-IS" sz="18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Header H4 {...}          </a:t>
            </a:r>
            <a:r>
              <a:rPr lang="is-IS" sz="1800" dirty="0" smtClean="0">
                <a:ln w="0"/>
                <a:solidFill>
                  <a:srgbClr val="C00000"/>
                </a:solidFill>
                <a:effectLst>
                  <a:outerShdw blurRad="38100" dist="19050" dir="2700000" algn="tl" rotWithShape="0">
                    <a:schemeClr val="dk1">
                      <a:alpha val="40000"/>
                    </a:schemeClr>
                  </a:outerShdw>
                </a:effectLst>
                <a:latin typeface="Calibri Light" charset="0"/>
                <a:ea typeface="Calibri Light" charset="0"/>
                <a:cs typeface="Calibri Light" charset="0"/>
              </a:rPr>
              <a:t>3</a:t>
            </a:r>
            <a:endParaRPr lang="en-US" sz="1800" dirty="0">
              <a:ln w="0"/>
              <a:solidFill>
                <a:srgbClr val="C00000"/>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sp>
        <p:nvSpPr>
          <p:cNvPr id="8" name="TextBox 7"/>
          <p:cNvSpPr txBox="1"/>
          <p:nvPr/>
        </p:nvSpPr>
        <p:spPr>
          <a:xfrm>
            <a:off x="2549489" y="1877384"/>
            <a:ext cx="1373261" cy="400110"/>
          </a:xfrm>
          <a:prstGeom prst="rect">
            <a:avLst/>
          </a:prstGeom>
          <a:noFill/>
        </p:spPr>
        <p:txBody>
          <a:bodyPr wrap="none" rtlCol="0">
            <a:spAutoFit/>
          </a:bodyPr>
          <a:lstStyle/>
          <a:p>
            <a:r>
              <a:rPr lang="en-US" sz="2000" dirty="0" smtClean="0">
                <a:ln w="0"/>
                <a:solidFill>
                  <a:schemeClr val="accent6">
                    <a:lumMod val="75000"/>
                  </a:schemeClr>
                </a:solidFill>
                <a:effectLst>
                  <a:outerShdw blurRad="38100" dist="19050" dir="2700000" algn="tl" rotWithShape="0">
                    <a:schemeClr val="dk1">
                      <a:alpha val="40000"/>
                    </a:schemeClr>
                  </a:outerShdw>
                </a:effectLst>
                <a:latin typeface="Calibri Light" charset="0"/>
                <a:ea typeface="Calibri Light" charset="0"/>
                <a:cs typeface="Calibri Light" charset="0"/>
              </a:rPr>
              <a:t>P4 Program</a:t>
            </a:r>
            <a:endParaRPr lang="en-US" sz="2000" dirty="0">
              <a:ln w="0"/>
              <a:solidFill>
                <a:schemeClr val="accent6">
                  <a:lumMod val="75000"/>
                </a:schemeClr>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sp>
        <p:nvSpPr>
          <p:cNvPr id="7" name="TextBox 6"/>
          <p:cNvSpPr txBox="1"/>
          <p:nvPr/>
        </p:nvSpPr>
        <p:spPr>
          <a:xfrm>
            <a:off x="4198788" y="1997035"/>
            <a:ext cx="746423" cy="307777"/>
          </a:xfrm>
          <a:prstGeom prst="rect">
            <a:avLst/>
          </a:prstGeom>
          <a:noFill/>
        </p:spPr>
        <p:txBody>
          <a:bodyPr wrap="none" rtlCol="0">
            <a:spAutoFit/>
          </a:bodyPr>
          <a:lstStyle/>
          <a:p>
            <a:r>
              <a:rPr lang="en-US" sz="1400" b="1" dirty="0">
                <a:ln w="0"/>
                <a:solidFill>
                  <a:srgbClr val="C00000"/>
                </a:solidFill>
                <a:effectLst>
                  <a:outerShdw blurRad="38100" dist="19050" dir="2700000" algn="tl" rotWithShape="0">
                    <a:schemeClr val="dk1">
                      <a:alpha val="40000"/>
                    </a:schemeClr>
                  </a:outerShdw>
                </a:effectLst>
                <a:latin typeface="+mj-lt"/>
                <a:ea typeface="Consolas" charset="0"/>
                <a:cs typeface="Consolas" charset="0"/>
              </a:rPr>
              <a:t>E</a:t>
            </a:r>
            <a:r>
              <a:rPr lang="en-US" sz="1400" b="1" dirty="0" smtClean="0">
                <a:ln w="0"/>
                <a:solidFill>
                  <a:srgbClr val="C00000"/>
                </a:solidFill>
                <a:effectLst>
                  <a:outerShdw blurRad="38100" dist="19050" dir="2700000" algn="tl" rotWithShape="0">
                    <a:schemeClr val="dk1">
                      <a:alpha val="40000"/>
                    </a:schemeClr>
                  </a:outerShdw>
                </a:effectLst>
                <a:latin typeface="+mj-lt"/>
                <a:ea typeface="Consolas" charset="0"/>
                <a:cs typeface="Consolas" charset="0"/>
              </a:rPr>
              <a:t>ntropy</a:t>
            </a:r>
            <a:endParaRPr lang="en-US" sz="1400" b="1" dirty="0">
              <a:solidFill>
                <a:srgbClr val="C00000"/>
              </a:solidFill>
              <a:latin typeface="+mj-lt"/>
              <a:ea typeface="Consolas" charset="0"/>
              <a:cs typeface="Consolas" charset="0"/>
            </a:endParaRPr>
          </a:p>
        </p:txBody>
      </p:sp>
    </p:spTree>
    <p:extLst>
      <p:ext uri="{BB962C8B-B14F-4D97-AF65-F5344CB8AC3E}">
        <p14:creationId xmlns:p14="http://schemas.microsoft.com/office/powerpoint/2010/main" val="1900779490"/>
      </p:ext>
    </p:extLst>
  </p:cSld>
  <p:clrMapOvr>
    <a:masterClrMapping/>
  </p:clrMapOvr>
  <mc:AlternateContent xmlns:mc="http://schemas.openxmlformats.org/markup-compatibility/2006" xmlns:p14="http://schemas.microsoft.com/office/powerpoint/2010/main">
    <mc:Choice Requires="p14">
      <p:transition spd="slow" p14:dur="2000" advTm="331"/>
    </mc:Choice>
    <mc:Fallback xmlns="">
      <p:transition spd="slow" advTm="331"/>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Optimization: </a:t>
            </a:r>
            <a:r>
              <a:rPr lang="en-US" b="1" dirty="0" smtClean="0"/>
              <a:t>Stage Assignment</a:t>
            </a:r>
            <a:endParaRPr lang="en-US" b="1" dirty="0"/>
          </a:p>
        </p:txBody>
      </p:sp>
      <p:sp>
        <p:nvSpPr>
          <p:cNvPr id="5" name="Rounded Rectangle 4"/>
          <p:cNvSpPr/>
          <p:nvPr/>
        </p:nvSpPr>
        <p:spPr>
          <a:xfrm>
            <a:off x="6951065" y="1298250"/>
            <a:ext cx="953895" cy="249001"/>
          </a:xfrm>
          <a:prstGeom prst="roundRect">
            <a:avLst>
              <a:gd name="adj" fmla="val 0"/>
            </a:avLst>
          </a:prstGeom>
          <a:solidFill>
            <a:schemeClr val="bg1">
              <a:lumMod val="50000"/>
            </a:schemeClr>
          </a:solidFill>
          <a:ln w="28575">
            <a:solidFill>
              <a:schemeClr val="bg1">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smtClean="0">
                <a:ln w="0"/>
                <a:solidFill>
                  <a:schemeClr val="bg1"/>
                </a:solidFill>
                <a:effectLst>
                  <a:outerShdw blurRad="38100" dist="19050" dir="2700000" algn="tl" rotWithShape="0">
                    <a:schemeClr val="dk1">
                      <a:alpha val="40000"/>
                    </a:schemeClr>
                  </a:outerShdw>
                </a:effectLst>
                <a:latin typeface="Calibri Light" charset="0"/>
                <a:ea typeface="Calibri Light" charset="0"/>
                <a:cs typeface="Calibri Light" charset="0"/>
              </a:rPr>
              <a:t>PISCES</a:t>
            </a:r>
            <a:endParaRPr lang="en-US" sz="1351" b="1" dirty="0">
              <a:ln w="0"/>
              <a:solidFill>
                <a:schemeClr val="bg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sp>
        <p:nvSpPr>
          <p:cNvPr id="6" name="Rounded Rectangle 5"/>
          <p:cNvSpPr/>
          <p:nvPr/>
        </p:nvSpPr>
        <p:spPr>
          <a:xfrm>
            <a:off x="2549489" y="2279182"/>
            <a:ext cx="2563575" cy="1265329"/>
          </a:xfrm>
          <a:prstGeom prst="roundRect">
            <a:avLst>
              <a:gd name="adj" fmla="val 0"/>
            </a:avLst>
          </a:prstGeom>
          <a:solidFill>
            <a:schemeClr val="bg1">
              <a:lumMod val="95000"/>
            </a:schemeClr>
          </a:solidFill>
          <a:ln w="9525">
            <a:solidFill>
              <a:schemeClr val="bg2">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Header </a:t>
            </a:r>
            <a:r>
              <a:rPr lang="en-US" sz="18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H1 </a:t>
            </a:r>
            <a:r>
              <a:rPr lang="en-US" sz="18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a:t>
            </a:r>
            <a:r>
              <a:rPr lang="is-IS" sz="18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a:t>
            </a:r>
            <a:r>
              <a:rPr lang="en-US" sz="18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          </a:t>
            </a:r>
            <a:r>
              <a:rPr lang="en-US" sz="1800" dirty="0" smtClean="0">
                <a:ln w="0"/>
                <a:solidFill>
                  <a:srgbClr val="C00000"/>
                </a:solidFill>
                <a:effectLst>
                  <a:outerShdw blurRad="38100" dist="19050" dir="2700000" algn="tl" rotWithShape="0">
                    <a:schemeClr val="dk1">
                      <a:alpha val="40000"/>
                    </a:schemeClr>
                  </a:outerShdw>
                </a:effectLst>
                <a:latin typeface="Calibri Light" charset="0"/>
                <a:ea typeface="Calibri Light" charset="0"/>
                <a:cs typeface="Calibri Light" charset="0"/>
              </a:rPr>
              <a:t>0</a:t>
            </a:r>
            <a:endParaRPr lang="en-US" sz="1800" dirty="0">
              <a:ln w="0"/>
              <a:solidFill>
                <a:srgbClr val="C00000"/>
              </a:solidFill>
              <a:effectLst>
                <a:outerShdw blurRad="38100" dist="19050" dir="2700000" algn="tl" rotWithShape="0">
                  <a:schemeClr val="dk1">
                    <a:alpha val="40000"/>
                  </a:schemeClr>
                </a:outerShdw>
              </a:effectLst>
              <a:latin typeface="Calibri Light" charset="0"/>
              <a:ea typeface="Calibri Light" charset="0"/>
              <a:cs typeface="Calibri Light" charset="0"/>
            </a:endParaRPr>
          </a:p>
          <a:p>
            <a:r>
              <a:rPr lang="en-US" sz="1800" b="1"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Header </a:t>
            </a:r>
            <a:r>
              <a:rPr lang="en-US" sz="1800" b="1"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H3 </a:t>
            </a:r>
            <a:r>
              <a:rPr lang="en-US" sz="1800" b="1"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a:t>
            </a:r>
            <a:r>
              <a:rPr lang="is-IS" sz="1800" b="1"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a:t>
            </a:r>
            <a:r>
              <a:rPr lang="en-US" sz="1800" b="1"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          </a:t>
            </a:r>
            <a:r>
              <a:rPr lang="en-US" sz="1800" b="1" dirty="0" smtClean="0">
                <a:ln w="0"/>
                <a:solidFill>
                  <a:srgbClr val="C00000"/>
                </a:solidFill>
                <a:effectLst>
                  <a:outerShdw blurRad="38100" dist="19050" dir="2700000" algn="tl" rotWithShape="0">
                    <a:schemeClr val="dk1">
                      <a:alpha val="40000"/>
                    </a:schemeClr>
                  </a:outerShdw>
                </a:effectLst>
                <a:latin typeface="Calibri Light" charset="0"/>
                <a:ea typeface="Calibri Light" charset="0"/>
                <a:cs typeface="Calibri Light" charset="0"/>
              </a:rPr>
              <a:t>1</a:t>
            </a:r>
            <a:endParaRPr lang="en-US" sz="1800" b="1" dirty="0">
              <a:ln w="0"/>
              <a:solidFill>
                <a:srgbClr val="C00000"/>
              </a:solidFill>
              <a:effectLst>
                <a:outerShdw blurRad="38100" dist="19050" dir="2700000" algn="tl" rotWithShape="0">
                  <a:schemeClr val="dk1">
                    <a:alpha val="40000"/>
                  </a:schemeClr>
                </a:outerShdw>
              </a:effectLst>
              <a:latin typeface="Calibri Light" charset="0"/>
              <a:ea typeface="Calibri Light" charset="0"/>
              <a:cs typeface="Calibri Light" charset="0"/>
            </a:endParaRPr>
          </a:p>
          <a:p>
            <a:r>
              <a:rPr lang="en-US" sz="1800" b="1"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Header </a:t>
            </a:r>
            <a:r>
              <a:rPr lang="en-US" sz="1800" b="1"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H2 </a:t>
            </a:r>
            <a:r>
              <a:rPr lang="en-US" sz="1800" b="1"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a:t>
            </a:r>
            <a:r>
              <a:rPr lang="is-IS" sz="1800" b="1"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          </a:t>
            </a:r>
            <a:r>
              <a:rPr lang="is-IS" sz="1800" b="1" dirty="0" smtClean="0">
                <a:ln w="0"/>
                <a:solidFill>
                  <a:srgbClr val="C00000"/>
                </a:solidFill>
                <a:effectLst>
                  <a:outerShdw blurRad="38100" dist="19050" dir="2700000" algn="tl" rotWithShape="0">
                    <a:schemeClr val="dk1">
                      <a:alpha val="40000"/>
                    </a:schemeClr>
                  </a:outerShdw>
                </a:effectLst>
                <a:latin typeface="Calibri Light" charset="0"/>
                <a:ea typeface="Calibri Light" charset="0"/>
                <a:cs typeface="Calibri Light" charset="0"/>
              </a:rPr>
              <a:t>2</a:t>
            </a:r>
          </a:p>
          <a:p>
            <a:r>
              <a:rPr lang="is-IS" sz="18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Header H4 {...}          </a:t>
            </a:r>
            <a:r>
              <a:rPr lang="is-IS" sz="1800" dirty="0" smtClean="0">
                <a:ln w="0"/>
                <a:solidFill>
                  <a:srgbClr val="C00000"/>
                </a:solidFill>
                <a:effectLst>
                  <a:outerShdw blurRad="38100" dist="19050" dir="2700000" algn="tl" rotWithShape="0">
                    <a:schemeClr val="dk1">
                      <a:alpha val="40000"/>
                    </a:schemeClr>
                  </a:outerShdw>
                </a:effectLst>
                <a:latin typeface="Calibri Light" charset="0"/>
                <a:ea typeface="Calibri Light" charset="0"/>
                <a:cs typeface="Calibri Light" charset="0"/>
              </a:rPr>
              <a:t>3</a:t>
            </a:r>
            <a:endParaRPr lang="en-US" sz="1800" dirty="0">
              <a:ln w="0"/>
              <a:solidFill>
                <a:srgbClr val="C00000"/>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sp>
        <p:nvSpPr>
          <p:cNvPr id="10" name="TextBox 9"/>
          <p:cNvSpPr txBox="1"/>
          <p:nvPr/>
        </p:nvSpPr>
        <p:spPr>
          <a:xfrm>
            <a:off x="4198788" y="1997035"/>
            <a:ext cx="746423" cy="307777"/>
          </a:xfrm>
          <a:prstGeom prst="rect">
            <a:avLst/>
          </a:prstGeom>
          <a:noFill/>
        </p:spPr>
        <p:txBody>
          <a:bodyPr wrap="none" rtlCol="0">
            <a:spAutoFit/>
          </a:bodyPr>
          <a:lstStyle/>
          <a:p>
            <a:r>
              <a:rPr lang="en-US" sz="1400" b="1" dirty="0">
                <a:ln w="0"/>
                <a:solidFill>
                  <a:srgbClr val="C00000"/>
                </a:solidFill>
                <a:effectLst>
                  <a:outerShdw blurRad="38100" dist="19050" dir="2700000" algn="tl" rotWithShape="0">
                    <a:schemeClr val="dk1">
                      <a:alpha val="40000"/>
                    </a:schemeClr>
                  </a:outerShdw>
                </a:effectLst>
                <a:latin typeface="+mj-lt"/>
                <a:ea typeface="Consolas" charset="0"/>
                <a:cs typeface="Consolas" charset="0"/>
              </a:rPr>
              <a:t>E</a:t>
            </a:r>
            <a:r>
              <a:rPr lang="en-US" sz="1400" b="1" dirty="0" smtClean="0">
                <a:ln w="0"/>
                <a:solidFill>
                  <a:srgbClr val="C00000"/>
                </a:solidFill>
                <a:effectLst>
                  <a:outerShdw blurRad="38100" dist="19050" dir="2700000" algn="tl" rotWithShape="0">
                    <a:schemeClr val="dk1">
                      <a:alpha val="40000"/>
                    </a:schemeClr>
                  </a:outerShdw>
                </a:effectLst>
                <a:latin typeface="+mj-lt"/>
                <a:ea typeface="Consolas" charset="0"/>
                <a:cs typeface="Consolas" charset="0"/>
              </a:rPr>
              <a:t>ntropy</a:t>
            </a:r>
            <a:endParaRPr lang="en-US" sz="1400" b="1" dirty="0">
              <a:solidFill>
                <a:srgbClr val="C00000"/>
              </a:solidFill>
              <a:latin typeface="+mj-lt"/>
              <a:ea typeface="Consolas" charset="0"/>
              <a:cs typeface="Consolas" charset="0"/>
            </a:endParaRPr>
          </a:p>
        </p:txBody>
      </p:sp>
    </p:spTree>
    <p:extLst>
      <p:ext uri="{BB962C8B-B14F-4D97-AF65-F5344CB8AC3E}">
        <p14:creationId xmlns:p14="http://schemas.microsoft.com/office/powerpoint/2010/main" val="1908054579"/>
      </p:ext>
    </p:extLst>
  </p:cSld>
  <p:clrMapOvr>
    <a:masterClrMapping/>
  </p:clrMapOvr>
  <mc:AlternateContent xmlns:mc="http://schemas.openxmlformats.org/markup-compatibility/2006" xmlns:p14="http://schemas.microsoft.com/office/powerpoint/2010/main">
    <mc:Choice Requires="p14">
      <p:transition spd="slow" p14:dur="2000" advTm="311"/>
    </mc:Choice>
    <mc:Fallback xmlns="">
      <p:transition spd="slow" advTm="311"/>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8" name="Elbow Connector 67"/>
          <p:cNvCxnSpPr/>
          <p:nvPr/>
        </p:nvCxnSpPr>
        <p:spPr>
          <a:xfrm>
            <a:off x="5895848" y="2541154"/>
            <a:ext cx="358864" cy="1572266"/>
          </a:xfrm>
          <a:prstGeom prst="bentConnector2">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31" name="Rounded Rectangle 30"/>
          <p:cNvSpPr/>
          <p:nvPr/>
        </p:nvSpPr>
        <p:spPr>
          <a:xfrm>
            <a:off x="854881" y="1808852"/>
            <a:ext cx="4663981" cy="849500"/>
          </a:xfrm>
          <a:prstGeom prst="roundRect">
            <a:avLst>
              <a:gd name="adj" fmla="val 0"/>
            </a:avLst>
          </a:prstGeom>
          <a:solidFill>
            <a:schemeClr val="bg1">
              <a:lumMod val="95000"/>
            </a:schemeClr>
          </a:solidFill>
          <a:ln w="9525">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sp>
        <p:nvSpPr>
          <p:cNvPr id="32" name="Rounded Rectangle 31"/>
          <p:cNvSpPr/>
          <p:nvPr/>
        </p:nvSpPr>
        <p:spPr>
          <a:xfrm>
            <a:off x="995560" y="1961252"/>
            <a:ext cx="4696442" cy="849500"/>
          </a:xfrm>
          <a:prstGeom prst="roundRect">
            <a:avLst>
              <a:gd name="adj" fmla="val 0"/>
            </a:avLst>
          </a:prstGeom>
          <a:solidFill>
            <a:schemeClr val="bg1">
              <a:lumMod val="95000"/>
            </a:schemeClr>
          </a:solidFill>
          <a:ln w="9525">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sp>
        <p:nvSpPr>
          <p:cNvPr id="33" name="Rounded Rectangle 32"/>
          <p:cNvSpPr/>
          <p:nvPr/>
        </p:nvSpPr>
        <p:spPr>
          <a:xfrm>
            <a:off x="4946554" y="2116404"/>
            <a:ext cx="949294" cy="849500"/>
          </a:xfrm>
          <a:prstGeom prst="roundRect">
            <a:avLst>
              <a:gd name="adj" fmla="val 0"/>
            </a:avLst>
          </a:prstGeom>
          <a:solidFill>
            <a:schemeClr val="bg1">
              <a:lumMod val="95000"/>
            </a:schemeClr>
          </a:solidFill>
          <a:ln w="9525">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n w="0"/>
                <a:solidFill>
                  <a:schemeClr val="tx1"/>
                </a:solidFill>
                <a:effectLst>
                  <a:outerShdw blurRad="38100" dist="19050" dir="2700000" algn="tl" rotWithShape="0">
                    <a:schemeClr val="dk1">
                      <a:alpha val="40000"/>
                    </a:schemeClr>
                  </a:outerShdw>
                </a:effectLst>
                <a:latin typeface="+mj-lt"/>
                <a:ea typeface="Calibri Light" charset="0"/>
                <a:cs typeface="Calibri Light" charset="0"/>
              </a:rPr>
              <a:t>Actions</a:t>
            </a:r>
            <a:endParaRPr lang="en-US" sz="1600" dirty="0">
              <a:ln w="0"/>
              <a:solidFill>
                <a:schemeClr val="tx1"/>
              </a:solidFill>
              <a:effectLst>
                <a:outerShdw blurRad="38100" dist="19050" dir="2700000" algn="tl" rotWithShape="0">
                  <a:schemeClr val="dk1">
                    <a:alpha val="40000"/>
                  </a:schemeClr>
                </a:outerShdw>
              </a:effectLst>
              <a:latin typeface="+mj-lt"/>
              <a:ea typeface="Calibri Light" charset="0"/>
              <a:cs typeface="Calibri Light" charset="0"/>
            </a:endParaRPr>
          </a:p>
        </p:txBody>
      </p:sp>
      <p:sp>
        <p:nvSpPr>
          <p:cNvPr id="35" name="Rounded Rectangle 34"/>
          <p:cNvSpPr/>
          <p:nvPr/>
        </p:nvSpPr>
        <p:spPr>
          <a:xfrm>
            <a:off x="1152469" y="2116472"/>
            <a:ext cx="3794085" cy="849500"/>
          </a:xfrm>
          <a:prstGeom prst="roundRect">
            <a:avLst>
              <a:gd name="adj" fmla="val 0"/>
            </a:avLst>
          </a:prstGeom>
          <a:solidFill>
            <a:schemeClr val="bg1">
              <a:lumMod val="95000"/>
            </a:schemeClr>
          </a:solidFill>
          <a:ln w="9525">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n w="0"/>
              <a:solidFill>
                <a:srgbClr val="C00000"/>
              </a:solidFill>
              <a:effectLst>
                <a:outerShdw blurRad="38100" dist="19050" dir="2700000" algn="tl" rotWithShape="0">
                  <a:schemeClr val="dk1">
                    <a:alpha val="40000"/>
                  </a:schemeClr>
                </a:outerShdw>
              </a:effectLst>
              <a:latin typeface="+mj-lt"/>
              <a:ea typeface="Calibri Light" charset="0"/>
              <a:cs typeface="Calibri Light" charset="0"/>
            </a:endParaRPr>
          </a:p>
        </p:txBody>
      </p:sp>
      <p:sp>
        <p:nvSpPr>
          <p:cNvPr id="4" name="TextBox 3"/>
          <p:cNvSpPr txBox="1"/>
          <p:nvPr/>
        </p:nvSpPr>
        <p:spPr>
          <a:xfrm>
            <a:off x="1301752" y="2266005"/>
            <a:ext cx="620618" cy="461665"/>
          </a:xfrm>
          <a:prstGeom prst="rect">
            <a:avLst/>
          </a:prstGeom>
          <a:noFill/>
        </p:spPr>
        <p:txBody>
          <a:bodyPr wrap="none" rtlCol="0">
            <a:spAutoFit/>
          </a:bodyPr>
          <a:lstStyle/>
          <a:p>
            <a:pPr algn="ctr"/>
            <a:r>
              <a:rPr lang="en-US" sz="1200" dirty="0" smtClean="0">
                <a:ln w="0"/>
                <a:effectLst>
                  <a:outerShdw blurRad="38100" dist="19050" dir="2700000" algn="tl" rotWithShape="0">
                    <a:schemeClr val="dk1">
                      <a:alpha val="40000"/>
                    </a:schemeClr>
                  </a:outerShdw>
                </a:effectLst>
                <a:latin typeface="+mj-lt"/>
              </a:rPr>
              <a:t>Match:</a:t>
            </a:r>
          </a:p>
          <a:p>
            <a:pPr algn="ctr"/>
            <a:r>
              <a:rPr lang="en-US" sz="1200" dirty="0" smtClean="0">
                <a:ln w="0"/>
                <a:solidFill>
                  <a:srgbClr val="C00000"/>
                </a:solidFill>
                <a:effectLst>
                  <a:outerShdw blurRad="38100" dist="19050" dir="2700000" algn="tl" rotWithShape="0">
                    <a:schemeClr val="dk1">
                      <a:alpha val="40000"/>
                    </a:schemeClr>
                  </a:outerShdw>
                </a:effectLst>
                <a:latin typeface="+mj-lt"/>
              </a:rPr>
              <a:t>H1</a:t>
            </a:r>
            <a:endParaRPr lang="en-US" sz="1200" dirty="0">
              <a:ln w="0"/>
              <a:solidFill>
                <a:srgbClr val="C00000"/>
              </a:solidFill>
              <a:effectLst>
                <a:outerShdw blurRad="38100" dist="19050" dir="2700000" algn="tl" rotWithShape="0">
                  <a:schemeClr val="dk1">
                    <a:alpha val="40000"/>
                  </a:schemeClr>
                </a:outerShdw>
              </a:effectLst>
              <a:latin typeface="+mj-lt"/>
            </a:endParaRPr>
          </a:p>
        </p:txBody>
      </p:sp>
      <p:sp>
        <p:nvSpPr>
          <p:cNvPr id="38" name="TextBox 37"/>
          <p:cNvSpPr txBox="1"/>
          <p:nvPr/>
        </p:nvSpPr>
        <p:spPr>
          <a:xfrm>
            <a:off x="2177320" y="2274516"/>
            <a:ext cx="620618" cy="461665"/>
          </a:xfrm>
          <a:prstGeom prst="rect">
            <a:avLst/>
          </a:prstGeom>
          <a:noFill/>
        </p:spPr>
        <p:txBody>
          <a:bodyPr wrap="none" rtlCol="0">
            <a:spAutoFit/>
          </a:bodyPr>
          <a:lstStyle/>
          <a:p>
            <a:pPr algn="ctr"/>
            <a:r>
              <a:rPr lang="en-US" sz="1200" dirty="0" smtClean="0">
                <a:ln w="0"/>
                <a:effectLst>
                  <a:outerShdw blurRad="38100" dist="19050" dir="2700000" algn="tl" rotWithShape="0">
                    <a:schemeClr val="dk1">
                      <a:alpha val="40000"/>
                    </a:schemeClr>
                  </a:outerShdw>
                </a:effectLst>
                <a:latin typeface="+mj-lt"/>
              </a:rPr>
              <a:t>Match:</a:t>
            </a:r>
          </a:p>
          <a:p>
            <a:pPr algn="ctr"/>
            <a:r>
              <a:rPr lang="en-US" sz="1200" dirty="0" smtClean="0">
                <a:ln w="0"/>
                <a:solidFill>
                  <a:srgbClr val="C00000"/>
                </a:solidFill>
                <a:effectLst>
                  <a:outerShdw blurRad="38100" dist="19050" dir="2700000" algn="tl" rotWithShape="0">
                    <a:schemeClr val="dk1">
                      <a:alpha val="40000"/>
                    </a:schemeClr>
                  </a:outerShdw>
                </a:effectLst>
                <a:latin typeface="+mj-lt"/>
              </a:rPr>
              <a:t>H1,H3</a:t>
            </a:r>
            <a:endParaRPr lang="en-US" sz="1200" dirty="0">
              <a:ln w="0"/>
              <a:solidFill>
                <a:srgbClr val="C00000"/>
              </a:solidFill>
              <a:effectLst>
                <a:outerShdw blurRad="38100" dist="19050" dir="2700000" algn="tl" rotWithShape="0">
                  <a:schemeClr val="dk1">
                    <a:alpha val="40000"/>
                  </a:schemeClr>
                </a:outerShdw>
              </a:effectLst>
              <a:latin typeface="+mj-lt"/>
            </a:endParaRPr>
          </a:p>
        </p:txBody>
      </p:sp>
      <p:sp>
        <p:nvSpPr>
          <p:cNvPr id="39" name="TextBox 38"/>
          <p:cNvSpPr txBox="1"/>
          <p:nvPr/>
        </p:nvSpPr>
        <p:spPr>
          <a:xfrm>
            <a:off x="3065158" y="2266005"/>
            <a:ext cx="777777" cy="461665"/>
          </a:xfrm>
          <a:prstGeom prst="rect">
            <a:avLst/>
          </a:prstGeom>
          <a:noFill/>
        </p:spPr>
        <p:txBody>
          <a:bodyPr wrap="none" rtlCol="0">
            <a:spAutoFit/>
          </a:bodyPr>
          <a:lstStyle/>
          <a:p>
            <a:pPr algn="ctr"/>
            <a:r>
              <a:rPr lang="en-US" sz="1200" dirty="0" smtClean="0">
                <a:ln w="0"/>
                <a:effectLst>
                  <a:outerShdw blurRad="38100" dist="19050" dir="2700000" algn="tl" rotWithShape="0">
                    <a:schemeClr val="dk1">
                      <a:alpha val="40000"/>
                    </a:schemeClr>
                  </a:outerShdw>
                </a:effectLst>
                <a:latin typeface="+mj-lt"/>
              </a:rPr>
              <a:t>Match:</a:t>
            </a:r>
          </a:p>
          <a:p>
            <a:pPr algn="ctr"/>
            <a:r>
              <a:rPr lang="en-US" sz="1200" dirty="0" smtClean="0">
                <a:ln w="0"/>
                <a:solidFill>
                  <a:srgbClr val="C00000"/>
                </a:solidFill>
                <a:effectLst>
                  <a:outerShdw blurRad="38100" dist="19050" dir="2700000" algn="tl" rotWithShape="0">
                    <a:schemeClr val="dk1">
                      <a:alpha val="40000"/>
                    </a:schemeClr>
                  </a:outerShdw>
                </a:effectLst>
                <a:latin typeface="+mj-lt"/>
              </a:rPr>
              <a:t>H1,H3,H2</a:t>
            </a:r>
          </a:p>
        </p:txBody>
      </p:sp>
      <p:sp>
        <p:nvSpPr>
          <p:cNvPr id="40" name="TextBox 39"/>
          <p:cNvSpPr txBox="1"/>
          <p:nvPr/>
        </p:nvSpPr>
        <p:spPr>
          <a:xfrm>
            <a:off x="4014887" y="2251502"/>
            <a:ext cx="814646" cy="646331"/>
          </a:xfrm>
          <a:prstGeom prst="rect">
            <a:avLst/>
          </a:prstGeom>
          <a:noFill/>
        </p:spPr>
        <p:txBody>
          <a:bodyPr wrap="none" rtlCol="0">
            <a:spAutoFit/>
          </a:bodyPr>
          <a:lstStyle/>
          <a:p>
            <a:pPr algn="ctr"/>
            <a:r>
              <a:rPr lang="en-US" sz="1200" dirty="0" smtClean="0">
                <a:ln w="0"/>
                <a:effectLst>
                  <a:outerShdw blurRad="38100" dist="19050" dir="2700000" algn="tl" rotWithShape="0">
                    <a:schemeClr val="dk1">
                      <a:alpha val="40000"/>
                    </a:schemeClr>
                  </a:outerShdw>
                </a:effectLst>
                <a:latin typeface="+mj-lt"/>
              </a:rPr>
              <a:t>Match:</a:t>
            </a:r>
          </a:p>
          <a:p>
            <a:pPr algn="ctr"/>
            <a:r>
              <a:rPr lang="en-US" sz="1200" dirty="0" smtClean="0">
                <a:ln w="0"/>
                <a:solidFill>
                  <a:srgbClr val="C00000"/>
                </a:solidFill>
                <a:effectLst>
                  <a:outerShdw blurRad="38100" dist="19050" dir="2700000" algn="tl" rotWithShape="0">
                    <a:schemeClr val="dk1">
                      <a:alpha val="40000"/>
                    </a:schemeClr>
                  </a:outerShdw>
                </a:effectLst>
                <a:latin typeface="+mj-lt"/>
              </a:rPr>
              <a:t>H1,H3,H2,</a:t>
            </a:r>
          </a:p>
          <a:p>
            <a:pPr algn="ctr"/>
            <a:r>
              <a:rPr lang="en-US" sz="1200" dirty="0" smtClean="0">
                <a:ln w="0"/>
                <a:solidFill>
                  <a:srgbClr val="C00000"/>
                </a:solidFill>
                <a:effectLst>
                  <a:outerShdw blurRad="38100" dist="19050" dir="2700000" algn="tl" rotWithShape="0">
                    <a:schemeClr val="dk1">
                      <a:alpha val="40000"/>
                    </a:schemeClr>
                  </a:outerShdw>
                </a:effectLst>
                <a:latin typeface="+mj-lt"/>
              </a:rPr>
              <a:t>H4</a:t>
            </a:r>
          </a:p>
        </p:txBody>
      </p:sp>
      <p:sp>
        <p:nvSpPr>
          <p:cNvPr id="41" name="Rounded Rectangle 40"/>
          <p:cNvSpPr/>
          <p:nvPr/>
        </p:nvSpPr>
        <p:spPr>
          <a:xfrm>
            <a:off x="1250298" y="2246090"/>
            <a:ext cx="700419" cy="633465"/>
          </a:xfrm>
          <a:prstGeom prst="roundRect">
            <a:avLst>
              <a:gd name="adj" fmla="val 0"/>
            </a:avLst>
          </a:prstGeom>
          <a:noFill/>
          <a:ln w="9525">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n w="0"/>
              <a:solidFill>
                <a:schemeClr val="tx1"/>
              </a:solidFill>
              <a:effectLst>
                <a:outerShdw blurRad="38100" dist="19050" dir="2700000" algn="tl" rotWithShape="0">
                  <a:schemeClr val="dk1">
                    <a:alpha val="40000"/>
                  </a:schemeClr>
                </a:outerShdw>
              </a:effectLst>
              <a:latin typeface="+mj-lt"/>
              <a:ea typeface="Calibri Light" charset="0"/>
              <a:cs typeface="Calibri Light" charset="0"/>
            </a:endParaRPr>
          </a:p>
        </p:txBody>
      </p:sp>
      <p:sp>
        <p:nvSpPr>
          <p:cNvPr id="42" name="Rounded Rectangle 41"/>
          <p:cNvSpPr/>
          <p:nvPr/>
        </p:nvSpPr>
        <p:spPr>
          <a:xfrm>
            <a:off x="2050286" y="2246871"/>
            <a:ext cx="852096" cy="633465"/>
          </a:xfrm>
          <a:prstGeom prst="roundRect">
            <a:avLst>
              <a:gd name="adj" fmla="val 0"/>
            </a:avLst>
          </a:prstGeom>
          <a:noFill/>
          <a:ln w="9525">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n w="0"/>
              <a:solidFill>
                <a:schemeClr val="tx1"/>
              </a:solidFill>
              <a:effectLst>
                <a:outerShdw blurRad="38100" dist="19050" dir="2700000" algn="tl" rotWithShape="0">
                  <a:schemeClr val="dk1">
                    <a:alpha val="40000"/>
                  </a:schemeClr>
                </a:outerShdw>
              </a:effectLst>
              <a:latin typeface="+mj-lt"/>
              <a:ea typeface="Calibri Light" charset="0"/>
              <a:cs typeface="Calibri Light" charset="0"/>
            </a:endParaRPr>
          </a:p>
        </p:txBody>
      </p:sp>
      <p:sp>
        <p:nvSpPr>
          <p:cNvPr id="43" name="Rounded Rectangle 42"/>
          <p:cNvSpPr/>
          <p:nvPr/>
        </p:nvSpPr>
        <p:spPr>
          <a:xfrm>
            <a:off x="3019655" y="2246871"/>
            <a:ext cx="852096" cy="633465"/>
          </a:xfrm>
          <a:prstGeom prst="roundRect">
            <a:avLst>
              <a:gd name="adj" fmla="val 0"/>
            </a:avLst>
          </a:prstGeom>
          <a:noFill/>
          <a:ln w="9525">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n w="0"/>
              <a:solidFill>
                <a:schemeClr val="tx1"/>
              </a:solidFill>
              <a:effectLst>
                <a:outerShdw blurRad="38100" dist="19050" dir="2700000" algn="tl" rotWithShape="0">
                  <a:schemeClr val="dk1">
                    <a:alpha val="40000"/>
                  </a:schemeClr>
                </a:outerShdw>
              </a:effectLst>
              <a:latin typeface="+mj-lt"/>
              <a:ea typeface="Calibri Light" charset="0"/>
              <a:cs typeface="Calibri Light" charset="0"/>
            </a:endParaRPr>
          </a:p>
        </p:txBody>
      </p:sp>
      <p:sp>
        <p:nvSpPr>
          <p:cNvPr id="44" name="Rounded Rectangle 43"/>
          <p:cNvSpPr/>
          <p:nvPr/>
        </p:nvSpPr>
        <p:spPr>
          <a:xfrm>
            <a:off x="3989024" y="2242606"/>
            <a:ext cx="852096" cy="633465"/>
          </a:xfrm>
          <a:prstGeom prst="roundRect">
            <a:avLst>
              <a:gd name="adj" fmla="val 0"/>
            </a:avLst>
          </a:prstGeom>
          <a:noFill/>
          <a:ln w="9525">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n w="0"/>
              <a:solidFill>
                <a:schemeClr val="tx1"/>
              </a:solidFill>
              <a:effectLst>
                <a:outerShdw blurRad="38100" dist="19050" dir="2700000" algn="tl" rotWithShape="0">
                  <a:schemeClr val="dk1">
                    <a:alpha val="40000"/>
                  </a:schemeClr>
                </a:outerShdw>
              </a:effectLst>
              <a:latin typeface="+mj-lt"/>
              <a:ea typeface="Calibri Light" charset="0"/>
              <a:cs typeface="Calibri Light" charset="0"/>
            </a:endParaRPr>
          </a:p>
        </p:txBody>
      </p:sp>
      <p:cxnSp>
        <p:nvCxnSpPr>
          <p:cNvPr id="10" name="Straight Arrow Connector 9"/>
          <p:cNvCxnSpPr>
            <a:stCxn id="41" idx="3"/>
            <a:endCxn id="42" idx="1"/>
          </p:cNvCxnSpPr>
          <p:nvPr/>
        </p:nvCxnSpPr>
        <p:spPr>
          <a:xfrm>
            <a:off x="1950717" y="2562823"/>
            <a:ext cx="99569" cy="781"/>
          </a:xfrm>
          <a:prstGeom prst="straightConnector1">
            <a:avLst/>
          </a:prstGeom>
          <a:ln w="9525">
            <a:solidFill>
              <a:schemeClr val="bg2">
                <a:lumMod val="25000"/>
              </a:schemeClr>
            </a:solidFill>
            <a:headEnd w="sm" len="med"/>
            <a:tailEnd type="arrow" w="sm" len="sm"/>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2909308" y="2574541"/>
            <a:ext cx="99569" cy="781"/>
          </a:xfrm>
          <a:prstGeom prst="straightConnector1">
            <a:avLst/>
          </a:prstGeom>
          <a:ln w="9525">
            <a:solidFill>
              <a:schemeClr val="bg2">
                <a:lumMod val="25000"/>
              </a:schemeClr>
            </a:solidFill>
            <a:headEnd w="sm" len="med"/>
            <a:tailEnd type="arrow" w="sm" len="sm"/>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3884129" y="2591672"/>
            <a:ext cx="99569" cy="781"/>
          </a:xfrm>
          <a:prstGeom prst="straightConnector1">
            <a:avLst/>
          </a:prstGeom>
          <a:ln w="9525">
            <a:solidFill>
              <a:schemeClr val="bg2">
                <a:lumMod val="25000"/>
              </a:schemeClr>
            </a:solidFill>
            <a:headEnd w="sm" len="med"/>
            <a:tailEnd type="arrow" w="sm" len="sm"/>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1472049" y="1540485"/>
            <a:ext cx="1652889" cy="307777"/>
          </a:xfrm>
          <a:prstGeom prst="rect">
            <a:avLst/>
          </a:prstGeom>
          <a:noFill/>
        </p:spPr>
        <p:txBody>
          <a:bodyPr wrap="none" rtlCol="0">
            <a:spAutoFit/>
          </a:bodyPr>
          <a:lstStyle/>
          <a:p>
            <a:pPr algn="ctr"/>
            <a:r>
              <a:rPr lang="en-US" sz="1400" dirty="0" smtClean="0">
                <a:ln w="0"/>
                <a:effectLst>
                  <a:outerShdw blurRad="38100" dist="19050" dir="2700000" algn="tl" rotWithShape="0">
                    <a:schemeClr val="dk1">
                      <a:alpha val="40000"/>
                    </a:schemeClr>
                  </a:outerShdw>
                </a:effectLst>
                <a:latin typeface="+mj-lt"/>
              </a:rPr>
              <a:t>Match-Action Tables</a:t>
            </a:r>
            <a:endParaRPr lang="en-US" sz="1400" dirty="0">
              <a:ln w="0"/>
              <a:effectLst>
                <a:outerShdw blurRad="38100" dist="19050" dir="2700000" algn="tl" rotWithShape="0">
                  <a:schemeClr val="dk1">
                    <a:alpha val="40000"/>
                  </a:schemeClr>
                </a:outerShdw>
              </a:effectLst>
              <a:latin typeface="+mj-lt"/>
            </a:endParaRPr>
          </a:p>
        </p:txBody>
      </p:sp>
      <p:sp>
        <p:nvSpPr>
          <p:cNvPr id="51" name="Rounded Rectangle 50"/>
          <p:cNvSpPr/>
          <p:nvPr/>
        </p:nvSpPr>
        <p:spPr>
          <a:xfrm>
            <a:off x="6951065" y="1298250"/>
            <a:ext cx="953895" cy="249001"/>
          </a:xfrm>
          <a:prstGeom prst="roundRect">
            <a:avLst>
              <a:gd name="adj" fmla="val 0"/>
            </a:avLst>
          </a:prstGeom>
          <a:solidFill>
            <a:schemeClr val="bg1">
              <a:lumMod val="50000"/>
            </a:schemeClr>
          </a:solidFill>
          <a:ln w="28575">
            <a:solidFill>
              <a:schemeClr val="bg1">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smtClean="0">
                <a:ln w="0"/>
                <a:solidFill>
                  <a:schemeClr val="bg1"/>
                </a:solidFill>
                <a:effectLst>
                  <a:outerShdw blurRad="38100" dist="19050" dir="2700000" algn="tl" rotWithShape="0">
                    <a:schemeClr val="dk1">
                      <a:alpha val="40000"/>
                    </a:schemeClr>
                  </a:outerShdw>
                </a:effectLst>
                <a:latin typeface="Calibri Light" charset="0"/>
                <a:ea typeface="Calibri Light" charset="0"/>
                <a:cs typeface="Calibri Light" charset="0"/>
              </a:rPr>
              <a:t>PISCES</a:t>
            </a:r>
            <a:endParaRPr lang="en-US" sz="1351" b="1" dirty="0">
              <a:ln w="0"/>
              <a:solidFill>
                <a:schemeClr val="bg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cxnSp>
        <p:nvCxnSpPr>
          <p:cNvPr id="57" name="Straight Arrow Connector 56"/>
          <p:cNvCxnSpPr/>
          <p:nvPr/>
        </p:nvCxnSpPr>
        <p:spPr>
          <a:xfrm>
            <a:off x="5697560" y="4124067"/>
            <a:ext cx="2494107" cy="0"/>
          </a:xfrm>
          <a:prstGeom prst="straightConnector1">
            <a:avLst/>
          </a:prstGeom>
          <a:ln w="28575">
            <a:solidFill>
              <a:schemeClr val="bg1">
                <a:lumMod val="50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a:off x="1006886" y="4129478"/>
            <a:ext cx="2243714" cy="0"/>
          </a:xfrm>
          <a:prstGeom prst="straightConnector1">
            <a:avLst/>
          </a:prstGeom>
          <a:ln w="28575">
            <a:solidFill>
              <a:schemeClr val="bg1">
                <a:lumMod val="50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194823" y="3805643"/>
            <a:ext cx="691921" cy="307777"/>
          </a:xfrm>
          <a:prstGeom prst="rect">
            <a:avLst/>
          </a:prstGeom>
          <a:noFill/>
        </p:spPr>
        <p:txBody>
          <a:bodyPr wrap="none" rtlCol="0">
            <a:spAutoFit/>
          </a:bodyPr>
          <a:lstStyle/>
          <a:p>
            <a:r>
              <a:rPr lang="en-US" sz="14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Ingress</a:t>
            </a:r>
            <a:endParaRPr lang="en-US" sz="1400" dirty="0">
              <a:latin typeface="Calibri Light" charset="0"/>
              <a:ea typeface="Calibri Light" charset="0"/>
              <a:cs typeface="Calibri Light" charset="0"/>
            </a:endParaRPr>
          </a:p>
        </p:txBody>
      </p:sp>
      <p:sp>
        <p:nvSpPr>
          <p:cNvPr id="60" name="TextBox 59"/>
          <p:cNvSpPr txBox="1"/>
          <p:nvPr/>
        </p:nvSpPr>
        <p:spPr>
          <a:xfrm>
            <a:off x="8299596" y="3699355"/>
            <a:ext cx="643831" cy="307777"/>
          </a:xfrm>
          <a:prstGeom prst="rect">
            <a:avLst/>
          </a:prstGeom>
          <a:noFill/>
        </p:spPr>
        <p:txBody>
          <a:bodyPr wrap="none" rtlCol="0">
            <a:spAutoFit/>
          </a:bodyPr>
          <a:lstStyle/>
          <a:p>
            <a:r>
              <a:rPr lang="en-US" sz="14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Egress</a:t>
            </a:r>
            <a:endParaRPr lang="en-US" sz="1800" dirty="0">
              <a:latin typeface="Calibri Light" charset="0"/>
              <a:ea typeface="Calibri Light" charset="0"/>
              <a:cs typeface="Calibri Light" charset="0"/>
            </a:endParaRPr>
          </a:p>
        </p:txBody>
      </p:sp>
      <p:cxnSp>
        <p:nvCxnSpPr>
          <p:cNvPr id="61" name="Straight Arrow Connector 60"/>
          <p:cNvCxnSpPr/>
          <p:nvPr/>
        </p:nvCxnSpPr>
        <p:spPr>
          <a:xfrm>
            <a:off x="3250600" y="4126120"/>
            <a:ext cx="304799" cy="0"/>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a:off x="362117" y="4134889"/>
            <a:ext cx="685261" cy="0"/>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a:off x="5392761" y="4134889"/>
            <a:ext cx="304799" cy="0"/>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a:off x="8191667" y="4118831"/>
            <a:ext cx="685261" cy="0"/>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65" name="Rounded Rectangle 64"/>
          <p:cNvSpPr/>
          <p:nvPr/>
        </p:nvSpPr>
        <p:spPr>
          <a:xfrm>
            <a:off x="194823" y="3766917"/>
            <a:ext cx="8748604" cy="628837"/>
          </a:xfrm>
          <a:prstGeom prst="roundRect">
            <a:avLst>
              <a:gd name="adj" fmla="val 0"/>
            </a:avLst>
          </a:prstGeom>
          <a:solidFill>
            <a:schemeClr val="bg1">
              <a:alpha val="75000"/>
            </a:schemeClr>
          </a:solidFill>
          <a:ln w="952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Rounded Rectangle 65"/>
          <p:cNvSpPr/>
          <p:nvPr/>
        </p:nvSpPr>
        <p:spPr>
          <a:xfrm>
            <a:off x="3544884" y="3680863"/>
            <a:ext cx="1838197" cy="849500"/>
          </a:xfrm>
          <a:prstGeom prst="roundRect">
            <a:avLst>
              <a:gd name="adj" fmla="val 0"/>
            </a:avLst>
          </a:prstGeom>
          <a:solidFill>
            <a:schemeClr val="bg1">
              <a:lumMod val="95000"/>
            </a:schemeClr>
          </a:solidFill>
          <a:ln w="9525">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Match-Action</a:t>
            </a:r>
          </a:p>
          <a:p>
            <a:pPr algn="ctr"/>
            <a:r>
              <a:rPr lang="en-US" sz="14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Cache</a:t>
            </a:r>
            <a:endParaRPr lang="en-US" sz="20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cxnSp>
        <p:nvCxnSpPr>
          <p:cNvPr id="67" name="Straight Arrow Connector 66"/>
          <p:cNvCxnSpPr/>
          <p:nvPr/>
        </p:nvCxnSpPr>
        <p:spPr>
          <a:xfrm flipH="1">
            <a:off x="4375362" y="2963152"/>
            <a:ext cx="1824" cy="717711"/>
          </a:xfrm>
          <a:prstGeom prst="straightConnector1">
            <a:avLst/>
          </a:prstGeom>
          <a:ln w="28575">
            <a:solidFill>
              <a:schemeClr val="bg1">
                <a:lumMod val="50000"/>
              </a:schemeClr>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sp>
        <p:nvSpPr>
          <p:cNvPr id="36" name="Title 1"/>
          <p:cNvSpPr>
            <a:spLocks noGrp="1"/>
          </p:cNvSpPr>
          <p:nvPr>
            <p:ph type="title"/>
          </p:nvPr>
        </p:nvSpPr>
        <p:spPr>
          <a:xfrm>
            <a:off x="628650" y="273844"/>
            <a:ext cx="7886700" cy="994172"/>
          </a:xfrm>
        </p:spPr>
        <p:txBody>
          <a:bodyPr/>
          <a:lstStyle/>
          <a:p>
            <a:r>
              <a:rPr lang="en-US" dirty="0" smtClean="0"/>
              <a:t>Optimization: </a:t>
            </a:r>
            <a:r>
              <a:rPr lang="en-US" b="1" dirty="0" smtClean="0"/>
              <a:t>Stage Assignment</a:t>
            </a:r>
            <a:endParaRPr lang="en-US" b="1" dirty="0"/>
          </a:p>
        </p:txBody>
      </p:sp>
    </p:spTree>
    <p:extLst>
      <p:ext uri="{BB962C8B-B14F-4D97-AF65-F5344CB8AC3E}">
        <p14:creationId xmlns:p14="http://schemas.microsoft.com/office/powerpoint/2010/main" val="1792203418"/>
      </p:ext>
    </p:extLst>
  </p:cSld>
  <p:clrMapOvr>
    <a:masterClrMapping/>
  </p:clrMapOvr>
  <mc:AlternateContent xmlns:mc="http://schemas.openxmlformats.org/markup-compatibility/2006" xmlns:p14="http://schemas.microsoft.com/office/powerpoint/2010/main">
    <mc:Choice Requires="p14">
      <p:transition spd="slow" p14:dur="2000" advTm="536"/>
    </mc:Choice>
    <mc:Fallback xmlns="">
      <p:transition spd="slow" advTm="536"/>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8" name="Elbow Connector 67"/>
          <p:cNvCxnSpPr/>
          <p:nvPr/>
        </p:nvCxnSpPr>
        <p:spPr>
          <a:xfrm>
            <a:off x="5895848" y="2541154"/>
            <a:ext cx="358864" cy="1572266"/>
          </a:xfrm>
          <a:prstGeom prst="bentConnector2">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31" name="Rounded Rectangle 30"/>
          <p:cNvSpPr/>
          <p:nvPr/>
        </p:nvSpPr>
        <p:spPr>
          <a:xfrm>
            <a:off x="854881" y="1808852"/>
            <a:ext cx="4663981" cy="849500"/>
          </a:xfrm>
          <a:prstGeom prst="roundRect">
            <a:avLst>
              <a:gd name="adj" fmla="val 0"/>
            </a:avLst>
          </a:prstGeom>
          <a:solidFill>
            <a:schemeClr val="bg1">
              <a:lumMod val="95000"/>
            </a:schemeClr>
          </a:solidFill>
          <a:ln w="9525">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sp>
        <p:nvSpPr>
          <p:cNvPr id="32" name="Rounded Rectangle 31"/>
          <p:cNvSpPr/>
          <p:nvPr/>
        </p:nvSpPr>
        <p:spPr>
          <a:xfrm>
            <a:off x="995560" y="1961252"/>
            <a:ext cx="4696442" cy="849500"/>
          </a:xfrm>
          <a:prstGeom prst="roundRect">
            <a:avLst>
              <a:gd name="adj" fmla="val 0"/>
            </a:avLst>
          </a:prstGeom>
          <a:solidFill>
            <a:schemeClr val="bg1">
              <a:lumMod val="95000"/>
            </a:schemeClr>
          </a:solidFill>
          <a:ln w="9525">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sp>
        <p:nvSpPr>
          <p:cNvPr id="33" name="Rounded Rectangle 32"/>
          <p:cNvSpPr/>
          <p:nvPr/>
        </p:nvSpPr>
        <p:spPr>
          <a:xfrm>
            <a:off x="4946554" y="2116404"/>
            <a:ext cx="949294" cy="849500"/>
          </a:xfrm>
          <a:prstGeom prst="roundRect">
            <a:avLst>
              <a:gd name="adj" fmla="val 0"/>
            </a:avLst>
          </a:prstGeom>
          <a:solidFill>
            <a:schemeClr val="bg1">
              <a:lumMod val="95000"/>
            </a:schemeClr>
          </a:solidFill>
          <a:ln w="9525">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n w="0"/>
                <a:solidFill>
                  <a:schemeClr val="tx1"/>
                </a:solidFill>
                <a:effectLst>
                  <a:outerShdw blurRad="38100" dist="19050" dir="2700000" algn="tl" rotWithShape="0">
                    <a:schemeClr val="dk1">
                      <a:alpha val="40000"/>
                    </a:schemeClr>
                  </a:outerShdw>
                </a:effectLst>
                <a:latin typeface="+mj-lt"/>
                <a:ea typeface="Calibri Light" charset="0"/>
                <a:cs typeface="Calibri Light" charset="0"/>
              </a:rPr>
              <a:t>Actions</a:t>
            </a:r>
            <a:endParaRPr lang="en-US" sz="1600" dirty="0">
              <a:ln w="0"/>
              <a:solidFill>
                <a:schemeClr val="tx1"/>
              </a:solidFill>
              <a:effectLst>
                <a:outerShdw blurRad="38100" dist="19050" dir="2700000" algn="tl" rotWithShape="0">
                  <a:schemeClr val="dk1">
                    <a:alpha val="40000"/>
                  </a:schemeClr>
                </a:outerShdw>
              </a:effectLst>
              <a:latin typeface="+mj-lt"/>
              <a:ea typeface="Calibri Light" charset="0"/>
              <a:cs typeface="Calibri Light" charset="0"/>
            </a:endParaRPr>
          </a:p>
        </p:txBody>
      </p:sp>
      <p:sp>
        <p:nvSpPr>
          <p:cNvPr id="35" name="Rounded Rectangle 34"/>
          <p:cNvSpPr/>
          <p:nvPr/>
        </p:nvSpPr>
        <p:spPr>
          <a:xfrm>
            <a:off x="1152469" y="2116472"/>
            <a:ext cx="3794085" cy="849500"/>
          </a:xfrm>
          <a:prstGeom prst="roundRect">
            <a:avLst>
              <a:gd name="adj" fmla="val 0"/>
            </a:avLst>
          </a:prstGeom>
          <a:solidFill>
            <a:schemeClr val="bg1">
              <a:lumMod val="95000"/>
            </a:schemeClr>
          </a:solidFill>
          <a:ln w="9525">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n w="0"/>
              <a:solidFill>
                <a:srgbClr val="C00000"/>
              </a:solidFill>
              <a:effectLst>
                <a:outerShdw blurRad="38100" dist="19050" dir="2700000" algn="tl" rotWithShape="0">
                  <a:schemeClr val="dk1">
                    <a:alpha val="40000"/>
                  </a:schemeClr>
                </a:outerShdw>
              </a:effectLst>
              <a:latin typeface="+mj-lt"/>
              <a:ea typeface="Calibri Light" charset="0"/>
              <a:cs typeface="Calibri Light" charset="0"/>
            </a:endParaRPr>
          </a:p>
        </p:txBody>
      </p:sp>
      <p:sp>
        <p:nvSpPr>
          <p:cNvPr id="4" name="TextBox 3"/>
          <p:cNvSpPr txBox="1"/>
          <p:nvPr/>
        </p:nvSpPr>
        <p:spPr>
          <a:xfrm>
            <a:off x="1301752" y="2266005"/>
            <a:ext cx="620618" cy="461665"/>
          </a:xfrm>
          <a:prstGeom prst="rect">
            <a:avLst/>
          </a:prstGeom>
          <a:noFill/>
        </p:spPr>
        <p:txBody>
          <a:bodyPr wrap="none" rtlCol="0">
            <a:spAutoFit/>
          </a:bodyPr>
          <a:lstStyle/>
          <a:p>
            <a:pPr algn="ctr"/>
            <a:r>
              <a:rPr lang="en-US" sz="1200" dirty="0" smtClean="0">
                <a:ln w="0"/>
                <a:effectLst>
                  <a:outerShdw blurRad="38100" dist="19050" dir="2700000" algn="tl" rotWithShape="0">
                    <a:schemeClr val="dk1">
                      <a:alpha val="40000"/>
                    </a:schemeClr>
                  </a:outerShdw>
                </a:effectLst>
                <a:latin typeface="+mj-lt"/>
              </a:rPr>
              <a:t>Match:</a:t>
            </a:r>
          </a:p>
          <a:p>
            <a:pPr algn="ctr"/>
            <a:r>
              <a:rPr lang="en-US" sz="1200" dirty="0" smtClean="0">
                <a:ln w="0"/>
                <a:solidFill>
                  <a:srgbClr val="C00000"/>
                </a:solidFill>
                <a:effectLst>
                  <a:outerShdw blurRad="38100" dist="19050" dir="2700000" algn="tl" rotWithShape="0">
                    <a:schemeClr val="dk1">
                      <a:alpha val="40000"/>
                    </a:schemeClr>
                  </a:outerShdw>
                </a:effectLst>
                <a:latin typeface="+mj-lt"/>
              </a:rPr>
              <a:t>H1</a:t>
            </a:r>
            <a:endParaRPr lang="en-US" sz="1200" dirty="0">
              <a:ln w="0"/>
              <a:solidFill>
                <a:srgbClr val="C00000"/>
              </a:solidFill>
              <a:effectLst>
                <a:outerShdw blurRad="38100" dist="19050" dir="2700000" algn="tl" rotWithShape="0">
                  <a:schemeClr val="dk1">
                    <a:alpha val="40000"/>
                  </a:schemeClr>
                </a:outerShdw>
              </a:effectLst>
              <a:latin typeface="+mj-lt"/>
            </a:endParaRPr>
          </a:p>
        </p:txBody>
      </p:sp>
      <p:sp>
        <p:nvSpPr>
          <p:cNvPr id="38" name="TextBox 37"/>
          <p:cNvSpPr txBox="1"/>
          <p:nvPr/>
        </p:nvSpPr>
        <p:spPr>
          <a:xfrm>
            <a:off x="2177320" y="2274516"/>
            <a:ext cx="620618" cy="461665"/>
          </a:xfrm>
          <a:prstGeom prst="rect">
            <a:avLst/>
          </a:prstGeom>
          <a:noFill/>
        </p:spPr>
        <p:txBody>
          <a:bodyPr wrap="none" rtlCol="0">
            <a:spAutoFit/>
          </a:bodyPr>
          <a:lstStyle/>
          <a:p>
            <a:pPr algn="ctr"/>
            <a:r>
              <a:rPr lang="en-US" sz="1200" dirty="0" smtClean="0">
                <a:ln w="0"/>
                <a:effectLst>
                  <a:outerShdw blurRad="38100" dist="19050" dir="2700000" algn="tl" rotWithShape="0">
                    <a:schemeClr val="dk1">
                      <a:alpha val="40000"/>
                    </a:schemeClr>
                  </a:outerShdw>
                </a:effectLst>
                <a:latin typeface="+mj-lt"/>
              </a:rPr>
              <a:t>Match:</a:t>
            </a:r>
          </a:p>
          <a:p>
            <a:pPr algn="ctr"/>
            <a:r>
              <a:rPr lang="en-US" sz="1200" dirty="0" smtClean="0">
                <a:ln w="0"/>
                <a:solidFill>
                  <a:srgbClr val="C00000"/>
                </a:solidFill>
                <a:effectLst>
                  <a:outerShdw blurRad="38100" dist="19050" dir="2700000" algn="tl" rotWithShape="0">
                    <a:schemeClr val="dk1">
                      <a:alpha val="40000"/>
                    </a:schemeClr>
                  </a:outerShdw>
                </a:effectLst>
                <a:latin typeface="+mj-lt"/>
              </a:rPr>
              <a:t>H1,H3</a:t>
            </a:r>
            <a:endParaRPr lang="en-US" sz="1200" dirty="0">
              <a:ln w="0"/>
              <a:solidFill>
                <a:srgbClr val="C00000"/>
              </a:solidFill>
              <a:effectLst>
                <a:outerShdw blurRad="38100" dist="19050" dir="2700000" algn="tl" rotWithShape="0">
                  <a:schemeClr val="dk1">
                    <a:alpha val="40000"/>
                  </a:schemeClr>
                </a:outerShdw>
              </a:effectLst>
              <a:latin typeface="+mj-lt"/>
            </a:endParaRPr>
          </a:p>
        </p:txBody>
      </p:sp>
      <p:sp>
        <p:nvSpPr>
          <p:cNvPr id="39" name="TextBox 38"/>
          <p:cNvSpPr txBox="1"/>
          <p:nvPr/>
        </p:nvSpPr>
        <p:spPr>
          <a:xfrm>
            <a:off x="3065158" y="2266005"/>
            <a:ext cx="777777" cy="461665"/>
          </a:xfrm>
          <a:prstGeom prst="rect">
            <a:avLst/>
          </a:prstGeom>
          <a:noFill/>
        </p:spPr>
        <p:txBody>
          <a:bodyPr wrap="none" rtlCol="0">
            <a:spAutoFit/>
          </a:bodyPr>
          <a:lstStyle/>
          <a:p>
            <a:pPr algn="ctr"/>
            <a:r>
              <a:rPr lang="en-US" sz="1200" b="1" dirty="0" smtClean="0">
                <a:ln w="0"/>
                <a:effectLst>
                  <a:outerShdw blurRad="38100" dist="19050" dir="2700000" algn="tl" rotWithShape="0">
                    <a:schemeClr val="dk1">
                      <a:alpha val="40000"/>
                    </a:schemeClr>
                  </a:outerShdw>
                </a:effectLst>
                <a:latin typeface="+mj-lt"/>
              </a:rPr>
              <a:t>Match:</a:t>
            </a:r>
          </a:p>
          <a:p>
            <a:pPr algn="ctr"/>
            <a:r>
              <a:rPr lang="en-US" sz="1200" b="1" dirty="0" smtClean="0">
                <a:ln w="0"/>
                <a:solidFill>
                  <a:srgbClr val="C00000"/>
                </a:solidFill>
                <a:effectLst>
                  <a:outerShdw blurRad="38100" dist="19050" dir="2700000" algn="tl" rotWithShape="0">
                    <a:schemeClr val="dk1">
                      <a:alpha val="40000"/>
                    </a:schemeClr>
                  </a:outerShdw>
                </a:effectLst>
                <a:latin typeface="+mj-lt"/>
              </a:rPr>
              <a:t>H1,H3,H2</a:t>
            </a:r>
          </a:p>
        </p:txBody>
      </p:sp>
      <p:sp>
        <p:nvSpPr>
          <p:cNvPr id="40" name="TextBox 39"/>
          <p:cNvSpPr txBox="1"/>
          <p:nvPr/>
        </p:nvSpPr>
        <p:spPr>
          <a:xfrm>
            <a:off x="4014887" y="2251502"/>
            <a:ext cx="814646" cy="646331"/>
          </a:xfrm>
          <a:prstGeom prst="rect">
            <a:avLst/>
          </a:prstGeom>
          <a:noFill/>
        </p:spPr>
        <p:txBody>
          <a:bodyPr wrap="none" rtlCol="0">
            <a:spAutoFit/>
          </a:bodyPr>
          <a:lstStyle/>
          <a:p>
            <a:pPr algn="ctr"/>
            <a:r>
              <a:rPr lang="en-US" sz="1200" dirty="0" smtClean="0">
                <a:ln w="0"/>
                <a:effectLst>
                  <a:outerShdw blurRad="38100" dist="19050" dir="2700000" algn="tl" rotWithShape="0">
                    <a:schemeClr val="dk1">
                      <a:alpha val="40000"/>
                    </a:schemeClr>
                  </a:outerShdw>
                </a:effectLst>
                <a:latin typeface="+mj-lt"/>
              </a:rPr>
              <a:t>Match:</a:t>
            </a:r>
          </a:p>
          <a:p>
            <a:pPr algn="ctr"/>
            <a:r>
              <a:rPr lang="en-US" sz="1200" dirty="0" smtClean="0">
                <a:ln w="0"/>
                <a:solidFill>
                  <a:srgbClr val="C00000"/>
                </a:solidFill>
                <a:effectLst>
                  <a:outerShdw blurRad="38100" dist="19050" dir="2700000" algn="tl" rotWithShape="0">
                    <a:schemeClr val="dk1">
                      <a:alpha val="40000"/>
                    </a:schemeClr>
                  </a:outerShdw>
                </a:effectLst>
                <a:latin typeface="+mj-lt"/>
              </a:rPr>
              <a:t>H1,H3,H2,</a:t>
            </a:r>
          </a:p>
          <a:p>
            <a:pPr algn="ctr"/>
            <a:r>
              <a:rPr lang="en-US" sz="1200" dirty="0" smtClean="0">
                <a:ln w="0"/>
                <a:solidFill>
                  <a:srgbClr val="C00000"/>
                </a:solidFill>
                <a:effectLst>
                  <a:outerShdw blurRad="38100" dist="19050" dir="2700000" algn="tl" rotWithShape="0">
                    <a:schemeClr val="dk1">
                      <a:alpha val="40000"/>
                    </a:schemeClr>
                  </a:outerShdw>
                </a:effectLst>
                <a:latin typeface="+mj-lt"/>
              </a:rPr>
              <a:t>H4</a:t>
            </a:r>
          </a:p>
        </p:txBody>
      </p:sp>
      <p:sp>
        <p:nvSpPr>
          <p:cNvPr id="41" name="Rounded Rectangle 40"/>
          <p:cNvSpPr/>
          <p:nvPr/>
        </p:nvSpPr>
        <p:spPr>
          <a:xfrm>
            <a:off x="1250298" y="2246090"/>
            <a:ext cx="700419" cy="633465"/>
          </a:xfrm>
          <a:prstGeom prst="roundRect">
            <a:avLst>
              <a:gd name="adj" fmla="val 0"/>
            </a:avLst>
          </a:prstGeom>
          <a:noFill/>
          <a:ln w="9525">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n w="0"/>
              <a:solidFill>
                <a:schemeClr val="tx1"/>
              </a:solidFill>
              <a:effectLst>
                <a:outerShdw blurRad="38100" dist="19050" dir="2700000" algn="tl" rotWithShape="0">
                  <a:schemeClr val="dk1">
                    <a:alpha val="40000"/>
                  </a:schemeClr>
                </a:outerShdw>
              </a:effectLst>
              <a:latin typeface="+mj-lt"/>
              <a:ea typeface="Calibri Light" charset="0"/>
              <a:cs typeface="Calibri Light" charset="0"/>
            </a:endParaRPr>
          </a:p>
        </p:txBody>
      </p:sp>
      <p:sp>
        <p:nvSpPr>
          <p:cNvPr id="42" name="Rounded Rectangle 41"/>
          <p:cNvSpPr/>
          <p:nvPr/>
        </p:nvSpPr>
        <p:spPr>
          <a:xfrm>
            <a:off x="2050286" y="2246871"/>
            <a:ext cx="852096" cy="633465"/>
          </a:xfrm>
          <a:prstGeom prst="roundRect">
            <a:avLst>
              <a:gd name="adj" fmla="val 0"/>
            </a:avLst>
          </a:prstGeom>
          <a:noFill/>
          <a:ln w="9525">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n w="0"/>
              <a:solidFill>
                <a:schemeClr val="tx1"/>
              </a:solidFill>
              <a:effectLst>
                <a:outerShdw blurRad="38100" dist="19050" dir="2700000" algn="tl" rotWithShape="0">
                  <a:schemeClr val="dk1">
                    <a:alpha val="40000"/>
                  </a:schemeClr>
                </a:outerShdw>
              </a:effectLst>
              <a:latin typeface="+mj-lt"/>
              <a:ea typeface="Calibri Light" charset="0"/>
              <a:cs typeface="Calibri Light" charset="0"/>
            </a:endParaRPr>
          </a:p>
        </p:txBody>
      </p:sp>
      <p:sp>
        <p:nvSpPr>
          <p:cNvPr id="43" name="Rounded Rectangle 42"/>
          <p:cNvSpPr/>
          <p:nvPr/>
        </p:nvSpPr>
        <p:spPr>
          <a:xfrm>
            <a:off x="3019655" y="2246871"/>
            <a:ext cx="852096" cy="633465"/>
          </a:xfrm>
          <a:prstGeom prst="roundRect">
            <a:avLst>
              <a:gd name="adj" fmla="val 0"/>
            </a:avLst>
          </a:prstGeom>
          <a:noFill/>
          <a:ln w="9525">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n w="0"/>
              <a:solidFill>
                <a:schemeClr val="tx1"/>
              </a:solidFill>
              <a:effectLst>
                <a:outerShdw blurRad="38100" dist="19050" dir="2700000" algn="tl" rotWithShape="0">
                  <a:schemeClr val="dk1">
                    <a:alpha val="40000"/>
                  </a:schemeClr>
                </a:outerShdw>
              </a:effectLst>
              <a:latin typeface="+mj-lt"/>
              <a:ea typeface="Calibri Light" charset="0"/>
              <a:cs typeface="Calibri Light" charset="0"/>
            </a:endParaRPr>
          </a:p>
        </p:txBody>
      </p:sp>
      <p:sp>
        <p:nvSpPr>
          <p:cNvPr id="44" name="Rounded Rectangle 43"/>
          <p:cNvSpPr/>
          <p:nvPr/>
        </p:nvSpPr>
        <p:spPr>
          <a:xfrm>
            <a:off x="3989024" y="2242606"/>
            <a:ext cx="852096" cy="633465"/>
          </a:xfrm>
          <a:prstGeom prst="roundRect">
            <a:avLst>
              <a:gd name="adj" fmla="val 0"/>
            </a:avLst>
          </a:prstGeom>
          <a:noFill/>
          <a:ln w="9525">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n w="0"/>
              <a:solidFill>
                <a:schemeClr val="tx1"/>
              </a:solidFill>
              <a:effectLst>
                <a:outerShdw blurRad="38100" dist="19050" dir="2700000" algn="tl" rotWithShape="0">
                  <a:schemeClr val="dk1">
                    <a:alpha val="40000"/>
                  </a:schemeClr>
                </a:outerShdw>
              </a:effectLst>
              <a:latin typeface="+mj-lt"/>
              <a:ea typeface="Calibri Light" charset="0"/>
              <a:cs typeface="Calibri Light" charset="0"/>
            </a:endParaRPr>
          </a:p>
        </p:txBody>
      </p:sp>
      <p:cxnSp>
        <p:nvCxnSpPr>
          <p:cNvPr id="10" name="Straight Arrow Connector 9"/>
          <p:cNvCxnSpPr>
            <a:stCxn id="41" idx="3"/>
            <a:endCxn id="42" idx="1"/>
          </p:cNvCxnSpPr>
          <p:nvPr/>
        </p:nvCxnSpPr>
        <p:spPr>
          <a:xfrm>
            <a:off x="1950717" y="2562823"/>
            <a:ext cx="99569" cy="781"/>
          </a:xfrm>
          <a:prstGeom prst="straightConnector1">
            <a:avLst/>
          </a:prstGeom>
          <a:ln w="9525">
            <a:solidFill>
              <a:schemeClr val="bg2">
                <a:lumMod val="25000"/>
              </a:schemeClr>
            </a:solidFill>
            <a:headEnd w="sm" len="med"/>
            <a:tailEnd type="arrow" w="sm" len="sm"/>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2909308" y="2574541"/>
            <a:ext cx="99569" cy="781"/>
          </a:xfrm>
          <a:prstGeom prst="straightConnector1">
            <a:avLst/>
          </a:prstGeom>
          <a:ln w="9525">
            <a:solidFill>
              <a:schemeClr val="bg2">
                <a:lumMod val="25000"/>
              </a:schemeClr>
            </a:solidFill>
            <a:headEnd w="sm" len="med"/>
            <a:tailEnd type="arrow" w="sm" len="sm"/>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3884129" y="2591672"/>
            <a:ext cx="99569" cy="781"/>
          </a:xfrm>
          <a:prstGeom prst="straightConnector1">
            <a:avLst/>
          </a:prstGeom>
          <a:ln w="9525">
            <a:solidFill>
              <a:schemeClr val="bg2">
                <a:lumMod val="25000"/>
              </a:schemeClr>
            </a:solidFill>
            <a:headEnd w="sm" len="med"/>
            <a:tailEnd type="arrow" w="sm" len="sm"/>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1472049" y="1540485"/>
            <a:ext cx="1652889" cy="307777"/>
          </a:xfrm>
          <a:prstGeom prst="rect">
            <a:avLst/>
          </a:prstGeom>
          <a:noFill/>
        </p:spPr>
        <p:txBody>
          <a:bodyPr wrap="none" rtlCol="0">
            <a:spAutoFit/>
          </a:bodyPr>
          <a:lstStyle/>
          <a:p>
            <a:pPr algn="ctr"/>
            <a:r>
              <a:rPr lang="en-US" sz="1400" dirty="0" smtClean="0">
                <a:ln w="0"/>
                <a:effectLst>
                  <a:outerShdw blurRad="38100" dist="19050" dir="2700000" algn="tl" rotWithShape="0">
                    <a:schemeClr val="dk1">
                      <a:alpha val="40000"/>
                    </a:schemeClr>
                  </a:outerShdw>
                </a:effectLst>
                <a:latin typeface="+mj-lt"/>
              </a:rPr>
              <a:t>Match-Action Tables</a:t>
            </a:r>
            <a:endParaRPr lang="en-US" sz="1400" dirty="0">
              <a:ln w="0"/>
              <a:effectLst>
                <a:outerShdw blurRad="38100" dist="19050" dir="2700000" algn="tl" rotWithShape="0">
                  <a:schemeClr val="dk1">
                    <a:alpha val="40000"/>
                  </a:schemeClr>
                </a:outerShdw>
              </a:effectLst>
              <a:latin typeface="+mj-lt"/>
            </a:endParaRPr>
          </a:p>
        </p:txBody>
      </p:sp>
      <p:sp>
        <p:nvSpPr>
          <p:cNvPr id="51" name="Rounded Rectangle 50"/>
          <p:cNvSpPr/>
          <p:nvPr/>
        </p:nvSpPr>
        <p:spPr>
          <a:xfrm>
            <a:off x="6951065" y="1298250"/>
            <a:ext cx="953895" cy="249001"/>
          </a:xfrm>
          <a:prstGeom prst="roundRect">
            <a:avLst>
              <a:gd name="adj" fmla="val 0"/>
            </a:avLst>
          </a:prstGeom>
          <a:solidFill>
            <a:schemeClr val="bg1">
              <a:lumMod val="50000"/>
            </a:schemeClr>
          </a:solidFill>
          <a:ln w="28575">
            <a:solidFill>
              <a:schemeClr val="bg1">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smtClean="0">
                <a:ln w="0"/>
                <a:solidFill>
                  <a:schemeClr val="bg1"/>
                </a:solidFill>
                <a:effectLst>
                  <a:outerShdw blurRad="38100" dist="19050" dir="2700000" algn="tl" rotWithShape="0">
                    <a:schemeClr val="dk1">
                      <a:alpha val="40000"/>
                    </a:schemeClr>
                  </a:outerShdw>
                </a:effectLst>
                <a:latin typeface="Calibri Light" charset="0"/>
                <a:ea typeface="Calibri Light" charset="0"/>
                <a:cs typeface="Calibri Light" charset="0"/>
              </a:rPr>
              <a:t>PISCES</a:t>
            </a:r>
            <a:endParaRPr lang="en-US" sz="1351" b="1" dirty="0">
              <a:ln w="0"/>
              <a:solidFill>
                <a:schemeClr val="bg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cxnSp>
        <p:nvCxnSpPr>
          <p:cNvPr id="57" name="Straight Arrow Connector 56"/>
          <p:cNvCxnSpPr/>
          <p:nvPr/>
        </p:nvCxnSpPr>
        <p:spPr>
          <a:xfrm>
            <a:off x="5697560" y="4124067"/>
            <a:ext cx="2494107" cy="0"/>
          </a:xfrm>
          <a:prstGeom prst="straightConnector1">
            <a:avLst/>
          </a:prstGeom>
          <a:ln w="28575">
            <a:solidFill>
              <a:schemeClr val="bg1">
                <a:lumMod val="50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a:off x="1006886" y="4129478"/>
            <a:ext cx="2243714" cy="0"/>
          </a:xfrm>
          <a:prstGeom prst="straightConnector1">
            <a:avLst/>
          </a:prstGeom>
          <a:ln w="28575">
            <a:solidFill>
              <a:schemeClr val="bg1">
                <a:lumMod val="50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194823" y="3805643"/>
            <a:ext cx="691921" cy="307777"/>
          </a:xfrm>
          <a:prstGeom prst="rect">
            <a:avLst/>
          </a:prstGeom>
          <a:noFill/>
        </p:spPr>
        <p:txBody>
          <a:bodyPr wrap="none" rtlCol="0">
            <a:spAutoFit/>
          </a:bodyPr>
          <a:lstStyle/>
          <a:p>
            <a:r>
              <a:rPr lang="en-US" sz="14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Ingress</a:t>
            </a:r>
            <a:endParaRPr lang="en-US" sz="1400" dirty="0">
              <a:latin typeface="Calibri Light" charset="0"/>
              <a:ea typeface="Calibri Light" charset="0"/>
              <a:cs typeface="Calibri Light" charset="0"/>
            </a:endParaRPr>
          </a:p>
        </p:txBody>
      </p:sp>
      <p:sp>
        <p:nvSpPr>
          <p:cNvPr id="60" name="TextBox 59"/>
          <p:cNvSpPr txBox="1"/>
          <p:nvPr/>
        </p:nvSpPr>
        <p:spPr>
          <a:xfrm>
            <a:off x="8299596" y="3699355"/>
            <a:ext cx="643831" cy="307777"/>
          </a:xfrm>
          <a:prstGeom prst="rect">
            <a:avLst/>
          </a:prstGeom>
          <a:noFill/>
        </p:spPr>
        <p:txBody>
          <a:bodyPr wrap="none" rtlCol="0">
            <a:spAutoFit/>
          </a:bodyPr>
          <a:lstStyle/>
          <a:p>
            <a:r>
              <a:rPr lang="en-US" sz="14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Egress</a:t>
            </a:r>
            <a:endParaRPr lang="en-US" sz="1800" dirty="0">
              <a:latin typeface="Calibri Light" charset="0"/>
              <a:ea typeface="Calibri Light" charset="0"/>
              <a:cs typeface="Calibri Light" charset="0"/>
            </a:endParaRPr>
          </a:p>
        </p:txBody>
      </p:sp>
      <p:cxnSp>
        <p:nvCxnSpPr>
          <p:cNvPr id="61" name="Straight Arrow Connector 60"/>
          <p:cNvCxnSpPr/>
          <p:nvPr/>
        </p:nvCxnSpPr>
        <p:spPr>
          <a:xfrm>
            <a:off x="3250600" y="4126120"/>
            <a:ext cx="304799" cy="0"/>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a:off x="362117" y="4134889"/>
            <a:ext cx="685261" cy="0"/>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a:off x="5392761" y="4134889"/>
            <a:ext cx="304799" cy="0"/>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a:off x="8191667" y="4118831"/>
            <a:ext cx="685261" cy="0"/>
          </a:xfrm>
          <a:prstGeom prst="straightConnector1">
            <a:avLst/>
          </a:prstGeom>
          <a:ln w="28575">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65" name="Rounded Rectangle 64"/>
          <p:cNvSpPr/>
          <p:nvPr/>
        </p:nvSpPr>
        <p:spPr>
          <a:xfrm>
            <a:off x="194823" y="3766917"/>
            <a:ext cx="8748604" cy="628837"/>
          </a:xfrm>
          <a:prstGeom prst="roundRect">
            <a:avLst>
              <a:gd name="adj" fmla="val 0"/>
            </a:avLst>
          </a:prstGeom>
          <a:solidFill>
            <a:schemeClr val="bg1">
              <a:alpha val="75000"/>
            </a:schemeClr>
          </a:solidFill>
          <a:ln w="952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Rounded Rectangle 65"/>
          <p:cNvSpPr/>
          <p:nvPr/>
        </p:nvSpPr>
        <p:spPr>
          <a:xfrm>
            <a:off x="3544884" y="3680863"/>
            <a:ext cx="1838197" cy="849500"/>
          </a:xfrm>
          <a:prstGeom prst="roundRect">
            <a:avLst>
              <a:gd name="adj" fmla="val 0"/>
            </a:avLst>
          </a:prstGeom>
          <a:solidFill>
            <a:schemeClr val="bg1">
              <a:lumMod val="95000"/>
            </a:schemeClr>
          </a:solidFill>
          <a:ln w="9525">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Match-Action</a:t>
            </a:r>
          </a:p>
          <a:p>
            <a:pPr algn="ctr"/>
            <a:r>
              <a:rPr lang="en-US" sz="1400"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Cache</a:t>
            </a:r>
            <a:endParaRPr lang="en-US" sz="20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cxnSp>
        <p:nvCxnSpPr>
          <p:cNvPr id="67" name="Straight Arrow Connector 66"/>
          <p:cNvCxnSpPr/>
          <p:nvPr/>
        </p:nvCxnSpPr>
        <p:spPr>
          <a:xfrm flipH="1">
            <a:off x="4375362" y="2963152"/>
            <a:ext cx="1824" cy="717711"/>
          </a:xfrm>
          <a:prstGeom prst="straightConnector1">
            <a:avLst/>
          </a:prstGeom>
          <a:ln w="28575">
            <a:solidFill>
              <a:schemeClr val="bg1">
                <a:lumMod val="50000"/>
              </a:schemeClr>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36" name="Elbow Connector 35"/>
          <p:cNvCxnSpPr/>
          <p:nvPr/>
        </p:nvCxnSpPr>
        <p:spPr>
          <a:xfrm rot="16200000" flipH="1">
            <a:off x="3323864" y="3042517"/>
            <a:ext cx="729035" cy="468672"/>
          </a:xfrm>
          <a:prstGeom prst="bentConnector3">
            <a:avLst>
              <a:gd name="adj1" fmla="val 50000"/>
            </a:avLst>
          </a:prstGeom>
          <a:ln w="19050">
            <a:solidFill>
              <a:schemeClr val="bg1">
                <a:lumMod val="50000"/>
              </a:schemeClr>
            </a:solidFill>
            <a:prstDash val="sysDash"/>
            <a:tailEnd type="triangle" w="lg" len="med"/>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2675068" y="3340721"/>
            <a:ext cx="1248996" cy="276999"/>
          </a:xfrm>
          <a:prstGeom prst="rect">
            <a:avLst/>
          </a:prstGeom>
          <a:noFill/>
        </p:spPr>
        <p:txBody>
          <a:bodyPr wrap="none" rtlCol="0">
            <a:spAutoFit/>
          </a:bodyPr>
          <a:lstStyle/>
          <a:p>
            <a:r>
              <a:rPr lang="en-US" sz="1200" dirty="0" smtClean="0">
                <a:ln w="0"/>
                <a:effectLst>
                  <a:outerShdw blurRad="38100" dist="19050" dir="2700000" algn="tl" rotWithShape="0">
                    <a:schemeClr val="dk1">
                      <a:alpha val="40000"/>
                    </a:schemeClr>
                  </a:outerShdw>
                </a:effectLst>
                <a:latin typeface="+mj-lt"/>
                <a:ea typeface="Calibri Light" charset="0"/>
                <a:cs typeface="Calibri Light" charset="0"/>
              </a:rPr>
              <a:t>Match: </a:t>
            </a:r>
            <a:r>
              <a:rPr lang="en-US" sz="1200" dirty="0" smtClean="0">
                <a:ln w="0"/>
                <a:solidFill>
                  <a:srgbClr val="C00000"/>
                </a:solidFill>
                <a:effectLst>
                  <a:outerShdw blurRad="38100" dist="19050" dir="2700000" algn="tl" rotWithShape="0">
                    <a:schemeClr val="dk1">
                      <a:alpha val="40000"/>
                    </a:schemeClr>
                  </a:outerShdw>
                </a:effectLst>
                <a:latin typeface="+mj-lt"/>
                <a:ea typeface="Calibri Light" charset="0"/>
                <a:cs typeface="Calibri Light" charset="0"/>
              </a:rPr>
              <a:t>H1,H3,H2</a:t>
            </a:r>
            <a:endParaRPr lang="en-US" sz="1600" dirty="0">
              <a:latin typeface="+mj-lt"/>
              <a:ea typeface="Calibri Light" charset="0"/>
              <a:cs typeface="Calibri Light" charset="0"/>
            </a:endParaRPr>
          </a:p>
        </p:txBody>
      </p:sp>
      <p:sp>
        <p:nvSpPr>
          <p:cNvPr id="47" name="TextBox 46"/>
          <p:cNvSpPr txBox="1"/>
          <p:nvPr/>
        </p:nvSpPr>
        <p:spPr>
          <a:xfrm>
            <a:off x="2969668" y="2981493"/>
            <a:ext cx="514885" cy="307777"/>
          </a:xfrm>
          <a:prstGeom prst="rect">
            <a:avLst/>
          </a:prstGeom>
          <a:noFill/>
        </p:spPr>
        <p:txBody>
          <a:bodyPr wrap="none" rtlCol="0">
            <a:spAutoFit/>
          </a:bodyPr>
          <a:lstStyle/>
          <a:p>
            <a:r>
              <a:rPr lang="en-US" sz="1400" dirty="0" smtClean="0">
                <a:ln w="0"/>
                <a:solidFill>
                  <a:schemeClr val="tx1"/>
                </a:solidFill>
                <a:effectLst>
                  <a:outerShdw blurRad="38100" dist="19050" dir="2700000" algn="tl" rotWithShape="0">
                    <a:schemeClr val="dk1">
                      <a:alpha val="40000"/>
                    </a:schemeClr>
                  </a:outerShdw>
                </a:effectLst>
                <a:latin typeface="+mj-lt"/>
                <a:ea typeface="Calibri Light" charset="0"/>
                <a:cs typeface="Calibri Light" charset="0"/>
              </a:rPr>
              <a:t>Miss</a:t>
            </a:r>
            <a:endParaRPr lang="en-US" sz="1600" dirty="0">
              <a:latin typeface="+mj-lt"/>
              <a:ea typeface="Calibri Light" charset="0"/>
              <a:cs typeface="Calibri Light" charset="0"/>
            </a:endParaRPr>
          </a:p>
        </p:txBody>
      </p:sp>
      <p:sp>
        <p:nvSpPr>
          <p:cNvPr id="49" name="Title 1"/>
          <p:cNvSpPr>
            <a:spLocks noGrp="1"/>
          </p:cNvSpPr>
          <p:nvPr>
            <p:ph type="title"/>
          </p:nvPr>
        </p:nvSpPr>
        <p:spPr>
          <a:xfrm>
            <a:off x="628650" y="273844"/>
            <a:ext cx="7886700" cy="994172"/>
          </a:xfrm>
        </p:spPr>
        <p:txBody>
          <a:bodyPr/>
          <a:lstStyle/>
          <a:p>
            <a:r>
              <a:rPr lang="en-US" dirty="0" smtClean="0"/>
              <a:t>Optimization: </a:t>
            </a:r>
            <a:r>
              <a:rPr lang="en-US" b="1" dirty="0" smtClean="0"/>
              <a:t>Stage Assignment</a:t>
            </a:r>
            <a:endParaRPr lang="en-US" b="1" dirty="0"/>
          </a:p>
        </p:txBody>
      </p:sp>
    </p:spTree>
    <p:custDataLst>
      <p:tags r:id="rId1"/>
    </p:custDataLst>
    <p:extLst>
      <p:ext uri="{BB962C8B-B14F-4D97-AF65-F5344CB8AC3E}">
        <p14:creationId xmlns:p14="http://schemas.microsoft.com/office/powerpoint/2010/main" val="1504522647"/>
      </p:ext>
    </p:extLst>
  </p:cSld>
  <p:clrMapOvr>
    <a:masterClrMapping/>
  </p:clrMapOvr>
  <mc:AlternateContent xmlns:mc="http://schemas.openxmlformats.org/markup-compatibility/2006" xmlns:p14="http://schemas.microsoft.com/office/powerpoint/2010/main">
    <mc:Choice Requires="p14">
      <p:transition spd="slow" p14:dur="2000" advTm="2295"/>
    </mc:Choice>
    <mc:Fallback xmlns="">
      <p:transition spd="slow" advTm="229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Goal: </a:t>
            </a:r>
            <a:r>
              <a:rPr lang="en-US" sz="3600" dirty="0" smtClean="0"/>
              <a:t>Performance Optimizations</a:t>
            </a:r>
            <a:endParaRPr lang="en-US" dirty="0"/>
          </a:p>
        </p:txBody>
      </p:sp>
      <p:sp>
        <p:nvSpPr>
          <p:cNvPr id="5" name="Content Placeholder 2"/>
          <p:cNvSpPr>
            <a:spLocks noGrp="1"/>
          </p:cNvSpPr>
          <p:nvPr>
            <p:ph idx="1"/>
          </p:nvPr>
        </p:nvSpPr>
        <p:spPr>
          <a:xfrm>
            <a:off x="457200" y="1362456"/>
            <a:ext cx="7679267" cy="870790"/>
          </a:xfrm>
        </p:spPr>
        <p:txBody>
          <a:bodyPr>
            <a:normAutofit/>
          </a:bodyPr>
          <a:lstStyle/>
          <a:p>
            <a:pPr marL="0" indent="0">
              <a:buNone/>
            </a:pPr>
            <a:r>
              <a:rPr lang="en-US" sz="2400" smtClean="0">
                <a:solidFill>
                  <a:schemeClr val="tx1"/>
                </a:solidFill>
                <a:latin typeface="Calibri Light" charset="0"/>
                <a:ea typeface="Calibri Light" charset="0"/>
                <a:cs typeface="Calibri Light" charset="0"/>
              </a:rPr>
              <a:t>With </a:t>
            </a:r>
            <a:r>
              <a:rPr lang="en-US" sz="2400" b="1" dirty="0" smtClean="0">
                <a:solidFill>
                  <a:schemeClr val="tx1"/>
                </a:solidFill>
                <a:latin typeface="Calibri Light" charset="0"/>
                <a:ea typeface="Calibri Light" charset="0"/>
                <a:cs typeface="Calibri Light" charset="0"/>
              </a:rPr>
              <a:t>appropriate compiler optimizations</a:t>
            </a:r>
            <a:r>
              <a:rPr lang="en-US" sz="2400" dirty="0" smtClean="0">
                <a:solidFill>
                  <a:schemeClr val="tx1"/>
                </a:solidFill>
                <a:latin typeface="Calibri Light" charset="0"/>
                <a:ea typeface="Calibri Light" charset="0"/>
                <a:cs typeface="Calibri Light" charset="0"/>
              </a:rPr>
              <a:t>, PISCES performs </a:t>
            </a:r>
            <a:r>
              <a:rPr lang="en-US" sz="2400" b="1" dirty="0" smtClean="0">
                <a:solidFill>
                  <a:schemeClr val="tx1"/>
                </a:solidFill>
                <a:latin typeface="Calibri Light" charset="0"/>
                <a:ea typeface="Calibri Light" charset="0"/>
                <a:cs typeface="Calibri Light" charset="0"/>
              </a:rPr>
              <a:t>comparable</a:t>
            </a:r>
            <a:r>
              <a:rPr lang="en-US" sz="2400" dirty="0" smtClean="0">
                <a:solidFill>
                  <a:schemeClr val="tx1"/>
                </a:solidFill>
                <a:latin typeface="Calibri Light" charset="0"/>
                <a:ea typeface="Calibri Light" charset="0"/>
                <a:cs typeface="Calibri Light" charset="0"/>
              </a:rPr>
              <a:t> to native software switches (e.g., OVS).</a:t>
            </a:r>
            <a:endParaRPr lang="en-US" sz="2400" dirty="0">
              <a:latin typeface="Calibri Light" charset="0"/>
              <a:ea typeface="Calibri Light" charset="0"/>
              <a:cs typeface="Calibri Light" charset="0"/>
            </a:endParaRPr>
          </a:p>
        </p:txBody>
      </p:sp>
    </p:spTree>
    <p:custDataLst>
      <p:tags r:id="rId1"/>
    </p:custDataLst>
    <p:extLst>
      <p:ext uri="{BB962C8B-B14F-4D97-AF65-F5344CB8AC3E}">
        <p14:creationId xmlns:p14="http://schemas.microsoft.com/office/powerpoint/2010/main" val="1841085537"/>
      </p:ext>
    </p:extLst>
  </p:cSld>
  <p:clrMapOvr>
    <a:masterClrMapping/>
  </p:clrMapOvr>
  <mc:AlternateContent xmlns:mc="http://schemas.openxmlformats.org/markup-compatibility/2006" xmlns:p14="http://schemas.microsoft.com/office/powerpoint/2010/main">
    <mc:Choice Requires="p14">
      <p:transition spd="slow" p14:dur="2000" advTm="994"/>
    </mc:Choice>
    <mc:Fallback xmlns="">
      <p:transition spd="slow" advTm="99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98727287"/>
      </p:ext>
    </p:extLst>
  </p:cSld>
  <p:clrMapOvr>
    <a:masterClrMapping/>
  </p:clrMapOvr>
  <mc:AlternateContent xmlns:mc="http://schemas.openxmlformats.org/markup-compatibility/2006" xmlns:p14="http://schemas.microsoft.com/office/powerpoint/2010/main">
    <mc:Choice Requires="p14">
      <p:transition spd="slow" p14:dur="2000" advTm="583"/>
    </mc:Choice>
    <mc:Fallback xmlns="">
      <p:transition spd="slow" advTm="583"/>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Summary</a:t>
            </a:r>
            <a:endParaRPr lang="en-US" dirty="0"/>
          </a:p>
        </p:txBody>
      </p:sp>
      <p:sp>
        <p:nvSpPr>
          <p:cNvPr id="6" name="Rounded Rectangle 5"/>
          <p:cNvSpPr/>
          <p:nvPr/>
        </p:nvSpPr>
        <p:spPr>
          <a:xfrm>
            <a:off x="758874" y="1582865"/>
            <a:ext cx="3052689" cy="2341173"/>
          </a:xfrm>
          <a:prstGeom prst="roundRect">
            <a:avLst>
              <a:gd name="adj" fmla="val 0"/>
            </a:avLst>
          </a:prstGeom>
          <a:solidFill>
            <a:schemeClr val="bg1">
              <a:lumMod val="95000"/>
            </a:schemeClr>
          </a:solidFill>
          <a:ln w="9525">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PISCES</a:t>
            </a:r>
          </a:p>
          <a:p>
            <a:pPr algn="ctr"/>
            <a:r>
              <a:rPr lang="en-US" sz="2800" dirty="0" err="1" smtClean="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vSwitch</a:t>
            </a:r>
            <a:endParaRPr lang="en-US" sz="28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sp>
        <p:nvSpPr>
          <p:cNvPr id="7" name="Rounded Rectangle 6"/>
          <p:cNvSpPr/>
          <p:nvPr/>
        </p:nvSpPr>
        <p:spPr>
          <a:xfrm>
            <a:off x="1095363" y="1328452"/>
            <a:ext cx="2388920" cy="524135"/>
          </a:xfrm>
          <a:prstGeom prst="roundRect">
            <a:avLst>
              <a:gd name="adj" fmla="val 0"/>
            </a:avLst>
          </a:prstGeom>
          <a:solidFill>
            <a:schemeClr val="accent6">
              <a:lumMod val="40000"/>
              <a:lumOff val="60000"/>
            </a:schemeClr>
          </a:solidFill>
          <a:ln w="9525">
            <a:solidFill>
              <a:schemeClr val="accent6">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P4</a:t>
            </a:r>
          </a:p>
        </p:txBody>
      </p:sp>
      <p:sp>
        <p:nvSpPr>
          <p:cNvPr id="8" name="Rounded Rectangle 7"/>
          <p:cNvSpPr/>
          <p:nvPr/>
        </p:nvSpPr>
        <p:spPr>
          <a:xfrm>
            <a:off x="1090757" y="3654317"/>
            <a:ext cx="2388920" cy="524135"/>
          </a:xfrm>
          <a:prstGeom prst="roundRect">
            <a:avLst>
              <a:gd name="adj" fmla="val 0"/>
            </a:avLst>
          </a:prstGeom>
          <a:solidFill>
            <a:schemeClr val="bg1">
              <a:lumMod val="85000"/>
            </a:schemeClr>
          </a:solidFill>
          <a:ln w="9525">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OVS</a:t>
            </a:r>
            <a:endParaRPr lang="en-US" sz="28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sp>
        <p:nvSpPr>
          <p:cNvPr id="9" name="TextBox 8"/>
          <p:cNvSpPr txBox="1"/>
          <p:nvPr/>
        </p:nvSpPr>
        <p:spPr>
          <a:xfrm>
            <a:off x="4143886" y="1937843"/>
            <a:ext cx="4628127" cy="1631216"/>
          </a:xfrm>
          <a:prstGeom prst="rect">
            <a:avLst/>
          </a:prstGeom>
          <a:noFill/>
        </p:spPr>
        <p:txBody>
          <a:bodyPr wrap="square" rtlCol="0">
            <a:spAutoFit/>
          </a:bodyPr>
          <a:lstStyle/>
          <a:p>
            <a:pPr marL="342900" indent="-342900">
              <a:buFont typeface="Arial" charset="0"/>
              <a:buChar char="•"/>
            </a:pPr>
            <a:r>
              <a:rPr lang="en-US" sz="2000" dirty="0" smtClean="0">
                <a:latin typeface="Calibri Light" charset="0"/>
                <a:ea typeface="Calibri Light" charset="0"/>
                <a:cs typeface="Calibri Light" charset="0"/>
              </a:rPr>
              <a:t>Programs written in PISCES, using P4, are </a:t>
            </a:r>
            <a:r>
              <a:rPr lang="en-US" sz="2000" b="1" dirty="0" smtClean="0">
                <a:latin typeface="Calibri Light" charset="0"/>
                <a:ea typeface="Calibri Light" charset="0"/>
                <a:cs typeface="Calibri Light" charset="0"/>
              </a:rPr>
              <a:t>40 times more concise </a:t>
            </a:r>
            <a:r>
              <a:rPr lang="en-US" sz="2000" dirty="0" smtClean="0">
                <a:latin typeface="Calibri Light" charset="0"/>
                <a:ea typeface="Calibri Light" charset="0"/>
                <a:cs typeface="Calibri Light" charset="0"/>
              </a:rPr>
              <a:t>than native software code.</a:t>
            </a:r>
          </a:p>
          <a:p>
            <a:pPr marL="342900" indent="-342900">
              <a:buFontTx/>
              <a:buChar char="-"/>
            </a:pPr>
            <a:endParaRPr lang="en-US" sz="2000" dirty="0">
              <a:latin typeface="Calibri Light" charset="0"/>
              <a:ea typeface="Calibri Light" charset="0"/>
              <a:cs typeface="Calibri Light" charset="0"/>
            </a:endParaRPr>
          </a:p>
          <a:p>
            <a:pPr marL="342900" indent="-342900">
              <a:buFont typeface="Arial" charset="0"/>
              <a:buChar char="•"/>
            </a:pPr>
            <a:r>
              <a:rPr lang="en-US" sz="2000" dirty="0" smtClean="0">
                <a:latin typeface="Calibri Light" charset="0"/>
                <a:ea typeface="Calibri Light" charset="0"/>
                <a:cs typeface="Calibri Light" charset="0"/>
              </a:rPr>
              <a:t>With hardly </a:t>
            </a:r>
            <a:r>
              <a:rPr lang="en-US" sz="2000" b="1" dirty="0" smtClean="0">
                <a:latin typeface="Calibri Light" charset="0"/>
                <a:ea typeface="Calibri Light" charset="0"/>
                <a:cs typeface="Calibri Light" charset="0"/>
              </a:rPr>
              <a:t>any performance overhead!</a:t>
            </a:r>
          </a:p>
        </p:txBody>
      </p:sp>
    </p:spTree>
    <p:custDataLst>
      <p:tags r:id="rId1"/>
    </p:custDataLst>
    <p:extLst>
      <p:ext uri="{BB962C8B-B14F-4D97-AF65-F5344CB8AC3E}">
        <p14:creationId xmlns:p14="http://schemas.microsoft.com/office/powerpoint/2010/main" val="1129602800"/>
      </p:ext>
    </p:extLst>
  </p:cSld>
  <p:clrMapOvr>
    <a:masterClrMapping/>
  </p:clrMapOvr>
  <mc:AlternateContent xmlns:mc="http://schemas.openxmlformats.org/markup-compatibility/2006" xmlns:p14="http://schemas.microsoft.com/office/powerpoint/2010/main">
    <mc:Choice Requires="p14">
      <p:transition spd="slow" p14:dur="2000" advTm="13133"/>
    </mc:Choice>
    <mc:Fallback xmlns="">
      <p:transition spd="slow" advTm="1313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Questions?</a:t>
            </a:r>
            <a:endParaRPr lang="en-US" dirty="0"/>
          </a:p>
        </p:txBody>
      </p:sp>
      <p:sp>
        <p:nvSpPr>
          <p:cNvPr id="5" name="Content Placeholder 2"/>
          <p:cNvSpPr>
            <a:spLocks noGrp="1"/>
          </p:cNvSpPr>
          <p:nvPr>
            <p:ph idx="1"/>
          </p:nvPr>
        </p:nvSpPr>
        <p:spPr>
          <a:xfrm>
            <a:off x="628650" y="1266032"/>
            <a:ext cx="7679267" cy="2961084"/>
          </a:xfrm>
        </p:spPr>
        <p:txBody>
          <a:bodyP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lang="en-US" sz="2400" dirty="0">
              <a:latin typeface="+mj-lt"/>
              <a:ea typeface="Calibri Light" charset="0"/>
              <a:cs typeface="Calibri Light"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US" sz="2400" dirty="0" smtClean="0">
              <a:latin typeface="+mj-lt"/>
              <a:ea typeface="Calibri Light" charset="0"/>
              <a:cs typeface="Calibri Light"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lang="en-US" sz="2800" dirty="0" smtClean="0">
                <a:latin typeface="+mj-lt"/>
                <a:ea typeface="Calibri Light" charset="0"/>
                <a:cs typeface="Calibri Light" charset="0"/>
              </a:rPr>
              <a:t>Learn more and try PISCES, here:</a:t>
            </a:r>
          </a:p>
          <a:p>
            <a:pPr marL="0" marR="0" lvl="0" indent="0" algn="ctr" defTabSz="914400" eaLnBrk="1" fontAlgn="auto" latinLnBrk="0" hangingPunct="1">
              <a:lnSpc>
                <a:spcPct val="100000"/>
              </a:lnSpc>
              <a:spcBef>
                <a:spcPts val="0"/>
              </a:spcBef>
              <a:spcAft>
                <a:spcPts val="0"/>
              </a:spcAft>
              <a:buClrTx/>
              <a:buSzTx/>
              <a:buFontTx/>
              <a:buNone/>
              <a:tabLst/>
              <a:defRPr/>
            </a:pPr>
            <a:r>
              <a:rPr lang="en-US" sz="2800" dirty="0" smtClean="0">
                <a:latin typeface="+mj-lt"/>
                <a:ea typeface="Calibri Light" charset="0"/>
                <a:cs typeface="Calibri Light" charset="0"/>
                <a:hlinkClick r:id="rId2"/>
              </a:rPr>
              <a:t>www.pisces.cs.princeton.edu</a:t>
            </a:r>
            <a:r>
              <a:rPr lang="en-US" sz="2800" dirty="0" smtClean="0">
                <a:latin typeface="+mj-lt"/>
                <a:ea typeface="Calibri Light" charset="0"/>
                <a:cs typeface="Calibri Light" charset="0"/>
              </a:rPr>
              <a:t> </a:t>
            </a:r>
            <a:endParaRPr lang="en-US" sz="2400" dirty="0" smtClean="0">
              <a:latin typeface="+mj-lt"/>
              <a:ea typeface="Calibri Light" charset="0"/>
              <a:cs typeface="Calibri Light"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US" sz="2400" dirty="0">
              <a:latin typeface="+mj-lt"/>
              <a:ea typeface="Calibri Light" charset="0"/>
              <a:cs typeface="Calibri Light"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US" sz="2400" dirty="0" smtClean="0">
              <a:latin typeface="+mj-lt"/>
              <a:ea typeface="Calibri Light" charset="0"/>
              <a:cs typeface="Calibri Light" charset="0"/>
            </a:endParaRPr>
          </a:p>
          <a:p>
            <a:pPr marL="0" marR="0" lvl="0" indent="0" algn="r" defTabSz="914400" eaLnBrk="1" fontAlgn="auto" latinLnBrk="0" hangingPunct="1">
              <a:lnSpc>
                <a:spcPct val="100000"/>
              </a:lnSpc>
              <a:spcBef>
                <a:spcPts val="0"/>
              </a:spcBef>
              <a:spcAft>
                <a:spcPts val="0"/>
              </a:spcAft>
              <a:buClrTx/>
              <a:buSzTx/>
              <a:buFontTx/>
              <a:buNone/>
              <a:tabLst/>
              <a:defRPr/>
            </a:pPr>
            <a:r>
              <a:rPr lang="en-US" sz="1600" dirty="0" smtClean="0">
                <a:latin typeface="+mj-lt"/>
                <a:ea typeface="Calibri Light" charset="0"/>
                <a:cs typeface="Calibri Light" charset="0"/>
              </a:rPr>
              <a:t>Muhammad Shahbaz</a:t>
            </a:r>
          </a:p>
          <a:p>
            <a:pPr marL="0" marR="0" lvl="0" indent="0" algn="r" defTabSz="914400" eaLnBrk="1" fontAlgn="auto" latinLnBrk="0" hangingPunct="1">
              <a:lnSpc>
                <a:spcPct val="100000"/>
              </a:lnSpc>
              <a:spcBef>
                <a:spcPts val="0"/>
              </a:spcBef>
              <a:spcAft>
                <a:spcPts val="0"/>
              </a:spcAft>
              <a:buClrTx/>
              <a:buSzTx/>
              <a:buFontTx/>
              <a:buNone/>
              <a:tabLst/>
              <a:defRPr/>
            </a:pPr>
            <a:r>
              <a:rPr lang="en-US" sz="1600" smtClean="0">
                <a:latin typeface="+mj-lt"/>
                <a:ea typeface="Calibri Light" charset="0"/>
                <a:cs typeface="Calibri Light" charset="0"/>
                <a:hlinkClick r:id="rId3"/>
              </a:rPr>
              <a:t>mshahbaz@cs.princeton.edu</a:t>
            </a:r>
            <a:r>
              <a:rPr lang="en-US" sz="1600" dirty="0" smtClean="0">
                <a:latin typeface="+mj-lt"/>
                <a:ea typeface="Calibri Light" charset="0"/>
                <a:cs typeface="Calibri Light" charset="0"/>
              </a:rPr>
              <a:t>  </a:t>
            </a:r>
            <a:endParaRPr lang="en-US" sz="1600" dirty="0">
              <a:latin typeface="+mj-lt"/>
              <a:ea typeface="Calibri Light" charset="0"/>
              <a:cs typeface="Calibri Light" charset="0"/>
            </a:endParaRPr>
          </a:p>
        </p:txBody>
      </p:sp>
      <p:pic>
        <p:nvPicPr>
          <p:cNvPr id="4" name="Picture 316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54246" y="4490095"/>
            <a:ext cx="1430756" cy="4820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5" descr="su-logo.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8652" y="4417530"/>
            <a:ext cx="416081" cy="416081"/>
          </a:xfrm>
          <a:prstGeom prst="rect">
            <a:avLst/>
          </a:prstGeom>
        </p:spPr>
      </p:pic>
      <p:pic>
        <p:nvPicPr>
          <p:cNvPr id="7" name="Picture 6" descr="vmware_logo.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81452" y="4471417"/>
            <a:ext cx="1444308" cy="364503"/>
          </a:xfrm>
          <a:prstGeom prst="rect">
            <a:avLst/>
          </a:prstGeom>
        </p:spPr>
      </p:pic>
      <p:pic>
        <p:nvPicPr>
          <p:cNvPr id="8" name="Picture 7" descr="pu-logo.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3790" y="4417531"/>
            <a:ext cx="326688" cy="416080"/>
          </a:xfrm>
          <a:prstGeom prst="rect">
            <a:avLst/>
          </a:prstGeom>
        </p:spPr>
      </p:pic>
    </p:spTree>
    <p:extLst>
      <p:ext uri="{BB962C8B-B14F-4D97-AF65-F5344CB8AC3E}">
        <p14:creationId xmlns:p14="http://schemas.microsoft.com/office/powerpoint/2010/main" val="920346252"/>
      </p:ext>
    </p:extLst>
  </p:cSld>
  <p:clrMapOvr>
    <a:masterClrMapping/>
  </p:clrMapOvr>
  <mc:AlternateContent xmlns:mc="http://schemas.openxmlformats.org/markup-compatibility/2006" xmlns:p14="http://schemas.microsoft.com/office/powerpoint/2010/main">
    <mc:Choice Requires="p14">
      <p:transition spd="slow" p14:dur="2000" advTm="1367"/>
    </mc:Choice>
    <mc:Fallback xmlns="">
      <p:transition spd="slow" advTm="1367"/>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Needs of a Protocol Designer</a:t>
            </a:r>
            <a:endParaRPr lang="en-US" dirty="0"/>
          </a:p>
        </p:txBody>
      </p:sp>
      <p:sp>
        <p:nvSpPr>
          <p:cNvPr id="23" name="Rounded Rectangle 22"/>
          <p:cNvSpPr/>
          <p:nvPr/>
        </p:nvSpPr>
        <p:spPr>
          <a:xfrm>
            <a:off x="812167" y="3406103"/>
            <a:ext cx="3980771" cy="1320531"/>
          </a:xfrm>
          <a:prstGeom prst="roundRect">
            <a:avLst>
              <a:gd name="adj" fmla="val 0"/>
            </a:avLst>
          </a:prstGeom>
          <a:solidFill>
            <a:schemeClr val="bg1">
              <a:lumMod val="95000"/>
            </a:schemeClr>
          </a:solidFill>
          <a:ln w="9525">
            <a:solidFill>
              <a:schemeClr val="bg2">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latin typeface="Calibri Light" charset="0"/>
              <a:ea typeface="Calibri Light" charset="0"/>
              <a:cs typeface="Calibri Light" charset="0"/>
            </a:endParaRPr>
          </a:p>
        </p:txBody>
      </p:sp>
      <p:sp>
        <p:nvSpPr>
          <p:cNvPr id="25" name="Rounded Rectangle 24"/>
          <p:cNvSpPr/>
          <p:nvPr/>
        </p:nvSpPr>
        <p:spPr>
          <a:xfrm>
            <a:off x="964569" y="4042381"/>
            <a:ext cx="3541495" cy="433104"/>
          </a:xfrm>
          <a:prstGeom prst="roundRect">
            <a:avLst>
              <a:gd name="adj" fmla="val 0"/>
            </a:avLst>
          </a:prstGeom>
          <a:solidFill>
            <a:schemeClr val="bg2">
              <a:lumMod val="75000"/>
            </a:schemeClr>
          </a:solidFill>
          <a:ln w="9525">
            <a:solidFill>
              <a:schemeClr val="bg2">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Kernel</a:t>
            </a:r>
            <a:endParaRPr lang="en-US" sz="1351"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sp>
        <p:nvSpPr>
          <p:cNvPr id="26" name="TextBox 25"/>
          <p:cNvSpPr txBox="1"/>
          <p:nvPr/>
        </p:nvSpPr>
        <p:spPr>
          <a:xfrm>
            <a:off x="1031111" y="3554966"/>
            <a:ext cx="890685" cy="338554"/>
          </a:xfrm>
          <a:prstGeom prst="rect">
            <a:avLst/>
          </a:prstGeom>
          <a:solidFill>
            <a:schemeClr val="accent1">
              <a:lumMod val="40000"/>
              <a:lumOff val="60000"/>
            </a:schemeClr>
          </a:solidFill>
          <a:ln>
            <a:solidFill>
              <a:schemeClr val="bg2">
                <a:lumMod val="50000"/>
              </a:schemeClr>
            </a:solidFill>
            <a:prstDash val="solid"/>
          </a:ln>
        </p:spPr>
        <p:txBody>
          <a:bodyPr wrap="square" rtlCol="0">
            <a:spAutoFit/>
          </a:bodyPr>
          <a:lstStyle/>
          <a:p>
            <a:pPr algn="ctr"/>
            <a:r>
              <a:rPr lang="en-US" sz="1600" dirty="0">
                <a:ln w="0"/>
                <a:effectLst>
                  <a:outerShdw blurRad="38100" dist="19050" dir="2700000" algn="tl" rotWithShape="0">
                    <a:schemeClr val="dk1">
                      <a:alpha val="40000"/>
                    </a:schemeClr>
                  </a:outerShdw>
                </a:effectLst>
                <a:latin typeface="Calibri Light" charset="0"/>
                <a:ea typeface="Calibri Light" charset="0"/>
                <a:cs typeface="Calibri Light" charset="0"/>
              </a:rPr>
              <a:t>Parser</a:t>
            </a:r>
            <a:endParaRPr lang="en-US" sz="1600" dirty="0">
              <a:latin typeface="Calibri Light" charset="0"/>
              <a:ea typeface="Calibri Light" charset="0"/>
              <a:cs typeface="Calibri Light" charset="0"/>
            </a:endParaRPr>
          </a:p>
        </p:txBody>
      </p:sp>
      <p:sp>
        <p:nvSpPr>
          <p:cNvPr id="27" name="TextBox 26"/>
          <p:cNvSpPr txBox="1"/>
          <p:nvPr/>
        </p:nvSpPr>
        <p:spPr>
          <a:xfrm>
            <a:off x="2051769" y="3554966"/>
            <a:ext cx="2547252" cy="338554"/>
          </a:xfrm>
          <a:prstGeom prst="rect">
            <a:avLst/>
          </a:prstGeom>
          <a:solidFill>
            <a:schemeClr val="accent1">
              <a:lumMod val="40000"/>
              <a:lumOff val="60000"/>
            </a:schemeClr>
          </a:solidFill>
          <a:ln>
            <a:solidFill>
              <a:schemeClr val="bg2">
                <a:lumMod val="50000"/>
              </a:schemeClr>
            </a:solidFill>
            <a:prstDash val="solid"/>
          </a:ln>
        </p:spPr>
        <p:txBody>
          <a:bodyPr wrap="square" rtlCol="0">
            <a:spAutoFit/>
          </a:bodyPr>
          <a:lstStyle/>
          <a:p>
            <a:pPr algn="ctr"/>
            <a:r>
              <a:rPr lang="en-US" sz="1600" dirty="0">
                <a:ln w="0"/>
                <a:effectLst>
                  <a:outerShdw blurRad="38100" dist="19050" dir="2700000" algn="tl" rotWithShape="0">
                    <a:schemeClr val="dk1">
                      <a:alpha val="40000"/>
                    </a:schemeClr>
                  </a:outerShdw>
                </a:effectLst>
                <a:latin typeface="Calibri Light" charset="0"/>
                <a:ea typeface="Calibri Light" charset="0"/>
                <a:cs typeface="Calibri Light" charset="0"/>
              </a:rPr>
              <a:t>Match-Action Pipeline</a:t>
            </a:r>
            <a:endParaRPr lang="en-US" sz="1600" dirty="0">
              <a:latin typeface="Calibri Light" charset="0"/>
              <a:ea typeface="Calibri Light" charset="0"/>
              <a:cs typeface="Calibri Light" charset="0"/>
            </a:endParaRPr>
          </a:p>
        </p:txBody>
      </p:sp>
      <p:cxnSp>
        <p:nvCxnSpPr>
          <p:cNvPr id="28" name="Straight Connector 27"/>
          <p:cNvCxnSpPr/>
          <p:nvPr/>
        </p:nvCxnSpPr>
        <p:spPr>
          <a:xfrm>
            <a:off x="1273512" y="3893519"/>
            <a:ext cx="1" cy="148863"/>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638874" y="3893519"/>
            <a:ext cx="0" cy="270267"/>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3037737" y="3890937"/>
            <a:ext cx="1" cy="148863"/>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3403098" y="3890936"/>
            <a:ext cx="0" cy="270267"/>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36" name="Rounded Rectangle 35"/>
          <p:cNvSpPr/>
          <p:nvPr/>
        </p:nvSpPr>
        <p:spPr>
          <a:xfrm>
            <a:off x="1116969" y="4142519"/>
            <a:ext cx="3541495" cy="433104"/>
          </a:xfrm>
          <a:prstGeom prst="roundRect">
            <a:avLst>
              <a:gd name="adj" fmla="val 0"/>
            </a:avLst>
          </a:prstGeom>
          <a:solidFill>
            <a:schemeClr val="bg2">
              <a:lumMod val="75000"/>
            </a:schemeClr>
          </a:solidFill>
          <a:ln w="9525">
            <a:solidFill>
              <a:schemeClr val="bg2">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rPr>
              <a:t>DPDK</a:t>
            </a:r>
            <a:endParaRPr lang="en-US" sz="1351" dirty="0">
              <a:ln w="0"/>
              <a:solidFill>
                <a:schemeClr val="tx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pic>
        <p:nvPicPr>
          <p:cNvPr id="39" name="Picture 3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1336" y="3483167"/>
            <a:ext cx="1178457" cy="1113265"/>
          </a:xfrm>
          <a:prstGeom prst="rect">
            <a:avLst/>
          </a:prstGeom>
        </p:spPr>
      </p:pic>
      <p:sp>
        <p:nvSpPr>
          <p:cNvPr id="45" name="Rounded Rectangle 44"/>
          <p:cNvSpPr/>
          <p:nvPr/>
        </p:nvSpPr>
        <p:spPr>
          <a:xfrm>
            <a:off x="822042" y="3146640"/>
            <a:ext cx="749064" cy="249001"/>
          </a:xfrm>
          <a:prstGeom prst="roundRect">
            <a:avLst>
              <a:gd name="adj" fmla="val 0"/>
            </a:avLst>
          </a:prstGeom>
          <a:solidFill>
            <a:schemeClr val="tx1">
              <a:lumMod val="75000"/>
              <a:lumOff val="25000"/>
            </a:schemeClr>
          </a:solidFill>
          <a:ln w="28575">
            <a:solidFill>
              <a:schemeClr val="tx1">
                <a:lumMod val="75000"/>
                <a:lumOff val="2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ln w="0"/>
                <a:solidFill>
                  <a:schemeClr val="bg1"/>
                </a:solidFill>
                <a:effectLst>
                  <a:outerShdw blurRad="38100" dist="19050" dir="2700000" algn="tl" rotWithShape="0">
                    <a:schemeClr val="dk1">
                      <a:alpha val="40000"/>
                    </a:schemeClr>
                  </a:outerShdw>
                </a:effectLst>
                <a:latin typeface="Calibri Light" charset="0"/>
                <a:ea typeface="Calibri Light" charset="0"/>
                <a:cs typeface="Calibri Light" charset="0"/>
              </a:rPr>
              <a:t>OVS</a:t>
            </a:r>
            <a:endParaRPr lang="en-US" sz="1351" b="1" dirty="0">
              <a:ln w="0"/>
              <a:solidFill>
                <a:schemeClr val="bg1"/>
              </a:solidFill>
              <a:effectLst>
                <a:outerShdw blurRad="38100" dist="19050" dir="2700000" algn="tl" rotWithShape="0">
                  <a:schemeClr val="dk1">
                    <a:alpha val="40000"/>
                  </a:schemeClr>
                </a:outerShdw>
              </a:effectLst>
              <a:latin typeface="Calibri Light" charset="0"/>
              <a:ea typeface="Calibri Light" charset="0"/>
              <a:cs typeface="Calibri Light" charset="0"/>
            </a:endParaRPr>
          </a:p>
        </p:txBody>
      </p:sp>
      <p:grpSp>
        <p:nvGrpSpPr>
          <p:cNvPr id="37" name="Group 36"/>
          <p:cNvGrpSpPr/>
          <p:nvPr/>
        </p:nvGrpSpPr>
        <p:grpSpPr>
          <a:xfrm>
            <a:off x="420572" y="4630537"/>
            <a:ext cx="533324" cy="476099"/>
            <a:chOff x="2604847" y="3810600"/>
            <a:chExt cx="533324" cy="476099"/>
          </a:xfrm>
        </p:grpSpPr>
        <p:pic>
          <p:nvPicPr>
            <p:cNvPr id="38" name="Shape 136"/>
            <p:cNvPicPr preferRelativeResize="0"/>
            <p:nvPr/>
          </p:nvPicPr>
          <p:blipFill>
            <a:blip r:embed="rId4">
              <a:alphaModFix/>
            </a:blip>
            <a:stretch>
              <a:fillRect/>
            </a:stretch>
          </p:blipFill>
          <p:spPr>
            <a:xfrm>
              <a:off x="2604847" y="3973679"/>
              <a:ext cx="286634" cy="313020"/>
            </a:xfrm>
            <a:prstGeom prst="rect">
              <a:avLst/>
            </a:prstGeom>
            <a:noFill/>
            <a:ln>
              <a:noFill/>
            </a:ln>
          </p:spPr>
        </p:pic>
        <p:pic>
          <p:nvPicPr>
            <p:cNvPr id="41" name="Shape 137"/>
            <p:cNvPicPr preferRelativeResize="0"/>
            <p:nvPr/>
          </p:nvPicPr>
          <p:blipFill>
            <a:blip r:embed="rId4">
              <a:alphaModFix/>
            </a:blip>
            <a:stretch>
              <a:fillRect/>
            </a:stretch>
          </p:blipFill>
          <p:spPr>
            <a:xfrm>
              <a:off x="2787492" y="3810600"/>
              <a:ext cx="175994" cy="192194"/>
            </a:xfrm>
            <a:prstGeom prst="rect">
              <a:avLst/>
            </a:prstGeom>
            <a:noFill/>
            <a:ln>
              <a:noFill/>
            </a:ln>
          </p:spPr>
        </p:pic>
        <p:pic>
          <p:nvPicPr>
            <p:cNvPr id="42" name="Shape 138"/>
            <p:cNvPicPr preferRelativeResize="0"/>
            <p:nvPr/>
          </p:nvPicPr>
          <p:blipFill>
            <a:blip r:embed="rId4">
              <a:alphaModFix/>
            </a:blip>
            <a:stretch>
              <a:fillRect/>
            </a:stretch>
          </p:blipFill>
          <p:spPr>
            <a:xfrm>
              <a:off x="2907474" y="3973679"/>
              <a:ext cx="230697" cy="251934"/>
            </a:xfrm>
            <a:prstGeom prst="rect">
              <a:avLst/>
            </a:prstGeom>
            <a:noFill/>
            <a:ln>
              <a:noFill/>
            </a:ln>
          </p:spPr>
        </p:pic>
      </p:grpSp>
    </p:spTree>
    <p:extLst>
      <p:ext uri="{BB962C8B-B14F-4D97-AF65-F5344CB8AC3E}">
        <p14:creationId xmlns:p14="http://schemas.microsoft.com/office/powerpoint/2010/main" val="1376444704"/>
      </p:ext>
    </p:extLst>
  </p:cSld>
  <p:clrMapOvr>
    <a:masterClrMapping/>
  </p:clrMapOvr>
  <mc:AlternateContent xmlns:mc="http://schemas.openxmlformats.org/markup-compatibility/2006" xmlns:p14="http://schemas.microsoft.com/office/powerpoint/2010/main">
    <mc:Choice Requires="p14">
      <p:transition spd="slow" p14:dur="2000" advTm="334"/>
    </mc:Choice>
    <mc:Fallback xmlns="">
      <p:transition spd="slow" advTm="334"/>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6|0.6"/>
</p:tagLst>
</file>

<file path=ppt/tags/tag10.xml><?xml version="1.0" encoding="utf-8"?>
<p:tagLst xmlns:a="http://schemas.openxmlformats.org/drawingml/2006/main" xmlns:r="http://schemas.openxmlformats.org/officeDocument/2006/relationships" xmlns:p="http://schemas.openxmlformats.org/presentationml/2006/main">
  <p:tag name="TIMING" val="|0.6|0.5"/>
</p:tagLst>
</file>

<file path=ppt/tags/tag11.xml><?xml version="1.0" encoding="utf-8"?>
<p:tagLst xmlns:a="http://schemas.openxmlformats.org/drawingml/2006/main" xmlns:r="http://schemas.openxmlformats.org/officeDocument/2006/relationships" xmlns:p="http://schemas.openxmlformats.org/presentationml/2006/main">
  <p:tag name="TIMING" val="|1.2"/>
</p:tagLst>
</file>

<file path=ppt/tags/tag12.xml><?xml version="1.0" encoding="utf-8"?>
<p:tagLst xmlns:a="http://schemas.openxmlformats.org/drawingml/2006/main" xmlns:r="http://schemas.openxmlformats.org/officeDocument/2006/relationships" xmlns:p="http://schemas.openxmlformats.org/presentationml/2006/main">
  <p:tag name="TIMING" val="|0.3|0.6"/>
</p:tagLst>
</file>

<file path=ppt/tags/tag13.xml><?xml version="1.0" encoding="utf-8"?>
<p:tagLst xmlns:a="http://schemas.openxmlformats.org/drawingml/2006/main" xmlns:r="http://schemas.openxmlformats.org/officeDocument/2006/relationships" xmlns:p="http://schemas.openxmlformats.org/presentationml/2006/main">
  <p:tag name="TIMING" val="|0.5|2.8"/>
</p:tagLst>
</file>

<file path=ppt/tags/tag14.xml><?xml version="1.0" encoding="utf-8"?>
<p:tagLst xmlns:a="http://schemas.openxmlformats.org/drawingml/2006/main" xmlns:r="http://schemas.openxmlformats.org/officeDocument/2006/relationships" xmlns:p="http://schemas.openxmlformats.org/presentationml/2006/main">
  <p:tag name="TIMING" val="|0.5"/>
</p:tagLst>
</file>

<file path=ppt/tags/tag15.xml><?xml version="1.0" encoding="utf-8"?>
<p:tagLst xmlns:a="http://schemas.openxmlformats.org/drawingml/2006/main" xmlns:r="http://schemas.openxmlformats.org/officeDocument/2006/relationships" xmlns:p="http://schemas.openxmlformats.org/presentationml/2006/main">
  <p:tag name="TIMING" val="|0.5|0.4|0.4|0.3|0.3|0.3|0.4"/>
</p:tagLst>
</file>

<file path=ppt/tags/tag16.xml><?xml version="1.0" encoding="utf-8"?>
<p:tagLst xmlns:a="http://schemas.openxmlformats.org/drawingml/2006/main" xmlns:r="http://schemas.openxmlformats.org/officeDocument/2006/relationships" xmlns:p="http://schemas.openxmlformats.org/presentationml/2006/main">
  <p:tag name="TIMING" val="|0.3|0.4"/>
</p:tagLst>
</file>

<file path=ppt/tags/tag17.xml><?xml version="1.0" encoding="utf-8"?>
<p:tagLst xmlns:a="http://schemas.openxmlformats.org/drawingml/2006/main" xmlns:r="http://schemas.openxmlformats.org/officeDocument/2006/relationships" xmlns:p="http://schemas.openxmlformats.org/presentationml/2006/main">
  <p:tag name="TIMING" val="|0.3|0.4|0.3|0.3|0.3"/>
</p:tagLst>
</file>

<file path=ppt/tags/tag18.xml><?xml version="1.0" encoding="utf-8"?>
<p:tagLst xmlns:a="http://schemas.openxmlformats.org/drawingml/2006/main" xmlns:r="http://schemas.openxmlformats.org/officeDocument/2006/relationships" xmlns:p="http://schemas.openxmlformats.org/presentationml/2006/main">
  <p:tag name="TIMING" val="|0.4"/>
</p:tagLst>
</file>

<file path=ppt/tags/tag19.xml><?xml version="1.0" encoding="utf-8"?>
<p:tagLst xmlns:a="http://schemas.openxmlformats.org/drawingml/2006/main" xmlns:r="http://schemas.openxmlformats.org/officeDocument/2006/relationships" xmlns:p="http://schemas.openxmlformats.org/presentationml/2006/main">
  <p:tag name="TIMING" val="|0.4"/>
</p:tagLst>
</file>

<file path=ppt/tags/tag2.xml><?xml version="1.0" encoding="utf-8"?>
<p:tagLst xmlns:a="http://schemas.openxmlformats.org/drawingml/2006/main" xmlns:r="http://schemas.openxmlformats.org/officeDocument/2006/relationships" xmlns:p="http://schemas.openxmlformats.org/presentationml/2006/main">
  <p:tag name="TIMING" val="|0.6|0.4|0.3|0.2"/>
</p:tagLst>
</file>

<file path=ppt/tags/tag20.xml><?xml version="1.0" encoding="utf-8"?>
<p:tagLst xmlns:a="http://schemas.openxmlformats.org/drawingml/2006/main" xmlns:r="http://schemas.openxmlformats.org/officeDocument/2006/relationships" xmlns:p="http://schemas.openxmlformats.org/presentationml/2006/main">
  <p:tag name="TIMING" val="|0.4|0.4|0.7"/>
</p:tagLst>
</file>

<file path=ppt/tags/tag21.xml><?xml version="1.0" encoding="utf-8"?>
<p:tagLst xmlns:a="http://schemas.openxmlformats.org/drawingml/2006/main" xmlns:r="http://schemas.openxmlformats.org/officeDocument/2006/relationships" xmlns:p="http://schemas.openxmlformats.org/presentationml/2006/main">
  <p:tag name="TIMING" val="|0.5|0.8|0.4"/>
</p:tagLst>
</file>

<file path=ppt/tags/tag22.xml><?xml version="1.0" encoding="utf-8"?>
<p:tagLst xmlns:a="http://schemas.openxmlformats.org/drawingml/2006/main" xmlns:r="http://schemas.openxmlformats.org/officeDocument/2006/relationships" xmlns:p="http://schemas.openxmlformats.org/presentationml/2006/main">
  <p:tag name="TIMING" val="|0.5|0.3|0.2|0.2|0.2|0.2|0.2|0.2|0.2|0.2|0.2|0.3"/>
</p:tagLst>
</file>

<file path=ppt/tags/tag23.xml><?xml version="1.0" encoding="utf-8"?>
<p:tagLst xmlns:a="http://schemas.openxmlformats.org/drawingml/2006/main" xmlns:r="http://schemas.openxmlformats.org/officeDocument/2006/relationships" xmlns:p="http://schemas.openxmlformats.org/presentationml/2006/main">
  <p:tag name="TIMING" val="|0.2|0.4|0.4|0.3|0.3|0.4|0.3"/>
</p:tagLst>
</file>

<file path=ppt/tags/tag24.xml><?xml version="1.0" encoding="utf-8"?>
<p:tagLst xmlns:a="http://schemas.openxmlformats.org/drawingml/2006/main" xmlns:r="http://schemas.openxmlformats.org/officeDocument/2006/relationships" xmlns:p="http://schemas.openxmlformats.org/presentationml/2006/main">
  <p:tag name="TIMING" val="|0.2|0.4|0.4|0.4"/>
</p:tagLst>
</file>

<file path=ppt/tags/tag25.xml><?xml version="1.0" encoding="utf-8"?>
<p:tagLst xmlns:a="http://schemas.openxmlformats.org/drawingml/2006/main" xmlns:r="http://schemas.openxmlformats.org/officeDocument/2006/relationships" xmlns:p="http://schemas.openxmlformats.org/presentationml/2006/main">
  <p:tag name="TIMING" val="|0.7"/>
</p:tagLst>
</file>

<file path=ppt/tags/tag26.xml><?xml version="1.0" encoding="utf-8"?>
<p:tagLst xmlns:a="http://schemas.openxmlformats.org/drawingml/2006/main" xmlns:r="http://schemas.openxmlformats.org/officeDocument/2006/relationships" xmlns:p="http://schemas.openxmlformats.org/presentationml/2006/main">
  <p:tag name="TIMING" val="|2.1"/>
</p:tagLst>
</file>

<file path=ppt/tags/tag27.xml><?xml version="1.0" encoding="utf-8"?>
<p:tagLst xmlns:a="http://schemas.openxmlformats.org/drawingml/2006/main" xmlns:r="http://schemas.openxmlformats.org/officeDocument/2006/relationships" xmlns:p="http://schemas.openxmlformats.org/presentationml/2006/main">
  <p:tag name="TIMING" val="|0.6"/>
</p:tagLst>
</file>

<file path=ppt/tags/tag28.xml><?xml version="1.0" encoding="utf-8"?>
<p:tagLst xmlns:a="http://schemas.openxmlformats.org/drawingml/2006/main" xmlns:r="http://schemas.openxmlformats.org/officeDocument/2006/relationships" xmlns:p="http://schemas.openxmlformats.org/presentationml/2006/main">
  <p:tag name="TIMING" val="|1.6"/>
</p:tagLst>
</file>

<file path=ppt/tags/tag29.xml><?xml version="1.0" encoding="utf-8"?>
<p:tagLst xmlns:a="http://schemas.openxmlformats.org/drawingml/2006/main" xmlns:r="http://schemas.openxmlformats.org/officeDocument/2006/relationships" xmlns:p="http://schemas.openxmlformats.org/presentationml/2006/main">
  <p:tag name="TIMING" val="|1|0.5"/>
</p:tagLst>
</file>

<file path=ppt/tags/tag3.xml><?xml version="1.0" encoding="utf-8"?>
<p:tagLst xmlns:a="http://schemas.openxmlformats.org/drawingml/2006/main" xmlns:r="http://schemas.openxmlformats.org/officeDocument/2006/relationships" xmlns:p="http://schemas.openxmlformats.org/presentationml/2006/main">
  <p:tag name="TIMING" val="|0.6|0.5"/>
</p:tagLst>
</file>

<file path=ppt/tags/tag30.xml><?xml version="1.0" encoding="utf-8"?>
<p:tagLst xmlns:a="http://schemas.openxmlformats.org/drawingml/2006/main" xmlns:r="http://schemas.openxmlformats.org/officeDocument/2006/relationships" xmlns:p="http://schemas.openxmlformats.org/presentationml/2006/main">
  <p:tag name="TIMING" val="|0.5"/>
</p:tagLst>
</file>

<file path=ppt/tags/tag31.xml><?xml version="1.0" encoding="utf-8"?>
<p:tagLst xmlns:a="http://schemas.openxmlformats.org/drawingml/2006/main" xmlns:r="http://schemas.openxmlformats.org/officeDocument/2006/relationships" xmlns:p="http://schemas.openxmlformats.org/presentationml/2006/main">
  <p:tag name="TIMING" val="|1.1"/>
</p:tagLst>
</file>

<file path=ppt/tags/tag32.xml><?xml version="1.0" encoding="utf-8"?>
<p:tagLst xmlns:a="http://schemas.openxmlformats.org/drawingml/2006/main" xmlns:r="http://schemas.openxmlformats.org/officeDocument/2006/relationships" xmlns:p="http://schemas.openxmlformats.org/presentationml/2006/main">
  <p:tag name="TIMING" val="|5.6|8.9"/>
</p:tagLst>
</file>

<file path=ppt/tags/tag33.xml><?xml version="1.0" encoding="utf-8"?>
<p:tagLst xmlns:a="http://schemas.openxmlformats.org/drawingml/2006/main" xmlns:r="http://schemas.openxmlformats.org/officeDocument/2006/relationships" xmlns:p="http://schemas.openxmlformats.org/presentationml/2006/main">
  <p:tag name="TIMING" val="|0.3|0.2|0.2"/>
</p:tagLst>
</file>

<file path=ppt/tags/tag34.xml><?xml version="1.0" encoding="utf-8"?>
<p:tagLst xmlns:a="http://schemas.openxmlformats.org/drawingml/2006/main" xmlns:r="http://schemas.openxmlformats.org/officeDocument/2006/relationships" xmlns:p="http://schemas.openxmlformats.org/presentationml/2006/main">
  <p:tag name="TIMING" val="|0.4"/>
</p:tagLst>
</file>

<file path=ppt/tags/tag35.xml><?xml version="1.0" encoding="utf-8"?>
<p:tagLst xmlns:a="http://schemas.openxmlformats.org/drawingml/2006/main" xmlns:r="http://schemas.openxmlformats.org/officeDocument/2006/relationships" xmlns:p="http://schemas.openxmlformats.org/presentationml/2006/main">
  <p:tag name="TIMING" val="|1.3|1.4|0.8|1.3"/>
</p:tagLst>
</file>

<file path=ppt/tags/tag36.xml><?xml version="1.0" encoding="utf-8"?>
<p:tagLst xmlns:a="http://schemas.openxmlformats.org/drawingml/2006/main" xmlns:r="http://schemas.openxmlformats.org/officeDocument/2006/relationships" xmlns:p="http://schemas.openxmlformats.org/presentationml/2006/main">
  <p:tag name="TIMING" val="|0.4|0.2|0.2"/>
</p:tagLst>
</file>

<file path=ppt/tags/tag37.xml><?xml version="1.0" encoding="utf-8"?>
<p:tagLst xmlns:a="http://schemas.openxmlformats.org/drawingml/2006/main" xmlns:r="http://schemas.openxmlformats.org/officeDocument/2006/relationships" xmlns:p="http://schemas.openxmlformats.org/presentationml/2006/main">
  <p:tag name="TIMING" val="|0.2|0.3|0.4|0.3"/>
</p:tagLst>
</file>

<file path=ppt/tags/tag38.xml><?xml version="1.0" encoding="utf-8"?>
<p:tagLst xmlns:a="http://schemas.openxmlformats.org/drawingml/2006/main" xmlns:r="http://schemas.openxmlformats.org/officeDocument/2006/relationships" xmlns:p="http://schemas.openxmlformats.org/presentationml/2006/main">
  <p:tag name="TIMING" val="|1.4|1.9"/>
</p:tagLst>
</file>

<file path=ppt/tags/tag39.xml><?xml version="1.0" encoding="utf-8"?>
<p:tagLst xmlns:a="http://schemas.openxmlformats.org/drawingml/2006/main" xmlns:r="http://schemas.openxmlformats.org/officeDocument/2006/relationships" xmlns:p="http://schemas.openxmlformats.org/presentationml/2006/main">
  <p:tag name="TIMING" val="|0.5|2.4"/>
</p:tagLst>
</file>

<file path=ppt/tags/tag4.xml><?xml version="1.0" encoding="utf-8"?>
<p:tagLst xmlns:a="http://schemas.openxmlformats.org/drawingml/2006/main" xmlns:r="http://schemas.openxmlformats.org/officeDocument/2006/relationships" xmlns:p="http://schemas.openxmlformats.org/presentationml/2006/main">
  <p:tag name="TIMING" val="|0.5|0.5|0.5"/>
</p:tagLst>
</file>

<file path=ppt/tags/tag40.xml><?xml version="1.0" encoding="utf-8"?>
<p:tagLst xmlns:a="http://schemas.openxmlformats.org/drawingml/2006/main" xmlns:r="http://schemas.openxmlformats.org/officeDocument/2006/relationships" xmlns:p="http://schemas.openxmlformats.org/presentationml/2006/main">
  <p:tag name="TIMING" val="|0.5"/>
</p:tagLst>
</file>

<file path=ppt/tags/tag41.xml><?xml version="1.0" encoding="utf-8"?>
<p:tagLst xmlns:a="http://schemas.openxmlformats.org/drawingml/2006/main" xmlns:r="http://schemas.openxmlformats.org/officeDocument/2006/relationships" xmlns:p="http://schemas.openxmlformats.org/presentationml/2006/main">
  <p:tag name="TIMING" val="|0.6|0.3|0.2|0.2"/>
</p:tagLst>
</file>

<file path=ppt/tags/tag42.xml><?xml version="1.0" encoding="utf-8"?>
<p:tagLst xmlns:a="http://schemas.openxmlformats.org/drawingml/2006/main" xmlns:r="http://schemas.openxmlformats.org/officeDocument/2006/relationships" xmlns:p="http://schemas.openxmlformats.org/presentationml/2006/main">
  <p:tag name="TIMING" val="|0.4"/>
</p:tagLst>
</file>

<file path=ppt/tags/tag43.xml><?xml version="1.0" encoding="utf-8"?>
<p:tagLst xmlns:a="http://schemas.openxmlformats.org/drawingml/2006/main" xmlns:r="http://schemas.openxmlformats.org/officeDocument/2006/relationships" xmlns:p="http://schemas.openxmlformats.org/presentationml/2006/main">
  <p:tag name="TIMING" val="|0.4"/>
</p:tagLst>
</file>

<file path=ppt/tags/tag44.xml><?xml version="1.0" encoding="utf-8"?>
<p:tagLst xmlns:a="http://schemas.openxmlformats.org/drawingml/2006/main" xmlns:r="http://schemas.openxmlformats.org/officeDocument/2006/relationships" xmlns:p="http://schemas.openxmlformats.org/presentationml/2006/main">
  <p:tag name="TIMING" val="|0.7|0.3"/>
</p:tagLst>
</file>

<file path=ppt/tags/tag45.xml><?xml version="1.0" encoding="utf-8"?>
<p:tagLst xmlns:a="http://schemas.openxmlformats.org/drawingml/2006/main" xmlns:r="http://schemas.openxmlformats.org/officeDocument/2006/relationships" xmlns:p="http://schemas.openxmlformats.org/presentationml/2006/main">
  <p:tag name="TIMING" val="|0.4"/>
</p:tagLst>
</file>

<file path=ppt/tags/tag46.xml><?xml version="1.0" encoding="utf-8"?>
<p:tagLst xmlns:a="http://schemas.openxmlformats.org/drawingml/2006/main" xmlns:r="http://schemas.openxmlformats.org/officeDocument/2006/relationships" xmlns:p="http://schemas.openxmlformats.org/presentationml/2006/main">
  <p:tag name="TIMING" val="|0.4|11|0.6|0.4|1"/>
</p:tagLst>
</file>

<file path=ppt/tags/tag47.xml><?xml version="1.0" encoding="utf-8"?>
<p:tagLst xmlns:a="http://schemas.openxmlformats.org/drawingml/2006/main" xmlns:r="http://schemas.openxmlformats.org/officeDocument/2006/relationships" xmlns:p="http://schemas.openxmlformats.org/presentationml/2006/main">
  <p:tag name="TIMING" val="|0.6|0.4"/>
</p:tagLst>
</file>

<file path=ppt/tags/tag48.xml><?xml version="1.0" encoding="utf-8"?>
<p:tagLst xmlns:a="http://schemas.openxmlformats.org/drawingml/2006/main" xmlns:r="http://schemas.openxmlformats.org/officeDocument/2006/relationships" xmlns:p="http://schemas.openxmlformats.org/presentationml/2006/main">
  <p:tag name="TIMING" val="|11.8"/>
</p:tagLst>
</file>

<file path=ppt/tags/tag49.xml><?xml version="1.0" encoding="utf-8"?>
<p:tagLst xmlns:a="http://schemas.openxmlformats.org/drawingml/2006/main" xmlns:r="http://schemas.openxmlformats.org/officeDocument/2006/relationships" xmlns:p="http://schemas.openxmlformats.org/presentationml/2006/main">
  <p:tag name="TIMING" val="|5.4"/>
</p:tagLst>
</file>

<file path=ppt/tags/tag5.xml><?xml version="1.0" encoding="utf-8"?>
<p:tagLst xmlns:a="http://schemas.openxmlformats.org/drawingml/2006/main" xmlns:r="http://schemas.openxmlformats.org/officeDocument/2006/relationships" xmlns:p="http://schemas.openxmlformats.org/presentationml/2006/main">
  <p:tag name="TIMING" val="|0.5|0.4|0.4|0.4|0.3|0.5"/>
</p:tagLst>
</file>

<file path=ppt/tags/tag50.xml><?xml version="1.0" encoding="utf-8"?>
<p:tagLst xmlns:a="http://schemas.openxmlformats.org/drawingml/2006/main" xmlns:r="http://schemas.openxmlformats.org/officeDocument/2006/relationships" xmlns:p="http://schemas.openxmlformats.org/presentationml/2006/main">
  <p:tag name="TIMING" val="|0.6"/>
</p:tagLst>
</file>

<file path=ppt/tags/tag51.xml><?xml version="1.0" encoding="utf-8"?>
<p:tagLst xmlns:a="http://schemas.openxmlformats.org/drawingml/2006/main" xmlns:r="http://schemas.openxmlformats.org/officeDocument/2006/relationships" xmlns:p="http://schemas.openxmlformats.org/presentationml/2006/main">
  <p:tag name="TIMING" val="|0.5"/>
</p:tagLst>
</file>

<file path=ppt/tags/tag52.xml><?xml version="1.0" encoding="utf-8"?>
<p:tagLst xmlns:a="http://schemas.openxmlformats.org/drawingml/2006/main" xmlns:r="http://schemas.openxmlformats.org/officeDocument/2006/relationships" xmlns:p="http://schemas.openxmlformats.org/presentationml/2006/main">
  <p:tag name="TIMING" val="|0.5"/>
</p:tagLst>
</file>

<file path=ppt/tags/tag53.xml><?xml version="1.0" encoding="utf-8"?>
<p:tagLst xmlns:a="http://schemas.openxmlformats.org/drawingml/2006/main" xmlns:r="http://schemas.openxmlformats.org/officeDocument/2006/relationships" xmlns:p="http://schemas.openxmlformats.org/presentationml/2006/main">
  <p:tag name="TIMING" val="|0.4"/>
</p:tagLst>
</file>

<file path=ppt/tags/tag54.xml><?xml version="1.0" encoding="utf-8"?>
<p:tagLst xmlns:a="http://schemas.openxmlformats.org/drawingml/2006/main" xmlns:r="http://schemas.openxmlformats.org/officeDocument/2006/relationships" xmlns:p="http://schemas.openxmlformats.org/presentationml/2006/main">
  <p:tag name="TIMING" val="|0.8|0.3|0.7"/>
</p:tagLst>
</file>

<file path=ppt/tags/tag6.xml><?xml version="1.0" encoding="utf-8"?>
<p:tagLst xmlns:a="http://schemas.openxmlformats.org/drawingml/2006/main" xmlns:r="http://schemas.openxmlformats.org/officeDocument/2006/relationships" xmlns:p="http://schemas.openxmlformats.org/presentationml/2006/main">
  <p:tag name="TIMING" val="|0.5|0.6"/>
</p:tagLst>
</file>

<file path=ppt/tags/tag7.xml><?xml version="1.0" encoding="utf-8"?>
<p:tagLst xmlns:a="http://schemas.openxmlformats.org/drawingml/2006/main" xmlns:r="http://schemas.openxmlformats.org/officeDocument/2006/relationships" xmlns:p="http://schemas.openxmlformats.org/presentationml/2006/main">
  <p:tag name="TIMING" val="|0.7|0.3|1"/>
</p:tagLst>
</file>

<file path=ppt/tags/tag8.xml><?xml version="1.0" encoding="utf-8"?>
<p:tagLst xmlns:a="http://schemas.openxmlformats.org/drawingml/2006/main" xmlns:r="http://schemas.openxmlformats.org/officeDocument/2006/relationships" xmlns:p="http://schemas.openxmlformats.org/presentationml/2006/main">
  <p:tag name="TIMING" val="|0.8|0.6"/>
</p:tagLst>
</file>

<file path=ppt/tags/tag9.xml><?xml version="1.0" encoding="utf-8"?>
<p:tagLst xmlns:a="http://schemas.openxmlformats.org/drawingml/2006/main" xmlns:r="http://schemas.openxmlformats.org/officeDocument/2006/relationships" xmlns:p="http://schemas.openxmlformats.org/presentationml/2006/main">
  <p:tag name="TIMING" val="|0.4|0.6|0.4"/>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10063</TotalTime>
  <Words>5875</Words>
  <Application>Microsoft Macintosh PowerPoint</Application>
  <PresentationFormat>On-screen Show (16:9)</PresentationFormat>
  <Paragraphs>1447</Paragraphs>
  <Slides>88</Slides>
  <Notes>65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88</vt:i4>
      </vt:variant>
    </vt:vector>
  </HeadingPairs>
  <TitlesOfParts>
    <vt:vector size="95" baseType="lpstr">
      <vt:lpstr>Calibri</vt:lpstr>
      <vt:lpstr>Calibri Light</vt:lpstr>
      <vt:lpstr>Consolas</vt:lpstr>
      <vt:lpstr>Wingdings</vt:lpstr>
      <vt:lpstr>Zapf Dingbats</vt:lpstr>
      <vt:lpstr>Arial</vt:lpstr>
      <vt:lpstr>Office Theme</vt:lpstr>
      <vt:lpstr>PISCES: A Programmable, Protocol-Independent Software Switch [SIGCOMM’16]</vt:lpstr>
      <vt:lpstr>Importance of Software Switches</vt:lpstr>
      <vt:lpstr>Importance of Software Switches</vt:lpstr>
      <vt:lpstr>Importance of Software Switches</vt:lpstr>
      <vt:lpstr>Rapid Development and Deployment?</vt:lpstr>
      <vt:lpstr>Internals of a Software Switch</vt:lpstr>
      <vt:lpstr>Internals of a Software Switch</vt:lpstr>
      <vt:lpstr>Needs of a Protocol Designer</vt:lpstr>
      <vt:lpstr>Needs of a Protocol Designer</vt:lpstr>
      <vt:lpstr>Road to Protocol Independence</vt:lpstr>
      <vt:lpstr>Road to Protocol Independence</vt:lpstr>
      <vt:lpstr>Road to Protocol Independence</vt:lpstr>
      <vt:lpstr>Road to Protocol Independence</vt:lpstr>
      <vt:lpstr>Road to Protocol Independence</vt:lpstr>
      <vt:lpstr>Road to Protocol Independence</vt:lpstr>
      <vt:lpstr>Primary Goals</vt:lpstr>
      <vt:lpstr>PISCES: A Protocol-Independent Switch</vt:lpstr>
      <vt:lpstr>PISCES: A Protocol-Independent Switch</vt:lpstr>
      <vt:lpstr>Primary Goals</vt:lpstr>
      <vt:lpstr>Goal: Quantifying the Reduction in Complexity</vt:lpstr>
      <vt:lpstr>Goal: Quantifying the Reduction in Complexity</vt:lpstr>
      <vt:lpstr>Goal: Quantifying the Reduction in Complexity</vt:lpstr>
      <vt:lpstr>Goal: Quantifying the Reduction in Complexity</vt:lpstr>
      <vt:lpstr>Goal: Quantifying the Reduction in Complexity</vt:lpstr>
      <vt:lpstr>Goal: Quantifying the Reduction in Complexity</vt:lpstr>
      <vt:lpstr>Goal: Quantifying the Reduction in Complexity</vt:lpstr>
      <vt:lpstr>Goal: Quantifying the Reduction in Complexity</vt:lpstr>
      <vt:lpstr>Goal: Quantifying the Reduction in Complexity</vt:lpstr>
      <vt:lpstr>Goal: Quantifying the Reduction in Complexity</vt:lpstr>
      <vt:lpstr>Goal: Quantifying the Reduction in Complexity</vt:lpstr>
      <vt:lpstr>Goal: Quantifying the Reduction in Complexity</vt:lpstr>
      <vt:lpstr>Goal: Quantifying the Reduction in Complexity</vt:lpstr>
      <vt:lpstr>Primary Goals</vt:lpstr>
      <vt:lpstr>Goal: Performance Optimizations</vt:lpstr>
      <vt:lpstr>P4 Forwarding Model</vt:lpstr>
      <vt:lpstr>OVS Forwarding Model</vt:lpstr>
      <vt:lpstr>OVS Forwarding Model</vt:lpstr>
      <vt:lpstr>OVS Forwarding Model</vt:lpstr>
      <vt:lpstr>PISCES Forwarding Model (Modified OVS)</vt:lpstr>
      <vt:lpstr>PISCES: Compiling P4 to OVS</vt:lpstr>
      <vt:lpstr>Naïve Compilation from P4 to OVS</vt:lpstr>
      <vt:lpstr>Causes of Performance Overhead</vt:lpstr>
      <vt:lpstr>Cause: CPU Cycles per Packet</vt:lpstr>
      <vt:lpstr>Cause: CPU Cycles per Packet</vt:lpstr>
      <vt:lpstr>Factors affecting CPU Cycles per Packet</vt:lpstr>
      <vt:lpstr>Factor: Extra Copy of Headers</vt:lpstr>
      <vt:lpstr>Factor: Extra Copy of Headers</vt:lpstr>
      <vt:lpstr>Optimization: Inline vs. Post-Pipeline Editing</vt:lpstr>
      <vt:lpstr>Optimization: Inline vs. Post-Pipeline Editing</vt:lpstr>
      <vt:lpstr>Optimization: Inline vs. Post-Pipeline Editing</vt:lpstr>
      <vt:lpstr>Optimization: Inline vs. Post-Pipeline Editing</vt:lpstr>
      <vt:lpstr>Factor: Fully-Specified Checksum</vt:lpstr>
      <vt:lpstr>Optimization: Incremental Checksum</vt:lpstr>
      <vt:lpstr>Optimization: Incremental Checksum</vt:lpstr>
      <vt:lpstr>Optimization: Incremental Checksum</vt:lpstr>
      <vt:lpstr>Optimization: Incremental Checksum</vt:lpstr>
      <vt:lpstr>Optimization: Incremental Checksum</vt:lpstr>
      <vt:lpstr>Optimization: Incremental Checksum</vt:lpstr>
      <vt:lpstr>Optimization: Incremental Checksum</vt:lpstr>
      <vt:lpstr>Optimization: Incremental Checksum</vt:lpstr>
      <vt:lpstr>Optimization: Incremental Checksum</vt:lpstr>
      <vt:lpstr>Optimization: Incremental Checksum</vt:lpstr>
      <vt:lpstr>Optimization: Incremental Checksum</vt:lpstr>
      <vt:lpstr>Factor: Parsing Unused Header Fields</vt:lpstr>
      <vt:lpstr>Optimization: Parser Specialization</vt:lpstr>
      <vt:lpstr>Optimizations for Improving Actions</vt:lpstr>
      <vt:lpstr>All Optimizations together for L2L3-ACL</vt:lpstr>
      <vt:lpstr>Optimized Compilation from P4 to OVS</vt:lpstr>
      <vt:lpstr>Cause: Cache Misses</vt:lpstr>
      <vt:lpstr>Factors affecting Cache Misses</vt:lpstr>
      <vt:lpstr>Factor: Entropy of Packet Header Fields</vt:lpstr>
      <vt:lpstr>Factor: Entropy of Packet Header Fields</vt:lpstr>
      <vt:lpstr>Factor: Entropy of Packet Header Fields</vt:lpstr>
      <vt:lpstr>Factor: Entropy of Packet Header Fields</vt:lpstr>
      <vt:lpstr>Factor: Entropy of Packet Header Fields</vt:lpstr>
      <vt:lpstr>Factor: Entropy of Packet Header Fields</vt:lpstr>
      <vt:lpstr>Factor: Entropy of Packet Header Fields</vt:lpstr>
      <vt:lpstr>Factor: Entropy of Packet Header Fields</vt:lpstr>
      <vt:lpstr>Factor: Entropy of Packet Header Fields</vt:lpstr>
      <vt:lpstr>Optimization: Stage Assignment</vt:lpstr>
      <vt:lpstr>Optimization: Stage Assignment</vt:lpstr>
      <vt:lpstr>Optimization: Stage Assignment</vt:lpstr>
      <vt:lpstr>Optimization: Stage Assignment</vt:lpstr>
      <vt:lpstr>Optimization: Stage Assignment</vt:lpstr>
      <vt:lpstr>Goal: Performance Optimizations</vt:lpstr>
      <vt:lpstr>PowerPoint Presentation</vt:lpstr>
      <vt:lpstr>Summary</vt:lpstr>
      <vt:lpstr>Questions?</vt:lpstr>
    </vt:vector>
  </TitlesOfParts>
  <Company/>
  <LinksUpToDate>false</LinksUpToDate>
  <SharedDoc>false</SharedDoc>
  <HyperlinksChanged>false</HyperlinksChanged>
  <AppVersion>15.0027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PISCES: A Programmable, Protocol-Independent Software Switch [SIGCOMM’16]</dc:title>
  <dc:creator>Microsoft Office User</dc:creator>
  <cp:lastModifiedBy>Microsoft Office User</cp:lastModifiedBy>
  <cp:revision>170</cp:revision>
  <cp:lastPrinted>2016-07-01T11:44:04Z</cp:lastPrinted>
  <dcterms:created xsi:type="dcterms:W3CDTF">2016-06-27T16:02:19Z</dcterms:created>
  <dcterms:modified xsi:type="dcterms:W3CDTF">2016-11-13T02:03:11Z</dcterms:modified>
</cp:coreProperties>
</file>