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4" r:id="rId1"/>
  </p:sldMasterIdLst>
  <p:notesMasterIdLst>
    <p:notesMasterId r:id="rId29"/>
  </p:notesMasterIdLst>
  <p:sldIdLst>
    <p:sldId id="256" r:id="rId2"/>
    <p:sldId id="516" r:id="rId3"/>
    <p:sldId id="517" r:id="rId4"/>
    <p:sldId id="520" r:id="rId5"/>
    <p:sldId id="453" r:id="rId6"/>
    <p:sldId id="519" r:id="rId7"/>
    <p:sldId id="522" r:id="rId8"/>
    <p:sldId id="334" r:id="rId9"/>
    <p:sldId id="515" r:id="rId10"/>
    <p:sldId id="430" r:id="rId11"/>
    <p:sldId id="521" r:id="rId12"/>
    <p:sldId id="505" r:id="rId13"/>
    <p:sldId id="433" r:id="rId14"/>
    <p:sldId id="514" r:id="rId15"/>
    <p:sldId id="506" r:id="rId16"/>
    <p:sldId id="479" r:id="rId17"/>
    <p:sldId id="436" r:id="rId18"/>
    <p:sldId id="456" r:id="rId19"/>
    <p:sldId id="465" r:id="rId20"/>
    <p:sldId id="523" r:id="rId21"/>
    <p:sldId id="524" r:id="rId22"/>
    <p:sldId id="525" r:id="rId23"/>
    <p:sldId id="526" r:id="rId24"/>
    <p:sldId id="527" r:id="rId25"/>
    <p:sldId id="389" r:id="rId26"/>
    <p:sldId id="472" r:id="rId27"/>
    <p:sldId id="473" r:id="rId28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4" autoAdjust="0"/>
    <p:restoredTop sz="84360" autoAdjust="0"/>
  </p:normalViewPr>
  <p:slideViewPr>
    <p:cSldViewPr snapToGrid="0" snapToObjects="1">
      <p:cViewPr>
        <p:scale>
          <a:sx n="165" d="100"/>
          <a:sy n="165" d="100"/>
        </p:scale>
        <p:origin x="744" y="6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900" b="1" dirty="0" smtClean="0">
                <a:latin typeface="Calibri" charset="0"/>
                <a:ea typeface="Calibri" charset="0"/>
                <a:cs typeface="Calibri" charset="0"/>
              </a:rPr>
              <a:t>Approx. Number of</a:t>
            </a:r>
            <a:r>
              <a:rPr lang="en-US" sz="1900" b="1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900" b="1" dirty="0" smtClean="0">
                <a:latin typeface="Calibri" charset="0"/>
                <a:ea typeface="Calibri" charset="0"/>
                <a:cs typeface="Calibri" charset="0"/>
              </a:rPr>
              <a:t>Physical</a:t>
            </a:r>
            <a:r>
              <a:rPr lang="en-US" sz="1900" b="1" baseline="0" dirty="0" smtClean="0">
                <a:latin typeface="Calibri" charset="0"/>
                <a:ea typeface="Calibri" charset="0"/>
                <a:cs typeface="Calibri" charset="0"/>
              </a:rPr>
              <a:t> Ports vs. Virtual </a:t>
            </a:r>
            <a:r>
              <a:rPr lang="en-US" sz="1900" b="1" baseline="0" dirty="0" smtClean="0">
                <a:latin typeface="Calibri" charset="0"/>
                <a:ea typeface="Calibri" charset="0"/>
                <a:cs typeface="Calibri" charset="0"/>
              </a:rPr>
              <a:t>Ports </a:t>
            </a:r>
            <a:r>
              <a:rPr lang="en-US" sz="1900" b="1" baseline="30000" dirty="0" smtClean="0">
                <a:latin typeface="Calibri" charset="0"/>
                <a:ea typeface="Calibri" charset="0"/>
                <a:cs typeface="Calibri" charset="0"/>
              </a:rPr>
              <a:t>[1]</a:t>
            </a:r>
            <a:endParaRPr lang="en-US" sz="1900" b="1" baseline="30000" dirty="0">
              <a:latin typeface="Calibri" charset="0"/>
              <a:ea typeface="Calibri" charset="0"/>
              <a:cs typeface="Calibri" charset="0"/>
            </a:endParaRPr>
          </a:p>
        </c:rich>
      </c:tx>
      <c:layout>
        <c:manualLayout>
          <c:xMode val="edge"/>
          <c:yMode val="edge"/>
          <c:x val="0.149338418635171"/>
          <c:y val="0.0281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Phyical Ports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18.0</c:v>
                </c:pt>
                <c:pt idx="1">
                  <c:v>19.0</c:v>
                </c:pt>
                <c:pt idx="2">
                  <c:v>20.5</c:v>
                </c:pt>
                <c:pt idx="3">
                  <c:v>21.0</c:v>
                </c:pt>
                <c:pt idx="4">
                  <c:v>22.0</c:v>
                </c:pt>
                <c:pt idx="5">
                  <c:v>23.0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Virtual Ports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8.0</c:v>
                </c:pt>
                <c:pt idx="1">
                  <c:v>12.0</c:v>
                </c:pt>
                <c:pt idx="2">
                  <c:v>21.0</c:v>
                </c:pt>
                <c:pt idx="3">
                  <c:v>36.0</c:v>
                </c:pt>
                <c:pt idx="4">
                  <c:v>46.0</c:v>
                </c:pt>
                <c:pt idx="5">
                  <c:v>58.0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32276368"/>
        <c:axId val="-2128604720"/>
      </c:lineChart>
      <c:catAx>
        <c:axId val="-213227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128604720"/>
        <c:crosses val="autoZero"/>
        <c:auto val="1"/>
        <c:lblAlgn val="ctr"/>
        <c:lblOffset val="100"/>
        <c:noMultiLvlLbl val="0"/>
      </c:catAx>
      <c:valAx>
        <c:axId val="-2128604720"/>
        <c:scaling>
          <c:orientation val="minMax"/>
          <c:max val="6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132276368"/>
        <c:crosses val="autoZero"/>
        <c:crossBetween val="between"/>
        <c:majorUnit val="20.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PISCES v0.1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64.0</c:v>
                </c:pt>
                <c:pt idx="1">
                  <c:v>128.0</c:v>
                </c:pt>
                <c:pt idx="2">
                  <c:v>192.0</c:v>
                </c:pt>
                <c:pt idx="3">
                  <c:v>256.0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8288.982567</c:v>
                </c:pt>
                <c:pt idx="1">
                  <c:v>13620.36328</c:v>
                </c:pt>
                <c:pt idx="2">
                  <c:v>18999.71217</c:v>
                </c:pt>
                <c:pt idx="3">
                  <c:v>25710.32887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64.0</c:v>
                </c:pt>
                <c:pt idx="1">
                  <c:v>128.0</c:v>
                </c:pt>
                <c:pt idx="2">
                  <c:v>192.0</c:v>
                </c:pt>
                <c:pt idx="3">
                  <c:v>256.0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13431.61647</c:v>
                </c:pt>
                <c:pt idx="1">
                  <c:v>23346.10177</c:v>
                </c:pt>
                <c:pt idx="2">
                  <c:v>33174.81826</c:v>
                </c:pt>
                <c:pt idx="3">
                  <c:v>43001.72329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5732000"/>
        <c:axId val="1805953344"/>
      </c:barChart>
      <c:catAx>
        <c:axId val="1805732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Packet Size (Bytes)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805953344"/>
        <c:crosses val="autoZero"/>
        <c:auto val="1"/>
        <c:lblAlgn val="ctr"/>
        <c:lblOffset val="100"/>
        <c:noMultiLvlLbl val="0"/>
      </c:catAx>
      <c:valAx>
        <c:axId val="180595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Throughput (Gbps)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805732000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charset="0"/>
          <a:ea typeface="Calibri" charset="0"/>
          <a:cs typeface="Calibri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PISCES v0.1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64.0</c:v>
                </c:pt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7590.7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incremental Checksum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64.0</c:v>
                </c:pt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12557.0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Header Memory Locality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64.0</c:v>
                </c:pt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12557.0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Selective Parsing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64.0</c:v>
                </c:pt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12839.3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PISCES v1.0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64.0</c:v>
                </c:pt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13323.66463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Native OVS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64.0</c:v>
                </c:pt>
              </c:numCache>
            </c:numRef>
          </c:cat>
          <c:val>
            <c:numRef>
              <c:f>Sheet1!$G$2</c:f>
              <c:numCache>
                <c:formatCode>General</c:formatCode>
                <c:ptCount val="1"/>
                <c:pt idx="0">
                  <c:v>13431.61647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5972752"/>
        <c:axId val="1805951984"/>
      </c:barChart>
      <c:catAx>
        <c:axId val="1805972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Packet Size (Bytes)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805951984"/>
        <c:crosses val="autoZero"/>
        <c:auto val="1"/>
        <c:lblAlgn val="ctr"/>
        <c:lblOffset val="100"/>
        <c:noMultiLvlLbl val="0"/>
      </c:catAx>
      <c:valAx>
        <c:axId val="1805951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Throughput (Gbps)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80597275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10678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Hello, my name is Sean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Choi from Stanford University.</a:t>
            </a:r>
          </a:p>
          <a:p>
            <a:pPr rtl="0"/>
            <a:endParaRPr lang="en-US" sz="11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Today, I’m will present our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production level software switch with a programmable data plane.</a:t>
            </a:r>
          </a:p>
          <a:p>
            <a:pPr rtl="0"/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comes with the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flexibility to quickly create and deploy a new packet header formats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 very small 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performance overhead.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switch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called PISCES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stands for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Programmable, Protocol Independent Software Switch.</a:t>
            </a:r>
            <a:endParaRPr lang="en-US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97583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put this into perspective, adding a simple TCP flag in Open </a:t>
            </a:r>
            <a:r>
              <a:rPr lang="en-US" sz="11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vSwitch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1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is one of the software switch implementation,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required changing 20 files and 370 lines of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 it took weeks to develop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test this feature.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change was to be made in the underlying Kernel code,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can even take years to wait for new kernel version to be released.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see that this is a significant problem and we will try to provide a solution for this exact problem.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1479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show you a MUCH simpler way to add and remove features from software switches.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going to show you how we can add the same feature by modifying only one file and writing only 4 lines of code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such as these.</a:t>
            </a:r>
          </a:p>
          <a:p>
            <a:pPr rtl="0"/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line change for header definitions, one lines for parser, and two lines for target specific metadata.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 it can be added by a network designer without any expertise in kernel code development.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make things better, the change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deployed in minutes rather than years.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is called PISCES, and I’m going to tell you how it works. </a:t>
            </a:r>
            <a:endParaRPr lang="en-US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7149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b="0" dirty="0" smtClean="0">
                <a:effectLst/>
              </a:rPr>
              <a:t>So given a software switch</a:t>
            </a:r>
            <a:endParaRPr lang="en-US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5633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 is to separate the packet processing logic and specify it independently of the underlying machinery using a high-level domain-specific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language, also referred to as DSL.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DSL is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computer language specialized to a particular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domain.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a DSL,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 a compiler to automatically generate packet processing logic and the code to interact with the specialized APIs.</a:t>
            </a:r>
            <a:endParaRPr lang="en-US" b="0" dirty="0" smtClean="0">
              <a:effectLst/>
            </a:endParaRPr>
          </a:p>
          <a:p>
            <a:pPr rtl="0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example, we can use something like the following snippet of code that defines the header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en-US" sz="11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tcp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protocl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let the compiler generate the code in the native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switch</a:t>
            </a:r>
            <a:endParaRPr lang="en-US" b="0" dirty="0" smtClean="0">
              <a:effectLst/>
            </a:endParaRPr>
          </a:p>
          <a:p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see that the underlying software switch target can be easily configured by simply changing this high-level description of the match-action pipeline.</a:t>
            </a:r>
            <a:endParaRPr lang="en-US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2367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see that we can generalize this idea across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multiple high level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domain specific language 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 different switch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targets.</a:t>
            </a:r>
          </a:p>
          <a:p>
            <a:pPr rtl="0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PISCES software switch is an implementation of  a specific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DSL and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specific target in order to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showcase,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benchmark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feasibility of the idea of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programmable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switches. </a:t>
            </a:r>
            <a:endParaRPr lang="en-US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215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we chose P4 as our domain-specific language.</a:t>
            </a:r>
            <a:endParaRPr lang="en-US" b="0" dirty="0" smtClean="0">
              <a:effectLst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P4 is a high-level language specifically aimed at easy expression of different aspects of a packet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processor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packet headers and fields, parser, actions, match-action tables, which makes it a perfect fit as a vehicle to store our configurations.</a:t>
            </a:r>
            <a:endParaRPr lang="en-US" b="0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0782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our software switch target, we chose Open </a:t>
            </a:r>
            <a:r>
              <a:rPr lang="en-US" sz="11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vSwitch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</a:t>
            </a:r>
            <a:r>
              <a:rPr lang="en-US" sz="11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vSwitch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capable of forwarding traffic at line rates and it is widely used in the industry and in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academia.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example, </a:t>
            </a:r>
            <a:r>
              <a:rPr lang="en-US" sz="11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mininet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framework, which is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widely used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test and prototype new networking ideas, uses Open </a:t>
            </a:r>
            <a:r>
              <a:rPr lang="en-US" sz="11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vSwitch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its backend software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Open </a:t>
            </a:r>
            <a:r>
              <a:rPr lang="en-US" sz="11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vSwitch’s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architecture closely models match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 pipeline of P4,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makes it a good fit for our purpose.</a:t>
            </a:r>
            <a:endParaRPr lang="en-US" b="0" dirty="0" smtClean="0">
              <a:effectLst/>
            </a:endParaRP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see the benefit of using P4, we were able to specify the entire packet processing logic of Native OVS in 341 lines of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code,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it can take roughly forty times more lines of code when writing the same logic in C using the specialized APIs.</a:t>
            </a:r>
            <a:endParaRPr lang="en-US" b="0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24361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more detail, given a P4 input file that specifies that packet forwarding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logic,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PISCES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P4-to-OVS compiler takes the provided P4 code and generates a set of C code snippets 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injected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OVS codebase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parse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match and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represented.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workflow runs the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 compilation procedure of OVS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of OVS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executables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looks and works exactly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the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native OVS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executables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b="0" dirty="0" smtClean="0">
              <a:effectLst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 of deploying a new packet forwarding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logic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simply starting a new process with the new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executable.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 compilation process takes roughly 20~30 seconds depending on the machine that the code is compiled on.</a:t>
            </a:r>
          </a:p>
          <a:p>
            <a:pPr rtl="0"/>
            <a:endParaRPr lang="en-US" b="0" dirty="0" smtClean="0">
              <a:effectLst/>
            </a:endParaRPr>
          </a:p>
          <a:p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we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take the TCP flags example again run it through the compilation process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deploy the changes.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can see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method is faster and requires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 less development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directly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modify the core code of the target software switch.</a:t>
            </a:r>
            <a:endParaRPr lang="en-US" sz="11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116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 natural question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ask when presenting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approach is to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performance overhead between a fixed-function switch and a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programmable switch.</a:t>
            </a:r>
            <a:endParaRPr lang="en-US" b="0" dirty="0" smtClean="0">
              <a:effectLst/>
            </a:endParaRPr>
          </a:p>
          <a:p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we are automatically compiling a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high-level language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 to a lower-level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representation,</a:t>
            </a:r>
          </a:p>
          <a:p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assume that there may be some performance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differences,</a:t>
            </a:r>
          </a:p>
          <a:p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variation in throughput, between the code that is automatically generated and the code that is hand-written and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optimized.</a:t>
            </a:r>
          </a:p>
        </p:txBody>
      </p:sp>
    </p:spTree>
    <p:extLst>
      <p:ext uri="{BB962C8B-B14F-4D97-AF65-F5344CB8AC3E}">
        <p14:creationId xmlns:p14="http://schemas.microsoft.com/office/powerpoint/2010/main" val="1484733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show the differences, we measured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throughput between the two switches with L2L3-ACL application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measures 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throughput through a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router with access-control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found that our initial 0.1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version of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PISCES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a throughput of roughly 40% less than the native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OVS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different packet sizes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30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talk today is about programmable switches.</a:t>
            </a:r>
            <a:endParaRPr lang="en-US" b="0" dirty="0" smtClean="0">
              <a:effectLst/>
            </a:endParaRP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 networks today, such as those found in datacenters, are built from fixed-function Ethernet switch chips.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 switches built using these chips support only a fixed number of protocols that are hard-wired into a chip when it is designed and manufactured.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we can not typically add or remove protocols after the chip has been built.</a:t>
            </a:r>
          </a:p>
          <a:p>
            <a:pPr rtl="0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resolve such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shortcomings of fixed-function switches, there is a lot of talk going on now about creating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 programmable switches.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reasons people want programmable switches seem to be the following.</a:t>
            </a:r>
            <a:endParaRPr lang="en-US" b="0" dirty="0" smtClean="0">
              <a:effectLst/>
            </a:endParaRPr>
          </a:p>
          <a:p>
            <a:pPr rtl="0"/>
            <a:endParaRPr lang="en-US" b="0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27897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observe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there are two main aspects that significantly affect the performance of PISCES.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first one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number of CPU cycles consumed in processing a single packet.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endParaRPr lang="en-US" b="1" dirty="0" smtClean="0">
              <a:effectLst/>
            </a:endParaRP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second one is the number of cache misses.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this talk, I will limit to talking only about the CPU cycles per packet.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8655FD3C-A5AF-9542-90CD-51C51F6C3E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15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We studied</a:t>
            </a:r>
            <a:r>
              <a:rPr lang="en-US" b="0" baseline="0" dirty="0" smtClean="0"/>
              <a:t> different factors that affected the CPU cycles per-packet </a:t>
            </a:r>
            <a:r>
              <a:rPr lang="en-US" b="1" baseline="0" dirty="0" smtClean="0"/>
              <a:t>[click]</a:t>
            </a:r>
            <a:r>
              <a:rPr lang="en-US" b="0" baseline="0" dirty="0" smtClean="0"/>
              <a:t> like </a:t>
            </a:r>
            <a:r>
              <a:rPr lang="is-IS" b="0" baseline="0" dirty="0" smtClean="0"/>
              <a:t>…</a:t>
            </a:r>
            <a:endParaRPr lang="en-US" b="0" baseline="0" dirty="0" smtClean="0"/>
          </a:p>
          <a:p>
            <a:endParaRPr lang="en-US" b="0" baseline="0" dirty="0" smtClean="0"/>
          </a:p>
          <a:p>
            <a:r>
              <a:rPr lang="en-US" b="0" baseline="0" dirty="0" smtClean="0"/>
              <a:t>I will now talk about each of them in detail and how we optimized them in PISCES.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8655FD3C-A5AF-9542-90CD-51C51F6C3E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67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P4 requires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programmer to fully specify which fields to use when computing a checksum.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in case of IP the programmer has to specify all 12 fields of the IP header.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naïve compilation would end up generating code that would compute checksum over all the header fields for each incoming packet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if only a subset of these fields have been modified in the match-action pipeline. This is inefficient and can consume precious CPU cycles</a:t>
            </a:r>
            <a:endParaRPr lang="en-US" sz="11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284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So, if the switch is doing a simple operation</a:t>
            </a:r>
            <a:r>
              <a:rPr lang="en-US" baseline="0" dirty="0" smtClean="0"/>
              <a:t> such as decrement </a:t>
            </a:r>
            <a:r>
              <a:rPr lang="en-US" baseline="0" dirty="0" err="1" smtClean="0"/>
              <a:t>ttl</a:t>
            </a:r>
            <a:r>
              <a:rPr lang="en-US" baseline="0" dirty="0" smtClean="0"/>
              <a:t>, we made an optimization so that the switch only computes the checksum on the changed value.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8655FD3C-A5AF-9542-90CD-51C51F6C3E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74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Parser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specialization is the process of optimizing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parser, so that it only extracts fields that are actually used by the match-action pipeline.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if we are only using L2 headers in the match-action pipeline then, in that case, 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parser shouldn’t have to extract L3 and L4 headers.</a:t>
            </a:r>
          </a:p>
        </p:txBody>
      </p:sp>
    </p:spTree>
    <p:extLst>
      <p:ext uri="{BB962C8B-B14F-4D97-AF65-F5344CB8AC3E}">
        <p14:creationId xmlns:p14="http://schemas.microsoft.com/office/powerpoint/2010/main" val="5996312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improve the throughput performance, we identified multiple factors that we can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optimize.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 of the major factors that we were able to optimize is reducing the number of CPU cycles per packet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reduce CPU cycles per packet, we optimized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nefficiencies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as extra copying of headers, fully-specified checksums and parsing unused header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fields.</a:t>
            </a:r>
          </a:p>
          <a:p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incrementally optimizing each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factors, we were able to bring our throughput numbers very close, less than 2% to be exact, to the Native OVS performance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774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PISCES we brought an easy way to perform protocol-independent packet processing on a production level software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simple modifications on a high-level language protocol designers can now quickly develop and deploy a new packet header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important is that all of the benefits come at a very small performance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make more improvements to the compilation process, we hope to bring this gap closer and even exceed the throughput of the native hand-coded implementations. </a:t>
            </a:r>
            <a:endParaRPr lang="en-US" b="0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8323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now try the initial version of PISCES now. Open source version that is fully integrated with OVS open source repository is coming by the end of the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year.</a:t>
            </a:r>
          </a:p>
          <a:p>
            <a:pPr>
              <a:spcBef>
                <a:spcPts val="0"/>
              </a:spcBef>
              <a:buNone/>
            </a:pP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if you are interested in the details on the causes of inefficiencies of compilation as well as the optimizations to reduce such inefficiencies, please read our paper.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very much for taking the time to attend this talk and I’m and happy to take any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questions.</a:t>
            </a:r>
          </a:p>
          <a:p>
            <a:pPr rtl="0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Add</a:t>
            </a:r>
            <a:endParaRPr lang="en-US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6927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resolve some of the shortcomings of fixed-function switches, there is a lot of talk going on now about realizing fast programmable switches. The main reasons people want programmable switches seem to be the following.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 that they can easily and quickly add new protocols.</a:t>
            </a:r>
          </a:p>
          <a:p>
            <a:pPr rtl="0" fontAlgn="base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it took 4 years to add </a:t>
            </a:r>
            <a:r>
              <a:rPr lang="en-US" sz="11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VXLan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Ethernet switch chips, in the most profitable and fastest moving sector of the networking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industry.</a:t>
            </a: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instead had programmable switches, we would be able to add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hours rather than years.</a:t>
            </a:r>
          </a:p>
          <a:p>
            <a:pPr lvl="1" rtl="0" fontAlgn="base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so that they can quickly and easily remove unnecessary protocols</a:t>
            </a:r>
          </a:p>
          <a:p>
            <a:pPr rtl="0" fontAlgn="base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 networks are more reliable because there are less things to go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wrong.</a:t>
            </a: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Thus, if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remove protocols we do not need, it means the network is less likely to fail and also is easier to debug when it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does.</a:t>
            </a: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addition, removing unused protocols frees the resources for other protocols to use.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customizations are already being made in various fast networks for the same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reason.</a:t>
            </a: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example, data centers that host Amazon Web services forward packet using only Layer-3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headers.</a:t>
            </a: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Having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programmable switches would have made this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customization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faster and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easier to implement.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Third,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gain greater visibility into the network.</a:t>
            </a:r>
          </a:p>
          <a:p>
            <a:pPr rtl="0" fontAlgn="base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huge interest right now in seeing what networks are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doing.</a:t>
            </a: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example, we’ve seen papers such as Packet-Level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Telemetry.</a:t>
            </a: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products like Cisco’s </a:t>
            </a:r>
            <a:r>
              <a:rPr lang="en-US" sz="11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tetration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promise greater visibility into what networks are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doing.</a:t>
            </a:r>
          </a:p>
          <a:p>
            <a:pPr lvl="1" rtl="0" fontAlgn="base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visibility can mean identifying applications that are faulty, causing congestion, corrupting forwarding tables,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failed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links and so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on.</a:t>
            </a: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 here is that when a network fails, a team must quickly identify the bug and fix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it.</a:t>
            </a: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 quickly create new types of probe, they can potentially debug their network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sooner.</a:t>
            </a:r>
          </a:p>
          <a:p>
            <a:pPr lvl="1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Having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programmable data switches allow greater visibility into the network via methods, such as In-network Telemetry,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is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 that was presented in last year’s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demo.</a:t>
            </a:r>
          </a:p>
          <a:p>
            <a:pPr lvl="1" rtl="0" fontAlgn="base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to fold other network functions into the switch.</a:t>
            </a:r>
          </a:p>
          <a:p>
            <a:pPr lvl="0" rtl="0" fontAlgn="base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It maybe possible to replace network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functions that are currently happening in the middle boxes with a programmable switch.</a:t>
            </a:r>
          </a:p>
          <a:p>
            <a:pPr lvl="0" rtl="0" fontAlgn="base"/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For example, there are multiple researches currently happening to explore the possibilities of L4 load balancing in a switch.</a:t>
            </a:r>
          </a:p>
          <a:p>
            <a:pPr lvl="0" rtl="0" fontAlgn="base"/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14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currently lots of work going on to make Ethernet switches more programmable and to build fast programmable switch chips.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basic idea of programmable switch is that if you can program a switch yourself and tell it how it should process packets,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you can easily add 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protocols or removing unnecessary protocols.</a:t>
            </a:r>
          </a:p>
          <a:p>
            <a:pPr rtl="0"/>
            <a:endParaRPr lang="en-US" sz="11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recent years, we’ve seen efforts such as Intel’s </a:t>
            </a:r>
            <a:r>
              <a:rPr lang="en-US" sz="11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FlexPipe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programmable switch chips from startups like </a:t>
            </a:r>
            <a:r>
              <a:rPr lang="en-US" sz="11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Xpliant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Barefoot.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see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all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 is going in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help us program Hardware Ethernet switches.</a:t>
            </a:r>
            <a:endParaRPr lang="en-US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1608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there is a missing picture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here.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each server of a virtualized data center, there is a hypervisor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where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hypervisor manages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multiple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VMs.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in each hypervisor there is a software switch to pass data between the VMs and between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VM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outside world.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see that these software switches serve exactly the same function as hardware switches, which is that they switch and route packets between different entities.</a:t>
            </a:r>
          </a:p>
          <a:p>
            <a:pPr rtl="0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can see that there are more virtual ports than physical ports in this design.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472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fact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since 2012, there have been more Ethernet ports in software than in hardware!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given that software switches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 more network ports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wanted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see how programmable software switches are.</a:t>
            </a:r>
          </a:p>
        </p:txBody>
      </p:sp>
    </p:spTree>
    <p:extLst>
      <p:ext uri="{BB962C8B-B14F-4D97-AF65-F5344CB8AC3E}">
        <p14:creationId xmlns:p14="http://schemas.microsoft.com/office/powerpoint/2010/main" val="319302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software switches are defined in software.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should be *very* easier to change the behavior of a software. right?</a:t>
            </a:r>
          </a:p>
          <a:p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Well, it turns out it is not as easy as you might think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58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 switches generally depend on complex libraries to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 packet forwarding.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examples of those libraries are Kernel network drivers or user-space DPDK.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3700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at the same time, a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programmer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separately specifies logic for packet processing</a:t>
            </a:r>
            <a:endParaRPr lang="en-US" sz="11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includes the parser and match-action pipeline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the specialized APIs of the dependent 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libraries.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making changes to a software switch require expertise in­</a:t>
            </a:r>
            <a:r>
              <a:rPr lang="en-US" sz="11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 protocol design and software development.</a:t>
            </a:r>
          </a:p>
          <a:p>
            <a:pPr rtl="0"/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Making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things worse, it can take a very long time to release the changes.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50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0DE2C2-E1DA-934A-87B8-3ED2EAE0E437}" type="datetime1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48900-7794-B846-9157-FC610774E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83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3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3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3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3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5.tif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hyperlink" Target="https://github.com/P4-vSwitch" TargetMode="External"/><Relationship Id="rId8" Type="http://schemas.openxmlformats.org/officeDocument/2006/relationships/hyperlink" Target="http://pisces.cs.princeton.ed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0.tiff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chart" Target="../charts/chart1.xml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xfrm>
            <a:off x="685800" y="515617"/>
            <a:ext cx="7772400" cy="134394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PISCES: A Programmable,</a:t>
            </a:r>
            <a:br>
              <a:rPr lang="en-US" sz="3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Protocol-Independent Software Switch</a:t>
            </a:r>
            <a:endParaRPr lang="en" sz="3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685800" y="3220873"/>
            <a:ext cx="7772400" cy="56090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Muhammad </a:t>
            </a:r>
            <a:r>
              <a:rPr lang="en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Shahb</a:t>
            </a:r>
            <a:r>
              <a:rPr lang="en-US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Sean Choi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Ben Pfaff, </a:t>
            </a:r>
            <a:r>
              <a:rPr lang="en-US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Changhoon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Kim,</a:t>
            </a: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ct val="45833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Nick </a:t>
            </a:r>
            <a:r>
              <a:rPr lang="en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Feamster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Nick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McKeown, and Jennifer Rexford</a:t>
            </a:r>
            <a:endParaRPr lang="en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31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97" y="4602829"/>
            <a:ext cx="1430756" cy="48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3" y="4530264"/>
            <a:ext cx="416081" cy="416081"/>
          </a:xfrm>
          <a:prstGeom prst="rect">
            <a:avLst/>
          </a:prstGeom>
        </p:spPr>
      </p:pic>
      <p:pic>
        <p:nvPicPr>
          <p:cNvPr id="7" name="Picture 6" descr="vmware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03" y="4584151"/>
            <a:ext cx="1444308" cy="364503"/>
          </a:xfrm>
          <a:prstGeom prst="rect">
            <a:avLst/>
          </a:prstGeom>
        </p:spPr>
      </p:pic>
      <p:pic>
        <p:nvPicPr>
          <p:cNvPr id="8" name="Picture 7" descr="pu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1" y="4530265"/>
            <a:ext cx="326688" cy="4160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1">
        <p:fade/>
      </p:transition>
    </mc:Choice>
    <mc:Fallback xmlns="">
      <p:transition spd="med" advTm="6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0132" y="2819013"/>
            <a:ext cx="3980770" cy="132053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30132" y="2042829"/>
            <a:ext cx="538834" cy="776184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6" name="Group 15"/>
          <p:cNvGrpSpPr/>
          <p:nvPr/>
        </p:nvGrpSpPr>
        <p:grpSpPr>
          <a:xfrm>
            <a:off x="238536" y="4401587"/>
            <a:ext cx="533324" cy="476099"/>
            <a:chOff x="2604847" y="3810600"/>
            <a:chExt cx="533324" cy="476099"/>
          </a:xfrm>
        </p:grpSpPr>
        <p:pic>
          <p:nvPicPr>
            <p:cNvPr id="39" name="Shape 1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4847" y="3973679"/>
              <a:ext cx="286634" cy="313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1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87492" y="3810600"/>
              <a:ext cx="175994" cy="192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1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7474" y="3973679"/>
              <a:ext cx="230697" cy="25193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" name="Straight Arrow Connector 16"/>
          <p:cNvCxnSpPr/>
          <p:nvPr/>
        </p:nvCxnSpPr>
        <p:spPr>
          <a:xfrm>
            <a:off x="2620517" y="2042829"/>
            <a:ext cx="1990385" cy="776184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ounded Rectangle 18"/>
          <p:cNvSpPr/>
          <p:nvPr/>
        </p:nvSpPr>
        <p:spPr>
          <a:xfrm>
            <a:off x="1168966" y="1708213"/>
            <a:ext cx="1451551" cy="334616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Software Switch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2" name="Picture 21" descr="poweredge-r73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39" y="34474992"/>
            <a:ext cx="3744416" cy="89400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82532" y="3455292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Kernel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34932" y="3576696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DPDK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9076" y="2967875"/>
            <a:ext cx="89068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69733" y="2967875"/>
            <a:ext cx="254725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91476" y="3306429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56838" y="3306429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855701" y="3303846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21063" y="3303846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770264" y="1546339"/>
            <a:ext cx="3748896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Adding </a:t>
            </a:r>
            <a:r>
              <a:rPr lang="en-US" sz="2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TCP Flag 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Open </a:t>
            </a:r>
            <a:r>
              <a:rPr lang="en-US" sz="20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vSwitch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required 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changes in</a:t>
            </a:r>
            <a:r>
              <a:rPr lang="is-I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20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sz="2000" b="1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20 Files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370 Lines of Code!</a:t>
            </a:r>
            <a:r>
              <a:rPr lang="en-US" sz="2000" baseline="30000" dirty="0" smtClean="0">
                <a:latin typeface="Calibri" charset="0"/>
                <a:ea typeface="Calibri" charset="0"/>
                <a:cs typeface="Calibri" charset="0"/>
              </a:rPr>
              <a:t>[1]</a:t>
            </a:r>
          </a:p>
          <a:p>
            <a:pPr lvl="0"/>
            <a:endParaRPr lang="en-US" sz="2000" b="1" baseline="30000" dirty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Weeks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Development and Test</a:t>
            </a:r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076" y="4593781"/>
            <a:ext cx="35141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[1] https</a:t>
            </a:r>
            <a:r>
              <a:rPr lang="en-US" sz="1000" dirty="0"/>
              <a:t>://</a:t>
            </a:r>
            <a:r>
              <a:rPr lang="en-US" sz="1000" dirty="0" err="1"/>
              <a:t>github.com</a:t>
            </a:r>
            <a:r>
              <a:rPr lang="en-US" sz="1000" dirty="0"/>
              <a:t>/</a:t>
            </a:r>
            <a:r>
              <a:rPr lang="en-US" sz="1000" dirty="0" err="1"/>
              <a:t>openvswitch</a:t>
            </a:r>
            <a:r>
              <a:rPr lang="en-US" sz="1000" dirty="0"/>
              <a:t>/</a:t>
            </a:r>
            <a:r>
              <a:rPr lang="en-US" sz="1000" dirty="0" err="1"/>
              <a:t>ovs</a:t>
            </a:r>
            <a:r>
              <a:rPr lang="en-US" sz="1000" dirty="0"/>
              <a:t>/commit/dc235f7fbcff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79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2">
        <p:fade/>
      </p:transition>
    </mc:Choice>
    <mc:Fallback xmlns="">
      <p:transition spd="med" advTm="1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8536" y="4401587"/>
            <a:ext cx="533324" cy="476099"/>
            <a:chOff x="2604847" y="3810600"/>
            <a:chExt cx="533324" cy="476099"/>
          </a:xfrm>
        </p:grpSpPr>
        <p:pic>
          <p:nvPicPr>
            <p:cNvPr id="39" name="Shape 1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4847" y="3973679"/>
              <a:ext cx="286634" cy="313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1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87492" y="3810600"/>
              <a:ext cx="175994" cy="192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1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7474" y="3973679"/>
              <a:ext cx="230697" cy="2519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Picture 21" descr="poweredge-r73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39" y="34474992"/>
            <a:ext cx="3744416" cy="8940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536" y="496685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We can do this in 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4 lines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within minutes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with 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PISCES!</a:t>
            </a:r>
            <a:endParaRPr lang="en-US" sz="28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96838" y="1321462"/>
            <a:ext cx="2862544" cy="2893096"/>
          </a:xfrm>
          <a:prstGeom prst="rect">
            <a:avLst/>
          </a:prstGeom>
          <a:solidFill>
            <a:srgbClr val="FFEC74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5" tIns="45718" rIns="91435" bIns="45718" rtlCol="0">
            <a:spAutoFit/>
          </a:bodyPr>
          <a:lstStyle/>
          <a:p>
            <a:pPr>
              <a:tabLst>
                <a:tab pos="2560638" algn="l"/>
              </a:tabLst>
            </a:pPr>
            <a:r>
              <a:rPr lang="en-US" sz="1300" b="1" dirty="0" err="1" smtClean="0">
                <a:latin typeface="Courier"/>
              </a:rPr>
              <a:t>header_type</a:t>
            </a:r>
            <a:r>
              <a:rPr lang="en-US" sz="1300" b="1" dirty="0" smtClean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tcpv2_t {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 err="1" smtClean="0">
                <a:latin typeface="Courier"/>
              </a:rPr>
              <a:t>fields</a:t>
            </a:r>
            <a:r>
              <a:rPr lang="de-DE" sz="1300" dirty="0" smtClean="0">
                <a:latin typeface="Courier"/>
              </a:rPr>
              <a:t> {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srcPort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</a:t>
            </a:r>
            <a:r>
              <a:rPr lang="de-DE" sz="1300" dirty="0" smtClean="0">
                <a:latin typeface="Courier"/>
              </a:rPr>
              <a:t>16;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dstPort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16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seqNo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32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ackNo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32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    </a:t>
            </a:r>
            <a:r>
              <a:rPr lang="de-DE" sz="1300" dirty="0" err="1" smtClean="0">
                <a:latin typeface="Courier"/>
              </a:rPr>
              <a:t>dataOffset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4;        </a:t>
            </a:r>
            <a:endParaRPr lang="de-DE" sz="1300" dirty="0" smtClean="0">
              <a:latin typeface="Courier"/>
            </a:endParaRP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res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4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b="1" dirty="0" smtClean="0">
                <a:latin typeface="Courier"/>
              </a:rPr>
              <a:t>    </a:t>
            </a:r>
            <a:r>
              <a:rPr lang="de-DE" sz="1300" b="1" u="sng" dirty="0" err="1" smtClean="0">
                <a:latin typeface="Courier"/>
              </a:rPr>
              <a:t>tcp_flags</a:t>
            </a:r>
            <a:r>
              <a:rPr lang="de-DE" sz="1300" b="1" u="sng" dirty="0" smtClean="0">
                <a:latin typeface="Courier"/>
              </a:rPr>
              <a:t> </a:t>
            </a:r>
            <a:r>
              <a:rPr lang="de-DE" sz="1300" b="1" u="sng" dirty="0">
                <a:latin typeface="Courier"/>
              </a:rPr>
              <a:t>: </a:t>
            </a:r>
            <a:r>
              <a:rPr lang="de-DE" sz="1300" b="1" u="sng" dirty="0" smtClean="0">
                <a:latin typeface="Courier"/>
              </a:rPr>
              <a:t>12</a:t>
            </a:r>
            <a:r>
              <a:rPr lang="de-DE" sz="1300" b="1" u="sng" dirty="0" smtClean="0">
                <a:latin typeface="Courier"/>
              </a:rPr>
              <a:t>;</a:t>
            </a:r>
            <a:endParaRPr lang="de-DE" sz="1300" b="1" u="sng" dirty="0" smtClean="0">
              <a:latin typeface="Courier"/>
            </a:endParaRP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    </a:t>
            </a:r>
            <a:r>
              <a:rPr lang="de-DE" sz="1300" dirty="0" err="1" smtClean="0">
                <a:latin typeface="Courier"/>
              </a:rPr>
              <a:t>window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</a:t>
            </a:r>
            <a:r>
              <a:rPr lang="de-DE" sz="1300" dirty="0" smtClean="0">
                <a:latin typeface="Courier"/>
              </a:rPr>
              <a:t>16;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checksum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</a:t>
            </a:r>
            <a:r>
              <a:rPr lang="de-DE" sz="1300" dirty="0" smtClean="0">
                <a:latin typeface="Courier"/>
              </a:rPr>
              <a:t>16;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urgentPtr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16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}</a:t>
            </a: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}</a:t>
            </a:r>
            <a:endParaRPr lang="de-DE" sz="1300" dirty="0" smtClean="0">
              <a:latin typeface="Couri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78856" y="1321462"/>
            <a:ext cx="3569776" cy="1292658"/>
          </a:xfrm>
          <a:prstGeom prst="rect">
            <a:avLst/>
          </a:prstGeom>
          <a:solidFill>
            <a:srgbClr val="FFEC74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5" tIns="45718" rIns="91435" bIns="45718" rtlCol="0">
            <a:spAutoFit/>
          </a:bodyPr>
          <a:lstStyle/>
          <a:p>
            <a:pPr>
              <a:tabLst>
                <a:tab pos="2560638" algn="l"/>
              </a:tabLst>
            </a:pPr>
            <a:r>
              <a:rPr lang="de-DE" sz="1300" b="1" dirty="0" err="1" smtClean="0">
                <a:latin typeface="Courier"/>
              </a:rPr>
              <a:t>parser</a:t>
            </a:r>
            <a:r>
              <a:rPr lang="de-DE" sz="1300" dirty="0" smtClean="0">
                <a:latin typeface="Courier"/>
              </a:rPr>
              <a:t> tcpv2 {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 err="1" smtClean="0">
                <a:latin typeface="Courier"/>
              </a:rPr>
              <a:t>extract</a:t>
            </a:r>
            <a:r>
              <a:rPr lang="de-DE" sz="1300" dirty="0" smtClean="0">
                <a:latin typeface="Courier"/>
              </a:rPr>
              <a:t>(tcpv2);</a:t>
            </a:r>
          </a:p>
          <a:p>
            <a:pPr>
              <a:tabLst>
                <a:tab pos="2560638" algn="l"/>
              </a:tabLst>
            </a:pPr>
            <a:r>
              <a:rPr lang="de-DE" sz="1300" b="1" dirty="0">
                <a:latin typeface="Courier"/>
              </a:rPr>
              <a:t> </a:t>
            </a:r>
            <a:r>
              <a:rPr lang="de-DE" sz="1300" b="1" dirty="0" smtClean="0">
                <a:latin typeface="Courier"/>
              </a:rPr>
              <a:t> </a:t>
            </a:r>
            <a:r>
              <a:rPr lang="de-DE" sz="1300" b="1" dirty="0" err="1" smtClean="0">
                <a:latin typeface="Courier"/>
              </a:rPr>
              <a:t>set_metadata</a:t>
            </a:r>
            <a:r>
              <a:rPr lang="de-DE" sz="1300" b="1" dirty="0" smtClean="0">
                <a:latin typeface="Courier"/>
              </a:rPr>
              <a:t>(</a:t>
            </a:r>
            <a:r>
              <a:rPr lang="de-DE" sz="1300" b="1" dirty="0" err="1" smtClean="0">
                <a:latin typeface="Courier"/>
              </a:rPr>
              <a:t>flow.tcp_flags</a:t>
            </a:r>
            <a:r>
              <a:rPr lang="de-DE" sz="1300" b="1" dirty="0" smtClean="0">
                <a:latin typeface="Courier"/>
              </a:rPr>
              <a:t>,</a:t>
            </a:r>
          </a:p>
          <a:p>
            <a:pPr>
              <a:tabLst>
                <a:tab pos="2560638" algn="l"/>
              </a:tabLst>
            </a:pPr>
            <a:r>
              <a:rPr lang="de-DE" sz="1300" b="1" dirty="0">
                <a:latin typeface="Courier"/>
              </a:rPr>
              <a:t> </a:t>
            </a:r>
            <a:r>
              <a:rPr lang="de-DE" sz="1300" b="1" dirty="0" smtClean="0">
                <a:latin typeface="Courier"/>
              </a:rPr>
              <a:t>              tcpv2.tcp_flags);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 err="1" smtClean="0">
                <a:latin typeface="Courier"/>
              </a:rPr>
              <a:t>return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 err="1" smtClean="0">
                <a:latin typeface="Courier"/>
              </a:rPr>
              <a:t>ingress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}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78856" y="2842697"/>
            <a:ext cx="3569776" cy="1692767"/>
          </a:xfrm>
          <a:prstGeom prst="rect">
            <a:avLst/>
          </a:prstGeom>
          <a:solidFill>
            <a:srgbClr val="FFEC74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5" tIns="45718" rIns="91435" bIns="45718" rtlCol="0">
            <a:spAutoFit/>
          </a:bodyPr>
          <a:lstStyle/>
          <a:p>
            <a:pPr>
              <a:tabLst>
                <a:tab pos="2560638" algn="l"/>
              </a:tabLst>
            </a:pPr>
            <a:r>
              <a:rPr lang="en-US" sz="1300" b="1" dirty="0" err="1" smtClean="0">
                <a:latin typeface="Courier"/>
              </a:rPr>
              <a:t>header_type</a:t>
            </a:r>
            <a:r>
              <a:rPr lang="en-US" sz="1300" b="1" dirty="0" smtClean="0">
                <a:latin typeface="Courier"/>
              </a:rPr>
              <a:t> </a:t>
            </a:r>
            <a:r>
              <a:rPr lang="de-DE" sz="1300" dirty="0" err="1" smtClean="0">
                <a:latin typeface="Courier"/>
              </a:rPr>
              <a:t>flow_t</a:t>
            </a:r>
            <a:r>
              <a:rPr lang="de-DE" sz="1300" dirty="0" smtClean="0">
                <a:latin typeface="Courier"/>
              </a:rPr>
              <a:t> {</a:t>
            </a:r>
            <a:endParaRPr lang="de-DE" sz="1300" dirty="0" smtClean="0">
              <a:latin typeface="Courier"/>
            </a:endParaRP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 err="1" smtClean="0">
                <a:latin typeface="Courier"/>
              </a:rPr>
              <a:t>fields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{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...</a:t>
            </a:r>
            <a:endParaRPr lang="de-DE" sz="1300" dirty="0" smtClean="0">
              <a:latin typeface="Courier"/>
            </a:endParaRPr>
          </a:p>
          <a:p>
            <a:pPr>
              <a:tabLst>
                <a:tab pos="2560638" algn="l"/>
              </a:tabLst>
            </a:pPr>
            <a:r>
              <a:rPr lang="de-DE" sz="1300" b="1" dirty="0">
                <a:latin typeface="Courier"/>
              </a:rPr>
              <a:t> </a:t>
            </a:r>
            <a:r>
              <a:rPr lang="de-DE" sz="1300" b="1" dirty="0" smtClean="0">
                <a:latin typeface="Courier"/>
              </a:rPr>
              <a:t>   </a:t>
            </a:r>
            <a:r>
              <a:rPr lang="de-DE" sz="1300" b="1" u="sng" dirty="0" err="1" smtClean="0">
                <a:latin typeface="Courier"/>
              </a:rPr>
              <a:t>tcp_flags_pad</a:t>
            </a:r>
            <a:r>
              <a:rPr lang="de-DE" sz="1300" b="1" u="sng" dirty="0" smtClean="0">
                <a:latin typeface="Courier"/>
              </a:rPr>
              <a:t> </a:t>
            </a:r>
            <a:r>
              <a:rPr lang="de-DE" sz="1300" b="1" u="sng" dirty="0">
                <a:latin typeface="Courier"/>
              </a:rPr>
              <a:t>: </a:t>
            </a:r>
            <a:r>
              <a:rPr lang="de-DE" sz="1300" b="1" u="sng" dirty="0" smtClean="0">
                <a:latin typeface="Courier"/>
              </a:rPr>
              <a:t>4;</a:t>
            </a:r>
            <a:endParaRPr lang="de-DE" sz="1300" dirty="0" smtClean="0">
              <a:latin typeface="Courier"/>
            </a:endParaRPr>
          </a:p>
          <a:p>
            <a:pPr>
              <a:tabLst>
                <a:tab pos="2560638" algn="l"/>
              </a:tabLst>
            </a:pPr>
            <a:r>
              <a:rPr lang="de-DE" sz="1300" b="1" dirty="0" smtClean="0">
                <a:latin typeface="Courier"/>
              </a:rPr>
              <a:t>    </a:t>
            </a:r>
            <a:r>
              <a:rPr lang="de-DE" sz="1300" b="1" u="sng" dirty="0" err="1" smtClean="0">
                <a:latin typeface="Courier"/>
              </a:rPr>
              <a:t>tcp_flags</a:t>
            </a:r>
            <a:r>
              <a:rPr lang="de-DE" sz="1300" b="1" u="sng" dirty="0" smtClean="0">
                <a:latin typeface="Courier"/>
              </a:rPr>
              <a:t> </a:t>
            </a:r>
            <a:r>
              <a:rPr lang="de-DE" sz="1300" b="1" u="sng" dirty="0">
                <a:latin typeface="Courier"/>
              </a:rPr>
              <a:t>: </a:t>
            </a:r>
            <a:r>
              <a:rPr lang="de-DE" sz="1300" b="1" u="sng" dirty="0" smtClean="0">
                <a:latin typeface="Courier"/>
              </a:rPr>
              <a:t>12;</a:t>
            </a:r>
          </a:p>
          <a:p>
            <a:pPr>
              <a:tabLst>
                <a:tab pos="2560638" algn="l"/>
              </a:tabLst>
            </a:pPr>
            <a:r>
              <a:rPr lang="de-DE" sz="1300" b="1" dirty="0" smtClean="0">
                <a:latin typeface="Courier"/>
              </a:rPr>
              <a:t>    ...</a:t>
            </a:r>
            <a:endParaRPr lang="de-DE" sz="1300" b="1" dirty="0" smtClean="0">
              <a:latin typeface="Courier"/>
            </a:endParaRP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  }</a:t>
            </a:r>
            <a:endParaRPr lang="de-DE" sz="1300" dirty="0" smtClean="0">
              <a:latin typeface="Courier"/>
            </a:endParaRP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}</a:t>
            </a:r>
            <a:endParaRPr lang="de-DE" sz="1300" dirty="0" smtClean="0">
              <a:latin typeface="Courie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5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2">
        <p:fade/>
      </p:transition>
    </mc:Choice>
    <mc:Fallback xmlns="">
      <p:transition spd="med" advTm="1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0132" y="3085713"/>
            <a:ext cx="3980770" cy="132053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38536" y="4401587"/>
            <a:ext cx="533324" cy="476099"/>
            <a:chOff x="2604847" y="3810600"/>
            <a:chExt cx="533324" cy="476099"/>
          </a:xfrm>
        </p:grpSpPr>
        <p:pic>
          <p:nvPicPr>
            <p:cNvPr id="39" name="Shape 1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4847" y="3973679"/>
              <a:ext cx="286634" cy="313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1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87492" y="3810600"/>
              <a:ext cx="175994" cy="192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1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7474" y="3973679"/>
              <a:ext cx="230697" cy="2519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Rounded Rectangle 33"/>
          <p:cNvSpPr/>
          <p:nvPr/>
        </p:nvSpPr>
        <p:spPr>
          <a:xfrm>
            <a:off x="782532" y="3721992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Kernel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34932" y="3843396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DPDK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9076" y="3234575"/>
            <a:ext cx="890685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69733" y="3234575"/>
            <a:ext cx="254725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91476" y="3573129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56838" y="3573129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855701" y="3570546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21063" y="3570546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630133" y="2781632"/>
            <a:ext cx="1239600" cy="291285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Software Switch</a:t>
            </a:r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684" y="3234575"/>
            <a:ext cx="890685" cy="338554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69733" y="3234969"/>
            <a:ext cx="2547252" cy="338554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6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9">
        <p:fade/>
      </p:transition>
    </mc:Choice>
    <mc:Fallback xmlns="">
      <p:transition spd="med" advTm="10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0132" y="3085713"/>
            <a:ext cx="3980770" cy="132053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38536" y="4401587"/>
            <a:ext cx="533324" cy="476099"/>
            <a:chOff x="2604847" y="3810600"/>
            <a:chExt cx="533324" cy="476099"/>
          </a:xfrm>
        </p:grpSpPr>
        <p:pic>
          <p:nvPicPr>
            <p:cNvPr id="39" name="Shape 1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4847" y="3973679"/>
              <a:ext cx="286634" cy="313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1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87492" y="3810600"/>
              <a:ext cx="175994" cy="192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1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7474" y="3973679"/>
              <a:ext cx="230697" cy="2519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Rounded Rectangle 33"/>
          <p:cNvSpPr/>
          <p:nvPr/>
        </p:nvSpPr>
        <p:spPr>
          <a:xfrm>
            <a:off x="782532" y="3721992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Kernel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34932" y="3843396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DPDK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9076" y="3234575"/>
            <a:ext cx="890685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69733" y="3234575"/>
            <a:ext cx="254725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91476" y="3573129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56838" y="3573129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855701" y="3570546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21063" y="3570546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30132" y="1193555"/>
            <a:ext cx="3980770" cy="5559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630133" y="2781632"/>
            <a:ext cx="1239600" cy="291285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Software</a:t>
            </a:r>
            <a:r>
              <a:rPr lang="en-US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Switch</a:t>
            </a:r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37753" y="891900"/>
            <a:ext cx="3686274" cy="291285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Domain-Specific </a:t>
            </a:r>
            <a:r>
              <a:rPr lang="en-US" sz="1600" b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Language (DSL)</a:t>
            </a:r>
            <a:endParaRPr lang="en-US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0132" y="1193555"/>
            <a:ext cx="3980770" cy="555985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49076" y="1302271"/>
            <a:ext cx="89068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69733" y="1302271"/>
            <a:ext cx="254725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43" name="Straight Arrow Connector 42"/>
          <p:cNvCxnSpPr>
            <a:stCxn id="28" idx="2"/>
            <a:endCxn id="29" idx="0"/>
          </p:cNvCxnSpPr>
          <p:nvPr/>
        </p:nvCxnSpPr>
        <p:spPr>
          <a:xfrm>
            <a:off x="2620517" y="1749540"/>
            <a:ext cx="0" cy="133617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557458" y="2199266"/>
            <a:ext cx="107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onsolas" charset="0"/>
                <a:ea typeface="Consolas" charset="0"/>
                <a:cs typeface="Consolas" charset="0"/>
              </a:rPr>
              <a:t>Compile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684" y="3234575"/>
            <a:ext cx="890685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69733" y="3234969"/>
            <a:ext cx="254725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72246" y="548198"/>
            <a:ext cx="3547035" cy="4016468"/>
            <a:chOff x="5072246" y="548198"/>
            <a:chExt cx="3547035" cy="4016468"/>
          </a:xfrm>
        </p:grpSpPr>
        <p:sp>
          <p:nvSpPr>
            <p:cNvPr id="51" name="TextBox 50"/>
            <p:cNvSpPr txBox="1"/>
            <p:nvPr/>
          </p:nvSpPr>
          <p:spPr>
            <a:xfrm>
              <a:off x="5072246" y="548198"/>
              <a:ext cx="1145570" cy="280079"/>
            </a:xfrm>
            <a:prstGeom prst="rect">
              <a:avLst/>
            </a:prstGeom>
            <a:noFill/>
          </p:spPr>
          <p:txBody>
            <a:bodyPr wrap="none" lIns="64008" tIns="32005" rIns="64008" bIns="32005" rtlCol="0">
              <a:spAutoFit/>
            </a:bodyPr>
            <a:lstStyle/>
            <a:p>
              <a:r>
                <a:rPr lang="en-US" b="1" dirty="0" smtClean="0"/>
                <a:t>TCP Header</a:t>
              </a:r>
              <a:endParaRPr lang="en-US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72246" y="871351"/>
              <a:ext cx="3547035" cy="3693315"/>
            </a:xfrm>
            <a:prstGeom prst="rect">
              <a:avLst/>
            </a:prstGeom>
            <a:solidFill>
              <a:srgbClr val="FFEC74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35" tIns="45718" rIns="91435" bIns="45718" rtlCol="0">
              <a:spAutoFit/>
            </a:bodyPr>
            <a:lstStyle/>
            <a:p>
              <a:pPr>
                <a:tabLst>
                  <a:tab pos="2560638" algn="l"/>
                </a:tabLst>
              </a:pPr>
              <a:r>
                <a:rPr lang="en-US" sz="1300" b="1" dirty="0" err="1" smtClean="0">
                  <a:latin typeface="Courier"/>
                </a:rPr>
                <a:t>header_type</a:t>
              </a:r>
              <a:r>
                <a:rPr lang="en-US" sz="1300" b="1" dirty="0" smtClean="0">
                  <a:latin typeface="Courier"/>
                </a:rPr>
                <a:t> </a:t>
              </a:r>
              <a:r>
                <a:rPr lang="de-DE" sz="1300" dirty="0" err="1" smtClean="0">
                  <a:latin typeface="Courier"/>
                </a:rPr>
                <a:t>tcp_t</a:t>
              </a:r>
              <a:r>
                <a:rPr lang="de-DE" sz="1300" dirty="0" smtClean="0">
                  <a:latin typeface="Courier"/>
                </a:rPr>
                <a:t> {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dirty="0">
                  <a:latin typeface="Courier"/>
                </a:rPr>
                <a:t> </a:t>
              </a:r>
              <a:r>
                <a:rPr lang="de-DE" sz="1300" dirty="0" smtClean="0">
                  <a:latin typeface="Courier"/>
                </a:rPr>
                <a:t> </a:t>
              </a:r>
              <a:r>
                <a:rPr lang="de-DE" sz="1300" dirty="0" err="1" smtClean="0">
                  <a:latin typeface="Courier"/>
                </a:rPr>
                <a:t>fields</a:t>
              </a:r>
              <a:r>
                <a:rPr lang="de-DE" sz="1300" dirty="0" smtClean="0">
                  <a:latin typeface="Courier"/>
                </a:rPr>
                <a:t> {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dirty="0">
                  <a:latin typeface="Courier"/>
                </a:rPr>
                <a:t> </a:t>
              </a:r>
              <a:r>
                <a:rPr lang="de-DE" sz="1300" dirty="0" smtClean="0">
                  <a:latin typeface="Courier"/>
                </a:rPr>
                <a:t>   </a:t>
              </a:r>
              <a:r>
                <a:rPr lang="de-DE" sz="1300" dirty="0" err="1" smtClean="0">
                  <a:latin typeface="Courier"/>
                </a:rPr>
                <a:t>srcPort</a:t>
              </a:r>
              <a:r>
                <a:rPr lang="de-DE" sz="1300" dirty="0" smtClean="0">
                  <a:latin typeface="Courier"/>
                </a:rPr>
                <a:t> </a:t>
              </a:r>
              <a:r>
                <a:rPr lang="de-DE" sz="1300" dirty="0">
                  <a:latin typeface="Courier"/>
                </a:rPr>
                <a:t>: </a:t>
              </a:r>
              <a:r>
                <a:rPr lang="de-DE" sz="1300" dirty="0" smtClean="0">
                  <a:latin typeface="Courier"/>
                </a:rPr>
                <a:t>16;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dirty="0">
                  <a:latin typeface="Courier"/>
                </a:rPr>
                <a:t> </a:t>
              </a:r>
              <a:r>
                <a:rPr lang="de-DE" sz="1300" dirty="0" smtClean="0">
                  <a:latin typeface="Courier"/>
                </a:rPr>
                <a:t>   </a:t>
              </a:r>
              <a:r>
                <a:rPr lang="de-DE" sz="1300" dirty="0" err="1" smtClean="0">
                  <a:latin typeface="Courier"/>
                </a:rPr>
                <a:t>dstPort</a:t>
              </a:r>
              <a:r>
                <a:rPr lang="de-DE" sz="1300" dirty="0" smtClean="0">
                  <a:latin typeface="Courier"/>
                </a:rPr>
                <a:t> </a:t>
              </a:r>
              <a:r>
                <a:rPr lang="de-DE" sz="1300" dirty="0">
                  <a:latin typeface="Courier"/>
                </a:rPr>
                <a:t>: 16</a:t>
              </a:r>
              <a:r>
                <a:rPr lang="de-DE" sz="1300" dirty="0" smtClean="0">
                  <a:latin typeface="Courier"/>
                </a:rPr>
                <a:t>;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dirty="0">
                  <a:latin typeface="Courier"/>
                </a:rPr>
                <a:t> </a:t>
              </a:r>
              <a:r>
                <a:rPr lang="de-DE" sz="1300" dirty="0" smtClean="0">
                  <a:latin typeface="Courier"/>
                </a:rPr>
                <a:t>   </a:t>
              </a:r>
              <a:r>
                <a:rPr lang="de-DE" sz="1300" dirty="0" err="1" smtClean="0">
                  <a:latin typeface="Courier"/>
                </a:rPr>
                <a:t>seqNo</a:t>
              </a:r>
              <a:r>
                <a:rPr lang="de-DE" sz="1300" dirty="0" smtClean="0">
                  <a:latin typeface="Courier"/>
                </a:rPr>
                <a:t> </a:t>
              </a:r>
              <a:r>
                <a:rPr lang="de-DE" sz="1300" dirty="0">
                  <a:latin typeface="Courier"/>
                </a:rPr>
                <a:t>: 32</a:t>
              </a:r>
              <a:r>
                <a:rPr lang="de-DE" sz="1300" dirty="0" smtClean="0">
                  <a:latin typeface="Courier"/>
                </a:rPr>
                <a:t>;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dirty="0">
                  <a:latin typeface="Courier"/>
                </a:rPr>
                <a:t> </a:t>
              </a:r>
              <a:r>
                <a:rPr lang="de-DE" sz="1300" dirty="0" smtClean="0">
                  <a:latin typeface="Courier"/>
                </a:rPr>
                <a:t>   </a:t>
              </a:r>
              <a:r>
                <a:rPr lang="de-DE" sz="1300" dirty="0" err="1" smtClean="0">
                  <a:latin typeface="Courier"/>
                </a:rPr>
                <a:t>ackNo</a:t>
              </a:r>
              <a:r>
                <a:rPr lang="de-DE" sz="1300" dirty="0" smtClean="0">
                  <a:latin typeface="Courier"/>
                </a:rPr>
                <a:t> </a:t>
              </a:r>
              <a:r>
                <a:rPr lang="de-DE" sz="1300" dirty="0">
                  <a:latin typeface="Courier"/>
                </a:rPr>
                <a:t>: 32</a:t>
              </a:r>
              <a:r>
                <a:rPr lang="de-DE" sz="1300" dirty="0" smtClean="0">
                  <a:latin typeface="Courier"/>
                </a:rPr>
                <a:t>;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dirty="0" smtClean="0">
                  <a:latin typeface="Courier"/>
                </a:rPr>
                <a:t>    </a:t>
              </a:r>
              <a:r>
                <a:rPr lang="de-DE" sz="1300" dirty="0" err="1" smtClean="0">
                  <a:latin typeface="Courier"/>
                </a:rPr>
                <a:t>dataOffset</a:t>
              </a:r>
              <a:r>
                <a:rPr lang="de-DE" sz="1300" dirty="0" smtClean="0">
                  <a:latin typeface="Courier"/>
                </a:rPr>
                <a:t> </a:t>
              </a:r>
              <a:r>
                <a:rPr lang="de-DE" sz="1300" dirty="0">
                  <a:latin typeface="Courier"/>
                </a:rPr>
                <a:t>: 4;        </a:t>
              </a:r>
              <a:endParaRPr lang="de-DE" sz="1300" dirty="0" smtClean="0">
                <a:latin typeface="Courier"/>
              </a:endParaRPr>
            </a:p>
            <a:p>
              <a:pPr>
                <a:tabLst>
                  <a:tab pos="2560638" algn="l"/>
                </a:tabLst>
              </a:pPr>
              <a:r>
                <a:rPr lang="de-DE" sz="1300" dirty="0">
                  <a:latin typeface="Courier"/>
                </a:rPr>
                <a:t> </a:t>
              </a:r>
              <a:r>
                <a:rPr lang="de-DE" sz="1300" dirty="0" smtClean="0">
                  <a:latin typeface="Courier"/>
                </a:rPr>
                <a:t>   </a:t>
              </a:r>
              <a:r>
                <a:rPr lang="de-DE" sz="1300" dirty="0" err="1" smtClean="0">
                  <a:latin typeface="Courier"/>
                </a:rPr>
                <a:t>res</a:t>
              </a:r>
              <a:r>
                <a:rPr lang="de-DE" sz="1300" dirty="0" smtClean="0">
                  <a:latin typeface="Courier"/>
                </a:rPr>
                <a:t> </a:t>
              </a:r>
              <a:r>
                <a:rPr lang="de-DE" sz="1300" dirty="0">
                  <a:latin typeface="Courier"/>
                </a:rPr>
                <a:t>: 4</a:t>
              </a:r>
              <a:r>
                <a:rPr lang="de-DE" sz="1300" dirty="0" smtClean="0">
                  <a:latin typeface="Courier"/>
                </a:rPr>
                <a:t>;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dirty="0" smtClean="0">
                  <a:latin typeface="Courier"/>
                </a:rPr>
                <a:t>    </a:t>
              </a:r>
              <a:r>
                <a:rPr lang="de-DE" sz="1300" dirty="0" err="1" smtClean="0">
                  <a:latin typeface="Courier"/>
                </a:rPr>
                <a:t>window</a:t>
              </a:r>
              <a:r>
                <a:rPr lang="de-DE" sz="1300" dirty="0" smtClean="0">
                  <a:latin typeface="Courier"/>
                </a:rPr>
                <a:t> </a:t>
              </a:r>
              <a:r>
                <a:rPr lang="de-DE" sz="1300" dirty="0">
                  <a:latin typeface="Courier"/>
                </a:rPr>
                <a:t>: </a:t>
              </a:r>
              <a:r>
                <a:rPr lang="de-DE" sz="1300" dirty="0" smtClean="0">
                  <a:latin typeface="Courier"/>
                </a:rPr>
                <a:t>16;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dirty="0">
                  <a:latin typeface="Courier"/>
                </a:rPr>
                <a:t> </a:t>
              </a:r>
              <a:r>
                <a:rPr lang="de-DE" sz="1300" dirty="0" smtClean="0">
                  <a:latin typeface="Courier"/>
                </a:rPr>
                <a:t>   </a:t>
              </a:r>
              <a:r>
                <a:rPr lang="de-DE" sz="1300" dirty="0" err="1" smtClean="0">
                  <a:latin typeface="Courier"/>
                </a:rPr>
                <a:t>checksum</a:t>
              </a:r>
              <a:r>
                <a:rPr lang="de-DE" sz="1300" dirty="0" smtClean="0">
                  <a:latin typeface="Courier"/>
                </a:rPr>
                <a:t> </a:t>
              </a:r>
              <a:r>
                <a:rPr lang="de-DE" sz="1300" dirty="0">
                  <a:latin typeface="Courier"/>
                </a:rPr>
                <a:t>: </a:t>
              </a:r>
              <a:r>
                <a:rPr lang="de-DE" sz="1300" dirty="0" smtClean="0">
                  <a:latin typeface="Courier"/>
                </a:rPr>
                <a:t>16;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dirty="0">
                  <a:latin typeface="Courier"/>
                </a:rPr>
                <a:t> </a:t>
              </a:r>
              <a:r>
                <a:rPr lang="de-DE" sz="1300" dirty="0" smtClean="0">
                  <a:latin typeface="Courier"/>
                </a:rPr>
                <a:t>   </a:t>
              </a:r>
              <a:r>
                <a:rPr lang="de-DE" sz="1300" dirty="0" err="1" smtClean="0">
                  <a:latin typeface="Courier"/>
                </a:rPr>
                <a:t>urgentPtr</a:t>
              </a:r>
              <a:r>
                <a:rPr lang="de-DE" sz="1300" dirty="0" smtClean="0">
                  <a:latin typeface="Courier"/>
                </a:rPr>
                <a:t> </a:t>
              </a:r>
              <a:r>
                <a:rPr lang="de-DE" sz="1300" dirty="0">
                  <a:latin typeface="Courier"/>
                </a:rPr>
                <a:t>: 16</a:t>
              </a:r>
              <a:r>
                <a:rPr lang="de-DE" sz="1300" dirty="0" smtClean="0">
                  <a:latin typeface="Courier"/>
                </a:rPr>
                <a:t>;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dirty="0">
                  <a:latin typeface="Courier"/>
                </a:rPr>
                <a:t> </a:t>
              </a:r>
              <a:r>
                <a:rPr lang="de-DE" sz="1300" dirty="0" smtClean="0">
                  <a:latin typeface="Courier"/>
                </a:rPr>
                <a:t> }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dirty="0" smtClean="0">
                  <a:latin typeface="Courier"/>
                </a:rPr>
                <a:t>}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b="1" dirty="0" err="1">
                  <a:latin typeface="Courier"/>
                </a:rPr>
                <a:t>parser</a:t>
              </a:r>
              <a:r>
                <a:rPr lang="de-DE" sz="1300" dirty="0">
                  <a:latin typeface="Courier"/>
                </a:rPr>
                <a:t> </a:t>
              </a:r>
              <a:r>
                <a:rPr lang="de-DE" sz="1300" dirty="0" err="1" smtClean="0">
                  <a:latin typeface="Courier"/>
                </a:rPr>
                <a:t>tcp</a:t>
              </a:r>
              <a:r>
                <a:rPr lang="de-DE" sz="1300" dirty="0" smtClean="0">
                  <a:latin typeface="Courier"/>
                </a:rPr>
                <a:t> </a:t>
              </a:r>
              <a:r>
                <a:rPr lang="de-DE" sz="1300" dirty="0">
                  <a:latin typeface="Courier"/>
                </a:rPr>
                <a:t>{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dirty="0">
                  <a:latin typeface="Courier"/>
                </a:rPr>
                <a:t>  </a:t>
              </a:r>
              <a:r>
                <a:rPr lang="de-DE" sz="1300" dirty="0" err="1" smtClean="0">
                  <a:latin typeface="Courier"/>
                </a:rPr>
                <a:t>extract</a:t>
              </a:r>
              <a:r>
                <a:rPr lang="de-DE" sz="1300" dirty="0" smtClean="0">
                  <a:latin typeface="Courier"/>
                </a:rPr>
                <a:t>(</a:t>
              </a:r>
              <a:r>
                <a:rPr lang="de-DE" sz="1300" dirty="0" err="1" smtClean="0">
                  <a:latin typeface="Courier"/>
                </a:rPr>
                <a:t>tcp</a:t>
              </a:r>
              <a:r>
                <a:rPr lang="de-DE" sz="1300" dirty="0" smtClean="0">
                  <a:latin typeface="Courier"/>
                </a:rPr>
                <a:t>);</a:t>
              </a:r>
              <a:endParaRPr lang="de-DE" sz="1300" dirty="0">
                <a:latin typeface="Courier"/>
              </a:endParaRPr>
            </a:p>
            <a:p>
              <a:pPr>
                <a:tabLst>
                  <a:tab pos="2560638" algn="l"/>
                </a:tabLst>
              </a:pPr>
              <a:r>
                <a:rPr lang="de-DE" sz="1300" dirty="0" smtClean="0">
                  <a:latin typeface="Courier"/>
                </a:rPr>
                <a:t>  </a:t>
              </a:r>
              <a:r>
                <a:rPr lang="de-DE" sz="1300" dirty="0" err="1" smtClean="0">
                  <a:latin typeface="Courier"/>
                </a:rPr>
                <a:t>return</a:t>
              </a:r>
              <a:r>
                <a:rPr lang="de-DE" sz="1300" dirty="0" smtClean="0">
                  <a:latin typeface="Courier"/>
                </a:rPr>
                <a:t> </a:t>
              </a:r>
              <a:r>
                <a:rPr lang="de-DE" sz="1300" dirty="0" err="1">
                  <a:latin typeface="Courier"/>
                </a:rPr>
                <a:t>ingress</a:t>
              </a:r>
              <a:r>
                <a:rPr lang="de-DE" sz="1300" dirty="0">
                  <a:latin typeface="Courier"/>
                </a:rPr>
                <a:t>;</a:t>
              </a:r>
            </a:p>
            <a:p>
              <a:pPr>
                <a:tabLst>
                  <a:tab pos="2560638" algn="l"/>
                </a:tabLst>
              </a:pPr>
              <a:r>
                <a:rPr lang="de-DE" sz="1300" dirty="0" smtClean="0">
                  <a:latin typeface="Courier"/>
                </a:rPr>
                <a:t>}</a:t>
              </a:r>
              <a:endParaRPr lang="de-DE" sz="1300" dirty="0" smtClean="0">
                <a:latin typeface="Courier"/>
              </a:endParaRPr>
            </a:p>
            <a:p>
              <a:pPr>
                <a:tabLst>
                  <a:tab pos="2560638" algn="l"/>
                </a:tabLst>
              </a:pPr>
              <a:r>
                <a:rPr lang="de-DE" sz="1300" dirty="0" smtClean="0">
                  <a:latin typeface="Courier"/>
                </a:rPr>
                <a:t>...</a:t>
              </a:r>
              <a:endParaRPr lang="en-US" sz="1300" dirty="0">
                <a:latin typeface="Courier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5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9">
        <p:fade/>
      </p:transition>
    </mc:Choice>
    <mc:Fallback xmlns="">
      <p:transition spd="med" advTm="1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8" grpId="0" animBg="1"/>
      <p:bldP spid="42" grpId="0" animBg="1"/>
      <p:bldP spid="44" grpId="0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0132" y="3085713"/>
            <a:ext cx="3980770" cy="132053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38536" y="4401587"/>
            <a:ext cx="533324" cy="476099"/>
            <a:chOff x="2604847" y="3810600"/>
            <a:chExt cx="533324" cy="476099"/>
          </a:xfrm>
        </p:grpSpPr>
        <p:pic>
          <p:nvPicPr>
            <p:cNvPr id="39" name="Shape 1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4847" y="3973679"/>
              <a:ext cx="286634" cy="313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1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87492" y="3810600"/>
              <a:ext cx="175994" cy="192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1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7474" y="3973679"/>
              <a:ext cx="230697" cy="2519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Rounded Rectangle 33"/>
          <p:cNvSpPr/>
          <p:nvPr/>
        </p:nvSpPr>
        <p:spPr>
          <a:xfrm>
            <a:off x="782532" y="3721992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Kernel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34932" y="3843396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DPDK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9076" y="3234575"/>
            <a:ext cx="890685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69733" y="3234575"/>
            <a:ext cx="254725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91476" y="3573129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56838" y="3573129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855701" y="3570546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21063" y="3570546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30132" y="1193555"/>
            <a:ext cx="3980770" cy="5559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630133" y="2781632"/>
            <a:ext cx="1239600" cy="291285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Software Switch</a:t>
            </a:r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37753" y="891900"/>
            <a:ext cx="2901286" cy="291285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Domain-Specific Language</a:t>
            </a:r>
            <a:endParaRPr lang="en-US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0132" y="1193555"/>
            <a:ext cx="3980770" cy="555985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49076" y="1302271"/>
            <a:ext cx="89068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69733" y="1302271"/>
            <a:ext cx="254725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43" name="Straight Arrow Connector 42"/>
          <p:cNvCxnSpPr>
            <a:stCxn id="28" idx="2"/>
            <a:endCxn id="29" idx="0"/>
          </p:cNvCxnSpPr>
          <p:nvPr/>
        </p:nvCxnSpPr>
        <p:spPr>
          <a:xfrm>
            <a:off x="2620517" y="1749540"/>
            <a:ext cx="0" cy="133617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557458" y="2199266"/>
            <a:ext cx="107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onsolas" charset="0"/>
                <a:ea typeface="Consolas" charset="0"/>
                <a:cs typeface="Consolas" charset="0"/>
              </a:rPr>
              <a:t>Compile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684" y="3234575"/>
            <a:ext cx="890685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69733" y="3234969"/>
            <a:ext cx="254725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82532" y="1345955"/>
            <a:ext cx="3980770" cy="5559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ounded Rectangle 46"/>
          <p:cNvSpPr/>
          <p:nvPr/>
        </p:nvSpPr>
        <p:spPr>
          <a:xfrm>
            <a:off x="790152" y="1044300"/>
            <a:ext cx="3240827" cy="29128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28575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Domain-Specific Language 2</a:t>
            </a:r>
            <a:endParaRPr lang="en-US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782532" y="1345955"/>
            <a:ext cx="3980770" cy="555985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001476" y="1454671"/>
            <a:ext cx="89068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22133" y="1454671"/>
            <a:ext cx="254725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782532" y="3238113"/>
            <a:ext cx="3980770" cy="132053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>
            <a:off x="934932" y="3874392"/>
            <a:ext cx="3541495" cy="433104"/>
          </a:xfrm>
          <a:prstGeom prst="roundRect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Kernel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87332" y="3995796"/>
            <a:ext cx="3541495" cy="433104"/>
          </a:xfrm>
          <a:prstGeom prst="roundRect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DPDK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01476" y="3386975"/>
            <a:ext cx="890685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022133" y="3386975"/>
            <a:ext cx="254725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243876" y="3725529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609238" y="3725529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008101" y="3722946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373463" y="3722946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>
          <a:xfrm>
            <a:off x="782533" y="2934032"/>
            <a:ext cx="1087200" cy="291285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Switch 2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99084" y="3386975"/>
            <a:ext cx="890685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022133" y="3387369"/>
            <a:ext cx="254725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48659" y="1640825"/>
            <a:ext cx="41922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PISCES 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is an </a:t>
            </a:r>
            <a:r>
              <a:rPr lang="en-US" sz="2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implementation 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with a</a:t>
            </a:r>
            <a:endParaRPr lang="en-US" sz="2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sz="2000" b="1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Specific Domain-Specific Language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Specific Software Switch 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Target</a:t>
            </a:r>
            <a:endParaRPr lang="en-US" sz="20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5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9">
        <p:fade/>
      </p:transition>
    </mc:Choice>
    <mc:Fallback xmlns="">
      <p:transition spd="med" advTm="1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 animBg="1"/>
      <p:bldP spid="48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3" grpId="0" animBg="1"/>
      <p:bldP spid="64" grpId="0" animBg="1"/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91092" y="3085713"/>
            <a:ext cx="3980770" cy="132053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38536" y="4401587"/>
            <a:ext cx="533324" cy="476099"/>
            <a:chOff x="2604847" y="3810600"/>
            <a:chExt cx="533324" cy="476099"/>
          </a:xfrm>
        </p:grpSpPr>
        <p:pic>
          <p:nvPicPr>
            <p:cNvPr id="39" name="Shape 1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4847" y="3973679"/>
              <a:ext cx="286634" cy="313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1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87492" y="3810600"/>
              <a:ext cx="175994" cy="192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1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7474" y="3973679"/>
              <a:ext cx="230697" cy="2519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Picture 21" descr="poweredge-r73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39" y="34474992"/>
            <a:ext cx="3744416" cy="89400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843492" y="3721992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Kernel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95892" y="3843396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DPDK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0036" y="3234575"/>
            <a:ext cx="890685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30693" y="3234575"/>
            <a:ext cx="254725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52436" y="3573129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17798" y="3573129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16661" y="3570546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82023" y="3570546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91092" y="1193555"/>
            <a:ext cx="3980770" cy="5559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698713" y="2781632"/>
            <a:ext cx="826706" cy="291285"/>
          </a:xfrm>
          <a:prstGeom prst="roundRect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 w="28575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OVS</a:t>
            </a:r>
            <a:endParaRPr lang="en-US" sz="1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91092" y="1193555"/>
            <a:ext cx="3980770" cy="555985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10036" y="1302271"/>
            <a:ext cx="89068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30693" y="1302271"/>
            <a:ext cx="254725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43" name="Straight Arrow Connector 42"/>
          <p:cNvCxnSpPr>
            <a:stCxn id="28" idx="2"/>
            <a:endCxn id="29" idx="0"/>
          </p:cNvCxnSpPr>
          <p:nvPr/>
        </p:nvCxnSpPr>
        <p:spPr>
          <a:xfrm>
            <a:off x="2681477" y="1749540"/>
            <a:ext cx="0" cy="133617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618418" y="2199266"/>
            <a:ext cx="107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onsolas" charset="0"/>
                <a:ea typeface="Consolas" charset="0"/>
                <a:cs typeface="Consolas" charset="0"/>
              </a:rPr>
              <a:t>Compile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07644" y="3234575"/>
            <a:ext cx="890685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30693" y="3234969"/>
            <a:ext cx="254725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860" y="4764029"/>
            <a:ext cx="1731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latin typeface="Consolas"/>
                <a:cs typeface="Consolas"/>
              </a:rPr>
              <a:t>[1] </a:t>
            </a:r>
            <a:r>
              <a:rPr lang="en-US" dirty="0" smtClean="0">
                <a:latin typeface="Consolas"/>
                <a:cs typeface="Consolas"/>
              </a:rPr>
              <a:t>http://p4.org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97175" y="1183185"/>
            <a:ext cx="4090537" cy="3279672"/>
          </a:xfrm>
          <a:prstGeom prst="roundRect">
            <a:avLst>
              <a:gd name="adj" fmla="val 0"/>
            </a:avLst>
          </a:prstGeom>
          <a:solidFill>
            <a:schemeClr val="bg1">
              <a:alpha val="75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205465" y="1284995"/>
            <a:ext cx="3696241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 Light" charset="0"/>
                <a:ea typeface="Calibri Light" charset="0"/>
                <a:cs typeface="Calibri Light" charset="0"/>
              </a:rPr>
              <a:t>P4 is an </a:t>
            </a:r>
            <a:r>
              <a:rPr lang="en-US" sz="2000" b="1" dirty="0" smtClean="0">
                <a:latin typeface="Calibri Light" charset="0"/>
                <a:ea typeface="Calibri Light" charset="0"/>
                <a:cs typeface="Calibri Light" charset="0"/>
              </a:rPr>
              <a:t>open-source language</a:t>
            </a:r>
            <a:r>
              <a:rPr lang="en-US" sz="2000" dirty="0" smtClean="0">
                <a:latin typeface="Calibri Light" charset="0"/>
                <a:ea typeface="Calibri Light" charset="0"/>
                <a:cs typeface="Calibri Light" charset="0"/>
              </a:rPr>
              <a:t>.</a:t>
            </a:r>
            <a:r>
              <a:rPr lang="en-US" sz="2000" baseline="30000" dirty="0" smtClean="0">
                <a:latin typeface="Calibri Light" charset="0"/>
                <a:ea typeface="Calibri Light" charset="0"/>
                <a:cs typeface="Calibri Light" charset="0"/>
              </a:rPr>
              <a:t>[1]</a:t>
            </a:r>
          </a:p>
          <a:p>
            <a:endParaRPr lang="en-US" sz="2000" baseline="30000" dirty="0" smtClean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sz="2000" dirty="0" smtClean="0">
                <a:latin typeface="Calibri Light" charset="0"/>
                <a:ea typeface="Calibri Light" charset="0"/>
                <a:cs typeface="Calibri Light" charset="0"/>
              </a:rPr>
              <a:t>Easy to express different aspects of a packet processor: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latin typeface="Calibri Light" charset="0"/>
                <a:ea typeface="Calibri Light" charset="0"/>
                <a:cs typeface="Calibri Light" charset="0"/>
              </a:rPr>
              <a:t>Packet headers and fields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latin typeface="Calibri Light" charset="0"/>
                <a:ea typeface="Calibri Light" charset="0"/>
                <a:cs typeface="Calibri Light" charset="0"/>
              </a:rPr>
              <a:t>Parser 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latin typeface="Calibri Light" charset="0"/>
                <a:ea typeface="Calibri Light" charset="0"/>
                <a:cs typeface="Calibri Light" charset="0"/>
              </a:rPr>
              <a:t>Actions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latin typeface="Calibri Light" charset="0"/>
                <a:ea typeface="Calibri Light" charset="0"/>
                <a:cs typeface="Calibri Light" charset="0"/>
              </a:rPr>
              <a:t>Match-Action </a:t>
            </a:r>
            <a:r>
              <a:rPr lang="en-US" sz="2000" b="1" dirty="0" smtClean="0">
                <a:latin typeface="Calibri Light" charset="0"/>
                <a:ea typeface="Calibri Light" charset="0"/>
                <a:cs typeface="Calibri Light" charset="0"/>
              </a:rPr>
              <a:t>Tables</a:t>
            </a:r>
            <a:endParaRPr lang="en-US" sz="2000" b="1" dirty="0" smtClean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98713" y="891900"/>
            <a:ext cx="826705" cy="291285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P4</a:t>
            </a:r>
            <a:r>
              <a:rPr lang="en-US" sz="1600" b="1" baseline="30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[1]</a:t>
            </a:r>
            <a:endParaRPr lang="en-US" sz="1600" b="1" baseline="30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751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9">
        <p:fade/>
      </p:transition>
    </mc:Choice>
    <mc:Fallback xmlns="">
      <p:transition spd="med" advTm="1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91092" y="3085713"/>
            <a:ext cx="3980770" cy="132053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38536" y="4401587"/>
            <a:ext cx="533324" cy="476099"/>
            <a:chOff x="2604847" y="3810600"/>
            <a:chExt cx="533324" cy="476099"/>
          </a:xfrm>
        </p:grpSpPr>
        <p:pic>
          <p:nvPicPr>
            <p:cNvPr id="39" name="Shape 1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4847" y="3973679"/>
              <a:ext cx="286634" cy="313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1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87492" y="3810600"/>
              <a:ext cx="175994" cy="192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1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7474" y="3973679"/>
              <a:ext cx="230697" cy="2519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Picture 21" descr="poweredge-r73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39" y="34474992"/>
            <a:ext cx="3744416" cy="89400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843492" y="3721992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Kernel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95892" y="3843396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DPDK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0036" y="3234575"/>
            <a:ext cx="890685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30693" y="3234575"/>
            <a:ext cx="254725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52436" y="3573129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17798" y="3573129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16661" y="3570546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82023" y="3570546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91092" y="1193555"/>
            <a:ext cx="3980770" cy="5559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698713" y="891900"/>
            <a:ext cx="826705" cy="291285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P4</a:t>
            </a:r>
            <a:endParaRPr lang="en-US" sz="1600" b="1" baseline="30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91092" y="1193555"/>
            <a:ext cx="3980770" cy="555985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10036" y="1302271"/>
            <a:ext cx="89068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30693" y="1302271"/>
            <a:ext cx="254725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43" name="Straight Arrow Connector 42"/>
          <p:cNvCxnSpPr>
            <a:stCxn id="28" idx="2"/>
            <a:endCxn id="29" idx="0"/>
          </p:cNvCxnSpPr>
          <p:nvPr/>
        </p:nvCxnSpPr>
        <p:spPr>
          <a:xfrm>
            <a:off x="2681477" y="1749540"/>
            <a:ext cx="0" cy="133617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618418" y="2199266"/>
            <a:ext cx="107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onsolas" charset="0"/>
                <a:ea typeface="Consolas" charset="0"/>
                <a:cs typeface="Consolas" charset="0"/>
              </a:rPr>
              <a:t>Compile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07644" y="3234575"/>
            <a:ext cx="890685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30693" y="3234969"/>
            <a:ext cx="254725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841402" y="2305773"/>
            <a:ext cx="2420471" cy="7686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Native OVS </a:t>
            </a:r>
            <a:br>
              <a:rPr lang="en-US" sz="1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</a:br>
            <a:r>
              <a:rPr lang="en-US" sz="1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Packet Processing Logic</a:t>
            </a:r>
            <a:endParaRPr lang="en-US" sz="1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88251" y="1399900"/>
            <a:ext cx="188258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defRPr>
            </a:lvl1pPr>
          </a:lstStyle>
          <a:p>
            <a:pPr algn="ctr"/>
            <a:r>
              <a:rPr lang="en-US" sz="1800" b="1" dirty="0">
                <a:latin typeface="Calibri Light" charset="0"/>
                <a:ea typeface="Calibri Light" charset="0"/>
                <a:cs typeface="Calibri Light" charset="0"/>
              </a:rPr>
              <a:t>341</a:t>
            </a:r>
            <a:r>
              <a:rPr lang="en-US" sz="1800" dirty="0">
                <a:latin typeface="Calibri Light" charset="0"/>
                <a:ea typeface="Calibri Light" charset="0"/>
                <a:cs typeface="Calibri Light" charset="0"/>
              </a:rPr>
              <a:t> lines of code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80877" y="3692979"/>
            <a:ext cx="209733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14,535</a:t>
            </a:r>
            <a:r>
              <a:rPr lang="en-US" sz="1800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 lines of code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0138" y="462728"/>
            <a:ext cx="4146947" cy="4002592"/>
          </a:xfrm>
          <a:prstGeom prst="roundRect">
            <a:avLst>
              <a:gd name="adj" fmla="val 0"/>
            </a:avLst>
          </a:prstGeom>
          <a:solidFill>
            <a:schemeClr val="bg1">
              <a:alpha val="75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698713" y="2781632"/>
            <a:ext cx="826706" cy="291285"/>
          </a:xfrm>
          <a:prstGeom prst="roundRect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 w="28575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OVS</a:t>
            </a:r>
            <a:endParaRPr lang="en-US" sz="1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81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9">
        <p:fade/>
      </p:transition>
    </mc:Choice>
    <mc:Fallback xmlns="">
      <p:transition spd="med" advTm="1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852852" y="990172"/>
            <a:ext cx="3052689" cy="23411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  <a:p>
            <a:pPr algn="ctr"/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4736" y="1898691"/>
            <a:ext cx="2388920" cy="524134"/>
          </a:xfrm>
          <a:prstGeom prst="roundRect">
            <a:avLst>
              <a:gd name="adj" fmla="val 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Compiler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89341" y="735759"/>
            <a:ext cx="2388920" cy="524134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P4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84736" y="3061624"/>
            <a:ext cx="2388920" cy="524134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OVS</a:t>
            </a:r>
            <a:endParaRPr lang="en-US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13" name="Straight Arrow Connector 12"/>
          <p:cNvCxnSpPr>
            <a:stCxn id="10" idx="2"/>
            <a:endCxn id="7" idx="0"/>
          </p:cNvCxnSpPr>
          <p:nvPr/>
        </p:nvCxnSpPr>
        <p:spPr>
          <a:xfrm flipH="1">
            <a:off x="2379196" y="1259893"/>
            <a:ext cx="4605" cy="63879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379196" y="2422825"/>
            <a:ext cx="0" cy="63879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379194" y="2422825"/>
            <a:ext cx="2" cy="398453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5400000" flipH="1" flipV="1">
            <a:off x="2348871" y="2035039"/>
            <a:ext cx="1177" cy="1573656"/>
          </a:xfrm>
          <a:prstGeom prst="bentConnector3">
            <a:avLst>
              <a:gd name="adj1" fmla="val 19522260"/>
            </a:avLst>
          </a:prstGeom>
          <a:ln w="12700">
            <a:solidFill>
              <a:schemeClr val="bg1">
                <a:lumMod val="50000"/>
              </a:schemeClr>
            </a:solidFill>
            <a:prstDash val="sysDash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238224" y="2811697"/>
            <a:ext cx="677167" cy="239168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parse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985597" y="2812311"/>
            <a:ext cx="679613" cy="239168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match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37768" y="2812870"/>
            <a:ext cx="791618" cy="236822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action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53961" y="4033584"/>
            <a:ext cx="2650468" cy="524134"/>
          </a:xfrm>
          <a:prstGeom prst="roundRect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 w="28575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OVS Executable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28" name="Straight Arrow Connector 27"/>
          <p:cNvCxnSpPr>
            <a:endCxn id="23" idx="0"/>
          </p:cNvCxnSpPr>
          <p:nvPr/>
        </p:nvCxnSpPr>
        <p:spPr>
          <a:xfrm>
            <a:off x="2379194" y="3597674"/>
            <a:ext cx="1" cy="43591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914692" y="1080308"/>
            <a:ext cx="84882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763512" y="504719"/>
            <a:ext cx="3547035" cy="3693315"/>
          </a:xfrm>
          <a:prstGeom prst="rect">
            <a:avLst/>
          </a:prstGeom>
          <a:solidFill>
            <a:srgbClr val="FFEC74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5" tIns="45718" rIns="91435" bIns="45718" rtlCol="0">
            <a:spAutoFit/>
          </a:bodyPr>
          <a:lstStyle/>
          <a:p>
            <a:pPr>
              <a:tabLst>
                <a:tab pos="2560638" algn="l"/>
              </a:tabLst>
            </a:pPr>
            <a:r>
              <a:rPr lang="en-US" sz="1300" b="1" dirty="0" err="1" smtClean="0">
                <a:latin typeface="Courier"/>
              </a:rPr>
              <a:t>header_type</a:t>
            </a:r>
            <a:r>
              <a:rPr lang="en-US" sz="1300" b="1" dirty="0" smtClean="0">
                <a:latin typeface="Courier"/>
              </a:rPr>
              <a:t> </a:t>
            </a:r>
            <a:r>
              <a:rPr lang="de-DE" sz="1300" dirty="0" err="1" smtClean="0">
                <a:latin typeface="Courier"/>
              </a:rPr>
              <a:t>tcp_t</a:t>
            </a:r>
            <a:r>
              <a:rPr lang="de-DE" sz="1300" dirty="0" smtClean="0">
                <a:latin typeface="Courier"/>
              </a:rPr>
              <a:t> {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 err="1" smtClean="0">
                <a:latin typeface="Courier"/>
              </a:rPr>
              <a:t>fields</a:t>
            </a:r>
            <a:r>
              <a:rPr lang="de-DE" sz="1300" dirty="0" smtClean="0">
                <a:latin typeface="Courier"/>
              </a:rPr>
              <a:t> {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srcPort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</a:t>
            </a:r>
            <a:r>
              <a:rPr lang="de-DE" sz="1300" dirty="0" smtClean="0">
                <a:latin typeface="Courier"/>
              </a:rPr>
              <a:t>16;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dstPort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16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seqNo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32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ackNo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32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    </a:t>
            </a:r>
            <a:r>
              <a:rPr lang="de-DE" sz="1300" dirty="0" err="1" smtClean="0">
                <a:latin typeface="Courier"/>
              </a:rPr>
              <a:t>dataOffset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4;        </a:t>
            </a:r>
            <a:endParaRPr lang="de-DE" sz="1300" dirty="0" smtClean="0">
              <a:latin typeface="Courier"/>
            </a:endParaRP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res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4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    </a:t>
            </a:r>
            <a:r>
              <a:rPr lang="de-DE" sz="1300" dirty="0" err="1" smtClean="0">
                <a:latin typeface="Courier"/>
              </a:rPr>
              <a:t>window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</a:t>
            </a:r>
            <a:r>
              <a:rPr lang="de-DE" sz="1300" dirty="0" smtClean="0">
                <a:latin typeface="Courier"/>
              </a:rPr>
              <a:t>16;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checksum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</a:t>
            </a:r>
            <a:r>
              <a:rPr lang="de-DE" sz="1300" dirty="0" smtClean="0">
                <a:latin typeface="Courier"/>
              </a:rPr>
              <a:t>16;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urgentPtr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16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}</a:t>
            </a: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}</a:t>
            </a:r>
          </a:p>
          <a:p>
            <a:pPr>
              <a:tabLst>
                <a:tab pos="2560638" algn="l"/>
              </a:tabLst>
            </a:pPr>
            <a:r>
              <a:rPr lang="de-DE" sz="1300" b="1" dirty="0" err="1">
                <a:latin typeface="Courier"/>
              </a:rPr>
              <a:t>parser</a:t>
            </a:r>
            <a:r>
              <a:rPr lang="de-DE" sz="1300" dirty="0">
                <a:latin typeface="Courier"/>
              </a:rPr>
              <a:t> </a:t>
            </a:r>
            <a:r>
              <a:rPr lang="de-DE" sz="1300" dirty="0" err="1" smtClean="0">
                <a:latin typeface="Courier"/>
              </a:rPr>
              <a:t>tcp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{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 </a:t>
            </a:r>
            <a:r>
              <a:rPr lang="de-DE" sz="1300" dirty="0" err="1" smtClean="0">
                <a:latin typeface="Courier"/>
              </a:rPr>
              <a:t>extract</a:t>
            </a:r>
            <a:r>
              <a:rPr lang="de-DE" sz="1300" dirty="0" smtClean="0">
                <a:latin typeface="Courier"/>
              </a:rPr>
              <a:t>(</a:t>
            </a:r>
            <a:r>
              <a:rPr lang="de-DE" sz="1300" dirty="0" err="1" smtClean="0">
                <a:latin typeface="Courier"/>
              </a:rPr>
              <a:t>tcp</a:t>
            </a:r>
            <a:r>
              <a:rPr lang="de-DE" sz="1300" dirty="0" smtClean="0">
                <a:latin typeface="Courier"/>
              </a:rPr>
              <a:t>);</a:t>
            </a:r>
            <a:endParaRPr lang="de-DE" sz="1300" dirty="0">
              <a:latin typeface="Courier"/>
            </a:endParaRP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  </a:t>
            </a:r>
            <a:r>
              <a:rPr lang="de-DE" sz="1300" dirty="0" err="1" smtClean="0">
                <a:latin typeface="Courier"/>
              </a:rPr>
              <a:t>return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 err="1">
                <a:latin typeface="Courier"/>
              </a:rPr>
              <a:t>ingress</a:t>
            </a:r>
            <a:r>
              <a:rPr lang="de-DE" sz="1300" dirty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}</a:t>
            </a:r>
            <a:endParaRPr lang="de-DE" sz="1300" dirty="0" smtClean="0">
              <a:latin typeface="Courier"/>
            </a:endParaRP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...</a:t>
            </a:r>
            <a:endParaRPr lang="en-US" sz="1300" dirty="0">
              <a:latin typeface="Courier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64625" y="664957"/>
            <a:ext cx="3569776" cy="4293479"/>
          </a:xfrm>
          <a:prstGeom prst="rect">
            <a:avLst/>
          </a:prstGeom>
          <a:solidFill>
            <a:srgbClr val="FFEC74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5" tIns="45718" rIns="91435" bIns="45718" rtlCol="0">
            <a:spAutoFit/>
          </a:bodyPr>
          <a:lstStyle/>
          <a:p>
            <a:pPr>
              <a:tabLst>
                <a:tab pos="2560638" algn="l"/>
              </a:tabLst>
            </a:pPr>
            <a:r>
              <a:rPr lang="en-US" sz="1300" b="1" dirty="0" err="1" smtClean="0">
                <a:latin typeface="Courier"/>
              </a:rPr>
              <a:t>header_type</a:t>
            </a:r>
            <a:r>
              <a:rPr lang="en-US" sz="1300" b="1" dirty="0" smtClean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tcpv2_t {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 err="1" smtClean="0">
                <a:latin typeface="Courier"/>
              </a:rPr>
              <a:t>fields</a:t>
            </a:r>
            <a:r>
              <a:rPr lang="de-DE" sz="1300" dirty="0" smtClean="0">
                <a:latin typeface="Courier"/>
              </a:rPr>
              <a:t> {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srcPort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</a:t>
            </a:r>
            <a:r>
              <a:rPr lang="de-DE" sz="1300" dirty="0" smtClean="0">
                <a:latin typeface="Courier"/>
              </a:rPr>
              <a:t>16;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dstPort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16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seqNo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32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ackNo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32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    </a:t>
            </a:r>
            <a:r>
              <a:rPr lang="de-DE" sz="1300" dirty="0" err="1" smtClean="0">
                <a:latin typeface="Courier"/>
              </a:rPr>
              <a:t>dataOffset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4;        </a:t>
            </a:r>
            <a:endParaRPr lang="de-DE" sz="1300" dirty="0" smtClean="0">
              <a:latin typeface="Courier"/>
            </a:endParaRP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res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4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b="1" dirty="0" smtClean="0">
                <a:latin typeface="Courier"/>
              </a:rPr>
              <a:t>    </a:t>
            </a:r>
            <a:r>
              <a:rPr lang="de-DE" sz="1300" b="1" u="sng" dirty="0" err="1" smtClean="0">
                <a:latin typeface="Courier"/>
              </a:rPr>
              <a:t>tcp_flags</a:t>
            </a:r>
            <a:r>
              <a:rPr lang="de-DE" sz="1300" b="1" u="sng" dirty="0" smtClean="0">
                <a:latin typeface="Courier"/>
              </a:rPr>
              <a:t> </a:t>
            </a:r>
            <a:r>
              <a:rPr lang="de-DE" sz="1300" b="1" u="sng" dirty="0">
                <a:latin typeface="Courier"/>
              </a:rPr>
              <a:t>: 8;</a:t>
            </a:r>
            <a:endParaRPr lang="de-DE" sz="1300" b="1" u="sng" dirty="0" smtClean="0">
              <a:latin typeface="Courier"/>
            </a:endParaRP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    </a:t>
            </a:r>
            <a:r>
              <a:rPr lang="de-DE" sz="1300" dirty="0" err="1" smtClean="0">
                <a:latin typeface="Courier"/>
              </a:rPr>
              <a:t>window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</a:t>
            </a:r>
            <a:r>
              <a:rPr lang="de-DE" sz="1300" dirty="0" smtClean="0">
                <a:latin typeface="Courier"/>
              </a:rPr>
              <a:t>16;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checksum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</a:t>
            </a:r>
            <a:r>
              <a:rPr lang="de-DE" sz="1300" dirty="0" smtClean="0">
                <a:latin typeface="Courier"/>
              </a:rPr>
              <a:t>16;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  </a:t>
            </a:r>
            <a:r>
              <a:rPr lang="de-DE" sz="1300" dirty="0" err="1" smtClean="0">
                <a:latin typeface="Courier"/>
              </a:rPr>
              <a:t>urgentPtr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>
                <a:latin typeface="Courier"/>
              </a:rPr>
              <a:t>: 16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}</a:t>
            </a: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}</a:t>
            </a:r>
          </a:p>
          <a:p>
            <a:pPr>
              <a:tabLst>
                <a:tab pos="2560638" algn="l"/>
              </a:tabLst>
            </a:pPr>
            <a:r>
              <a:rPr lang="de-DE" sz="1300" b="1" dirty="0" err="1">
                <a:latin typeface="Courier"/>
              </a:rPr>
              <a:t>p</a:t>
            </a:r>
            <a:r>
              <a:rPr lang="de-DE" sz="1300" b="1" dirty="0" err="1" smtClean="0">
                <a:latin typeface="Courier"/>
              </a:rPr>
              <a:t>arser</a:t>
            </a:r>
            <a:r>
              <a:rPr lang="de-DE" sz="1300" dirty="0" smtClean="0">
                <a:latin typeface="Courier"/>
              </a:rPr>
              <a:t> tcpv2 {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 err="1" smtClean="0">
                <a:latin typeface="Courier"/>
              </a:rPr>
              <a:t>extract</a:t>
            </a:r>
            <a:r>
              <a:rPr lang="de-DE" sz="1300" dirty="0" smtClean="0">
                <a:latin typeface="Courier"/>
              </a:rPr>
              <a:t>(tcpv2);</a:t>
            </a:r>
          </a:p>
          <a:p>
            <a:pPr>
              <a:tabLst>
                <a:tab pos="2560638" algn="l"/>
              </a:tabLst>
            </a:pPr>
            <a:r>
              <a:rPr lang="de-DE" sz="1300" b="1" dirty="0">
                <a:latin typeface="Courier"/>
              </a:rPr>
              <a:t> </a:t>
            </a:r>
            <a:r>
              <a:rPr lang="de-DE" sz="1300" b="1" dirty="0" smtClean="0">
                <a:latin typeface="Courier"/>
              </a:rPr>
              <a:t> </a:t>
            </a:r>
            <a:r>
              <a:rPr lang="de-DE" sz="1300" b="1" dirty="0" err="1" smtClean="0">
                <a:latin typeface="Courier"/>
              </a:rPr>
              <a:t>set_metadata</a:t>
            </a:r>
            <a:r>
              <a:rPr lang="de-DE" sz="1300" b="1" dirty="0" smtClean="0">
                <a:latin typeface="Courier"/>
              </a:rPr>
              <a:t>(</a:t>
            </a:r>
            <a:r>
              <a:rPr lang="de-DE" sz="1300" b="1" dirty="0" err="1" smtClean="0">
                <a:latin typeface="Courier"/>
              </a:rPr>
              <a:t>flow.tcp_flags</a:t>
            </a:r>
            <a:r>
              <a:rPr lang="de-DE" sz="1300" b="1" dirty="0" smtClean="0">
                <a:latin typeface="Courier"/>
              </a:rPr>
              <a:t>,</a:t>
            </a:r>
          </a:p>
          <a:p>
            <a:pPr>
              <a:tabLst>
                <a:tab pos="2560638" algn="l"/>
              </a:tabLst>
            </a:pPr>
            <a:r>
              <a:rPr lang="de-DE" sz="1300" b="1" dirty="0">
                <a:latin typeface="Courier"/>
              </a:rPr>
              <a:t> </a:t>
            </a:r>
            <a:r>
              <a:rPr lang="de-DE" sz="1300" b="1" dirty="0" smtClean="0">
                <a:latin typeface="Courier"/>
              </a:rPr>
              <a:t>              tcpv2.tcp_flags);</a:t>
            </a:r>
          </a:p>
          <a:p>
            <a:pPr>
              <a:tabLst>
                <a:tab pos="2560638" algn="l"/>
              </a:tabLst>
            </a:pPr>
            <a:r>
              <a:rPr lang="de-DE" sz="1300" dirty="0">
                <a:latin typeface="Courier"/>
              </a:rPr>
              <a:t> 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 err="1" smtClean="0">
                <a:latin typeface="Courier"/>
              </a:rPr>
              <a:t>return</a:t>
            </a:r>
            <a:r>
              <a:rPr lang="de-DE" sz="1300" dirty="0" smtClean="0">
                <a:latin typeface="Courier"/>
              </a:rPr>
              <a:t> </a:t>
            </a:r>
            <a:r>
              <a:rPr lang="de-DE" sz="1300" dirty="0" err="1" smtClean="0">
                <a:latin typeface="Courier"/>
              </a:rPr>
              <a:t>ingress</a:t>
            </a:r>
            <a:r>
              <a:rPr lang="de-DE" sz="1300" dirty="0" smtClean="0">
                <a:latin typeface="Courier"/>
              </a:rPr>
              <a:t>;</a:t>
            </a: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}</a:t>
            </a:r>
          </a:p>
          <a:p>
            <a:pPr>
              <a:tabLst>
                <a:tab pos="2560638" algn="l"/>
              </a:tabLst>
            </a:pPr>
            <a:r>
              <a:rPr lang="de-DE" sz="1300" dirty="0" smtClean="0">
                <a:latin typeface="Courier"/>
              </a:rPr>
              <a:t>...</a:t>
            </a:r>
            <a:endParaRPr lang="en-US" sz="1300" dirty="0">
              <a:latin typeface="Courie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04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9">
        <p:fade/>
      </p:transition>
    </mc:Choice>
    <mc:Fallback xmlns="">
      <p:transition spd="med" advTm="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3" grpId="0" animBg="1"/>
      <p:bldP spid="40" grpId="1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2039832" y="2857113"/>
            <a:ext cx="3980770" cy="132053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38536" y="4401587"/>
            <a:ext cx="533324" cy="476099"/>
            <a:chOff x="2604847" y="3810600"/>
            <a:chExt cx="533324" cy="476099"/>
          </a:xfrm>
        </p:grpSpPr>
        <p:pic>
          <p:nvPicPr>
            <p:cNvPr id="39" name="Shape 1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4847" y="3973679"/>
              <a:ext cx="286634" cy="313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1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87492" y="3810600"/>
              <a:ext cx="175994" cy="192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1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7474" y="3973679"/>
              <a:ext cx="230697" cy="2519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Rounded Rectangle 33"/>
          <p:cNvSpPr/>
          <p:nvPr/>
        </p:nvSpPr>
        <p:spPr>
          <a:xfrm>
            <a:off x="2192232" y="3493392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Kernel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344632" y="3614796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DPDK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58776" y="3005975"/>
            <a:ext cx="890685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9433" y="3005975"/>
            <a:ext cx="254725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01176" y="3344529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866538" y="3344529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265401" y="3341946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630763" y="3341946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2039832" y="964955"/>
            <a:ext cx="3980770" cy="5559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2047453" y="2553032"/>
            <a:ext cx="826706" cy="291285"/>
          </a:xfrm>
          <a:prstGeom prst="roundRect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 w="28575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OVS</a:t>
            </a:r>
            <a:endParaRPr lang="en-US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047453" y="663300"/>
            <a:ext cx="826706" cy="291285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P4</a:t>
            </a:r>
            <a:endParaRPr lang="en-US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039832" y="964955"/>
            <a:ext cx="3980770" cy="555985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58776" y="1073671"/>
            <a:ext cx="89068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79433" y="1073671"/>
            <a:ext cx="254725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56384" y="3005975"/>
            <a:ext cx="890685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9433" y="3006369"/>
            <a:ext cx="254725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32" name="Straight Arrow Connector 31"/>
          <p:cNvCxnSpPr>
            <a:stCxn id="28" idx="2"/>
            <a:endCxn id="29" idx="0"/>
          </p:cNvCxnSpPr>
          <p:nvPr/>
        </p:nvCxnSpPr>
        <p:spPr>
          <a:xfrm>
            <a:off x="4030217" y="1520940"/>
            <a:ext cx="0" cy="1336173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630763" y="1910031"/>
            <a:ext cx="330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Performance Overhead</a:t>
            </a:r>
            <a:r>
              <a:rPr lang="en-US" sz="2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7158" y="1970666"/>
            <a:ext cx="107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onsolas" charset="0"/>
                <a:ea typeface="Consolas" charset="0"/>
                <a:cs typeface="Consolas" charset="0"/>
              </a:rPr>
              <a:t>Compile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31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1">
        <p:fade/>
      </p:transition>
    </mc:Choice>
    <mc:Fallback xmlns="">
      <p:transition spd="med" advTm="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50992738"/>
              </p:ext>
            </p:extLst>
          </p:nvPr>
        </p:nvGraphicFramePr>
        <p:xfrm>
          <a:off x="316254" y="1054427"/>
          <a:ext cx="6763420" cy="310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199" y="497739"/>
            <a:ext cx="7046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Throughput on 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L2L3-ACL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benchmark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application</a:t>
            </a:r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280" y="3692884"/>
            <a:ext cx="338906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Performance overhead of</a:t>
            </a:r>
          </a:p>
          <a:p>
            <a:pPr algn="ctr"/>
            <a:r>
              <a:rPr lang="en-US" sz="4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~</a:t>
            </a:r>
            <a:r>
              <a:rPr lang="en-US" sz="44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40</a:t>
            </a:r>
            <a:r>
              <a:rPr lang="en-US" sz="4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%</a:t>
            </a:r>
            <a:endParaRPr lang="en-US" sz="2400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series"/>
        </p:bldSub>
      </p:bldGraphic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8384" y="1285037"/>
            <a:ext cx="4066390" cy="2264986"/>
            <a:chOff x="548641" y="419548"/>
            <a:chExt cx="4066390" cy="2409714"/>
          </a:xfrm>
        </p:grpSpPr>
        <p:sp>
          <p:nvSpPr>
            <p:cNvPr id="12" name="Rounded Rectangle 11"/>
            <p:cNvSpPr/>
            <p:nvPr/>
          </p:nvSpPr>
          <p:spPr>
            <a:xfrm>
              <a:off x="548641" y="419548"/>
              <a:ext cx="4066390" cy="240971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25158" y="763793"/>
              <a:ext cx="1097280" cy="5163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TCP</a:t>
              </a:r>
              <a:endParaRPr lang="en-US" sz="3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95171" y="1516827"/>
              <a:ext cx="891091" cy="41954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IPv4</a:t>
              </a:r>
              <a:endParaRPr lang="en-US" sz="3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237590" y="596948"/>
              <a:ext cx="1592131" cy="5163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Ethernet</a:t>
              </a:r>
              <a:endParaRPr lang="en-US" sz="3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2053366" y="1366221"/>
              <a:ext cx="1097280" cy="5163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UDP</a:t>
              </a:r>
              <a:endParaRPr lang="en-US" sz="3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968862" y="2172939"/>
              <a:ext cx="891091" cy="41954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IPv6</a:t>
              </a:r>
              <a:endParaRPr lang="en-US" sz="3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2234251" y="2059988"/>
              <a:ext cx="973566" cy="43040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BGP</a:t>
              </a:r>
              <a:endParaRPr lang="en-US" sz="3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307324" y="1253265"/>
              <a:ext cx="1097280" cy="5163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HTTP</a:t>
              </a:r>
              <a:endParaRPr lang="en-US" sz="3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369181" y="2146000"/>
              <a:ext cx="973566" cy="43040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TLS</a:t>
              </a:r>
              <a:endParaRPr lang="en-US" sz="3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33" name="Right Arrow 32"/>
          <p:cNvSpPr/>
          <p:nvPr/>
        </p:nvSpPr>
        <p:spPr>
          <a:xfrm>
            <a:off x="4569999" y="2231710"/>
            <a:ext cx="704625" cy="650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413" y="1247810"/>
            <a:ext cx="3606256" cy="2274817"/>
          </a:xfrm>
          <a:prstGeom prst="rect">
            <a:avLst/>
          </a:prstGeom>
        </p:spPr>
      </p:pic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5615953" y="766912"/>
            <a:ext cx="3031176" cy="405567"/>
          </a:xfrm>
        </p:spPr>
        <p:txBody>
          <a:bodyPr/>
          <a:lstStyle/>
          <a:p>
            <a:pPr algn="ctr"/>
            <a:r>
              <a:rPr lang="en-US" sz="2000" smtClean="0">
                <a:latin typeface="Calibri"/>
                <a:cs typeface="Calibri"/>
              </a:rPr>
              <a:t>Fixed-Function </a:t>
            </a:r>
            <a:r>
              <a:rPr lang="en-US" sz="2000" smtClean="0">
                <a:latin typeface="Calibri"/>
                <a:cs typeface="Calibri"/>
              </a:rPr>
              <a:t>Switch Chip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9939" y="760646"/>
            <a:ext cx="3383280" cy="4055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000" dirty="0" smtClean="0">
                <a:latin typeface="Calibri"/>
                <a:cs typeface="Calibri"/>
              </a:rPr>
              <a:t>Fixed Set of Protocols</a:t>
            </a:r>
            <a:endParaRPr lang="en-US" sz="2000" b="0" dirty="0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654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5">
        <p:fade/>
      </p:transition>
    </mc:Choice>
    <mc:Fallback xmlns="">
      <p:transition spd="med" advTm="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83850" y="1392193"/>
            <a:ext cx="7576300" cy="2225895"/>
            <a:chOff x="1438867" y="2986413"/>
            <a:chExt cx="6760182" cy="1696557"/>
          </a:xfrm>
        </p:grpSpPr>
        <p:sp>
          <p:nvSpPr>
            <p:cNvPr id="7" name="Rounded Rectangle 6"/>
            <p:cNvSpPr/>
            <p:nvPr/>
          </p:nvSpPr>
          <p:spPr>
            <a:xfrm>
              <a:off x="2079953" y="4190401"/>
              <a:ext cx="711592" cy="431450"/>
            </a:xfrm>
            <a:prstGeom prst="roundRect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accent3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charset="0"/>
                  <a:ea typeface="Calibri Light" charset="0"/>
                  <a:cs typeface="Calibri Light" charset="0"/>
                </a:rPr>
                <a:t>Packet</a:t>
              </a:r>
            </a:p>
            <a:p>
              <a:pPr algn="ctr"/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charset="0"/>
                  <a:ea typeface="Calibri Light" charset="0"/>
                  <a:cs typeface="Calibri Light" charset="0"/>
                </a:rPr>
                <a:t>Parser</a:t>
              </a:r>
              <a:endPara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38867" y="4179378"/>
              <a:ext cx="618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charset="0"/>
                  <a:ea typeface="Calibri Light" charset="0"/>
                  <a:cs typeface="Calibri Light" charset="0"/>
                </a:rPr>
                <a:t>Ingress</a:t>
              </a:r>
              <a:endParaRPr lang="en-US" sz="1200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046875" y="4092671"/>
              <a:ext cx="1382249" cy="59029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charset="0"/>
                  <a:ea typeface="Calibri Light" charset="0"/>
                  <a:cs typeface="Calibri Light" charset="0"/>
                </a:rPr>
                <a:t>Match-Action</a:t>
              </a:r>
            </a:p>
            <a:p>
              <a:pPr algn="ctr"/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charset="0"/>
                  <a:ea typeface="Calibri Light" charset="0"/>
                  <a:cs typeface="Calibri Light" charset="0"/>
                </a:rPr>
                <a:t>Cache</a:t>
              </a:r>
              <a:endPara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735258" y="3788511"/>
              <a:ext cx="0" cy="30415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/>
            <p:cNvSpPr/>
            <p:nvPr/>
          </p:nvSpPr>
          <p:spPr>
            <a:xfrm>
              <a:off x="4039647" y="2986413"/>
              <a:ext cx="1160280" cy="59029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154245" y="3092312"/>
              <a:ext cx="1160280" cy="59029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268844" y="3198212"/>
              <a:ext cx="1160280" cy="59029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charset="0"/>
                  <a:ea typeface="Calibri Light" charset="0"/>
                  <a:cs typeface="Calibri Light" charset="0"/>
                </a:rPr>
                <a:t>Match-Action</a:t>
              </a:r>
            </a:p>
            <a:p>
              <a:pPr algn="ctr"/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charset="0"/>
                  <a:ea typeface="Calibri Light" charset="0"/>
                  <a:cs typeface="Calibri Light" charset="0"/>
                </a:rPr>
                <a:t>Tables</a:t>
              </a:r>
              <a:endPara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20512" y="4192439"/>
              <a:ext cx="818437" cy="43145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charset="0"/>
                  <a:ea typeface="Calibri Light" charset="0"/>
                  <a:cs typeface="Calibri Light" charset="0"/>
                </a:rPr>
                <a:t>Packet</a:t>
              </a:r>
            </a:p>
            <a:p>
              <a:pPr algn="ctr"/>
              <a:r>
                <a:rPr lang="en-US" sz="1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charset="0"/>
                  <a:ea typeface="Calibri Light" charset="0"/>
                  <a:cs typeface="Calibri Light" charset="0"/>
                </a:rPr>
                <a:t>Deparser</a:t>
              </a:r>
              <a:endParaRPr lang="en-US" sz="180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2224" y="4105520"/>
              <a:ext cx="5768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charset="0"/>
                  <a:ea typeface="Calibri Light" charset="0"/>
                  <a:cs typeface="Calibri Light" charset="0"/>
                </a:rPr>
                <a:t>Egress</a:t>
              </a:r>
              <a:endParaRPr lang="en-US" sz="1600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cxnSp>
          <p:nvCxnSpPr>
            <p:cNvPr id="16" name="Elbow Connector 15"/>
            <p:cNvCxnSpPr/>
            <p:nvPr/>
          </p:nvCxnSpPr>
          <p:spPr>
            <a:xfrm>
              <a:off x="5429124" y="3493362"/>
              <a:ext cx="645694" cy="699077"/>
            </a:xfrm>
            <a:prstGeom prst="bentConnector2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3007149" y="4186338"/>
              <a:ext cx="818697" cy="43145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charset="0"/>
                  <a:ea typeface="Calibri Light" charset="0"/>
                  <a:cs typeface="Calibri Light" charset="0"/>
                </a:rPr>
                <a:t>Checksum</a:t>
              </a:r>
            </a:p>
            <a:p>
              <a:pPr algn="ctr"/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charset="0"/>
                  <a:ea typeface="Calibri Light" charset="0"/>
                  <a:cs typeface="Calibri Light" charset="0"/>
                </a:rPr>
                <a:t>Verify</a:t>
              </a:r>
              <a:endPara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825586" y="4402070"/>
              <a:ext cx="22919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1545" y="4402070"/>
              <a:ext cx="22919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564665" y="4408164"/>
              <a:ext cx="515288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/>
            <p:cNvSpPr/>
            <p:nvPr/>
          </p:nvSpPr>
          <p:spPr>
            <a:xfrm>
              <a:off x="5665599" y="4192439"/>
              <a:ext cx="818437" cy="43145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charset="0"/>
                  <a:ea typeface="Calibri Light" charset="0"/>
                  <a:cs typeface="Calibri Light" charset="0"/>
                </a:rPr>
                <a:t>Checksum Update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5436403" y="4408164"/>
              <a:ext cx="22919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493587" y="4408164"/>
              <a:ext cx="22919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7541065" y="4393245"/>
              <a:ext cx="515288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>
          <a:xfrm>
            <a:off x="1502331" y="4057383"/>
            <a:ext cx="6118029" cy="0"/>
          </a:xfrm>
          <a:prstGeom prst="straightConnector1">
            <a:avLst/>
          </a:prstGeom>
          <a:ln w="12700" cmpd="sng">
            <a:solidFill>
              <a:srgbClr val="C00000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13688" y="3744585"/>
            <a:ext cx="0" cy="6096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414488" y="3744585"/>
            <a:ext cx="0" cy="6096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51265" y="4233263"/>
            <a:ext cx="222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CPU Cycles per Packet</a:t>
            </a:r>
            <a:endParaRPr lang="en-US" sz="1800" dirty="0">
              <a:solidFill>
                <a:srgbClr val="C00000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33565" y="246506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Cache Misses</a:t>
            </a:r>
            <a:endParaRPr lang="en-US" sz="1800" dirty="0">
              <a:solidFill>
                <a:srgbClr val="C00000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3955474" y="2820831"/>
            <a:ext cx="32058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955474" y="2471758"/>
            <a:ext cx="32058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114787" y="2471757"/>
            <a:ext cx="978" cy="349074"/>
          </a:xfrm>
          <a:prstGeom prst="straightConnector1">
            <a:avLst/>
          </a:prstGeom>
          <a:ln w="12700" cmpd="sng">
            <a:solidFill>
              <a:srgbClr val="C00000"/>
            </a:solidFill>
            <a:prstDash val="sysDash"/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 txBox="1">
            <a:spLocks/>
          </p:cNvSpPr>
          <p:nvPr/>
        </p:nvSpPr>
        <p:spPr>
          <a:xfrm>
            <a:off x="457200" y="205978"/>
            <a:ext cx="8229600" cy="6292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latin typeface="Calibri"/>
                <a:cs typeface="Calibri"/>
              </a:rPr>
              <a:t>Causes for the Cost on Performance</a:t>
            </a:r>
            <a:endParaRPr lang="en-US" b="0" dirty="0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2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6"/>
    </mc:Choice>
    <mc:Fallback xmlns="">
      <p:transition spd="slow" advTm="2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362456"/>
            <a:ext cx="7576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dirty="0" smtClean="0">
              <a:latin typeface="Calibri Light" charset="0"/>
              <a:ea typeface="Calibri Light" charset="0"/>
              <a:cs typeface="Calibri Light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n-US" sz="2000" dirty="0" smtClean="0">
                <a:latin typeface="Calibri Light" charset="0"/>
                <a:ea typeface="Calibri Light" charset="0"/>
                <a:cs typeface="Calibri Light" charset="0"/>
              </a:rPr>
              <a:t>Fully-specified </a:t>
            </a:r>
            <a:r>
              <a:rPr lang="en-US" sz="2000" dirty="0" smtClean="0">
                <a:latin typeface="Calibri Light" charset="0"/>
                <a:ea typeface="Calibri Light" charset="0"/>
                <a:cs typeface="Calibri Light" charset="0"/>
              </a:rPr>
              <a:t>Checksum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lang="en-US" sz="2000" dirty="0">
              <a:latin typeface="Calibri Light" charset="0"/>
              <a:ea typeface="Calibri Light" charset="0"/>
              <a:cs typeface="Calibri Light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n-US" sz="2000" dirty="0" smtClean="0">
                <a:latin typeface="Calibri Light" charset="0"/>
                <a:ea typeface="Calibri Light" charset="0"/>
                <a:cs typeface="Calibri Light" charset="0"/>
              </a:rPr>
              <a:t>Parsing unused header </a:t>
            </a:r>
            <a:r>
              <a:rPr lang="en-US" sz="2000" dirty="0" smtClean="0">
                <a:latin typeface="Calibri Light" charset="0"/>
                <a:ea typeface="Calibri Light" charset="0"/>
                <a:cs typeface="Calibri Light" charset="0"/>
              </a:rPr>
              <a:t>fields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lang="en-US" sz="2000" dirty="0">
              <a:latin typeface="Calibri Light" charset="0"/>
              <a:ea typeface="Calibri Light" charset="0"/>
              <a:cs typeface="Calibri Light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latin typeface="Calibri Light" charset="0"/>
                <a:ea typeface="Calibri Light" charset="0"/>
                <a:cs typeface="Calibri Light" charset="0"/>
              </a:rPr>
              <a:t>and </a:t>
            </a:r>
            <a:r>
              <a:rPr lang="en-US" sz="2000" dirty="0" smtClean="0">
                <a:latin typeface="Calibri Light" charset="0"/>
                <a:ea typeface="Calibri Light" charset="0"/>
                <a:cs typeface="Calibri Light" charset="0"/>
              </a:rPr>
              <a:t>more </a:t>
            </a:r>
            <a:r>
              <a:rPr lang="is-IS" sz="2000" dirty="0" smtClean="0">
                <a:latin typeface="Calibri Light" charset="0"/>
                <a:ea typeface="Calibri Light" charset="0"/>
                <a:cs typeface="Calibri Light" charset="0"/>
              </a:rPr>
              <a:t>…</a:t>
            </a:r>
            <a:endParaRPr lang="en-US" sz="2000" dirty="0" smtClean="0">
              <a:latin typeface="Calibri Light" charset="0"/>
              <a:ea typeface="Calibri Light" charset="0"/>
              <a:cs typeface="Calibri Light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b="1" dirty="0" smtClean="0">
              <a:solidFill>
                <a:schemeClr val="tx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05978"/>
            <a:ext cx="8229600" cy="6292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latin typeface="Calibri"/>
                <a:cs typeface="Calibri"/>
              </a:rPr>
              <a:t>Factors affecting CPU Cycles per Packet</a:t>
            </a:r>
            <a:endParaRPr lang="en-US" b="0" dirty="0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7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"/>
    </mc:Choice>
    <mc:Fallback xmlns="">
      <p:transition spd="slow" advTm="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480847" y="3413847"/>
            <a:ext cx="946317" cy="620900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Packet</a:t>
            </a:r>
          </a:p>
          <a:p>
            <a:pPr algn="ctr"/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Parser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292" y="3397983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Ingress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78353" y="3273203"/>
            <a:ext cx="1838197" cy="8495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Match-Action</a:t>
            </a:r>
          </a:p>
          <a:p>
            <a:pPr algn="ctr"/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Pipeline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8815" y="3291695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Egress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738097" y="3408000"/>
            <a:ext cx="946317" cy="6209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Checksum</a:t>
            </a:r>
          </a:p>
          <a:p>
            <a:pPr algn="ctr"/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Verify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84069" y="3718460"/>
            <a:ext cx="304799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27164" y="3718460"/>
            <a:ext cx="304799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95586" y="3727229"/>
            <a:ext cx="68526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6131029" y="3416779"/>
            <a:ext cx="1088407" cy="6209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Checksum Update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26230" y="3727229"/>
            <a:ext cx="304799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220886" y="3705760"/>
            <a:ext cx="68526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095927" y="1610771"/>
            <a:ext cx="2230656" cy="112547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Checksum Verify</a:t>
            </a:r>
            <a:r>
              <a:rPr lang="en-US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(</a:t>
            </a:r>
          </a:p>
          <a:p>
            <a:r>
              <a:rPr lang="en-US" sz="1200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version,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ihl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diffserv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totalLen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</a:p>
          <a:p>
            <a:r>
              <a:rPr lang="en-US" sz="12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  identification, flags,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fragOffset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</a:p>
          <a:p>
            <a:r>
              <a:rPr lang="en-US" sz="12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ttl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protocol,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hdrChecksum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     </a:t>
            </a:r>
          </a:p>
          <a:p>
            <a:r>
              <a:rPr lang="en-US" sz="12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srcAddr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dstAddr</a:t>
            </a:r>
            <a:r>
              <a:rPr lang="en-US" sz="1200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558058" y="1608189"/>
            <a:ext cx="2234719" cy="112547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Checksum Update </a:t>
            </a:r>
            <a:r>
              <a:rPr lang="en-US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(</a:t>
            </a:r>
          </a:p>
          <a:p>
            <a:r>
              <a:rPr lang="en-US" sz="1200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version,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ihl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diffserv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totalLen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</a:p>
          <a:p>
            <a:r>
              <a:rPr lang="en-US" sz="12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  identification, flags,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fragOffset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</a:p>
          <a:p>
            <a:r>
              <a:rPr lang="en-US" sz="12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ttl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protocol,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hdrChecksum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     </a:t>
            </a:r>
          </a:p>
          <a:p>
            <a:r>
              <a:rPr lang="en-US" sz="12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srcAddr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dstAddr</a:t>
            </a:r>
            <a:r>
              <a:rPr lang="en-US" sz="1200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cxnSp>
        <p:nvCxnSpPr>
          <p:cNvPr id="24" name="Straight Connector 23"/>
          <p:cNvCxnSpPr>
            <a:stCxn id="20" idx="2"/>
            <a:endCxn id="12" idx="0"/>
          </p:cNvCxnSpPr>
          <p:nvPr/>
        </p:nvCxnSpPr>
        <p:spPr>
          <a:xfrm>
            <a:off x="3211255" y="2736241"/>
            <a:ext cx="1" cy="67175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1" idx="2"/>
            <a:endCxn id="16" idx="0"/>
          </p:cNvCxnSpPr>
          <p:nvPr/>
        </p:nvCxnSpPr>
        <p:spPr>
          <a:xfrm flipH="1">
            <a:off x="6675233" y="2733659"/>
            <a:ext cx="185" cy="68312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41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"/>
    </mc:Choice>
    <mc:Fallback xmlns="">
      <p:transition spd="slow" advTm="1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 animBg="1"/>
      <p:bldP spid="16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73097" y="3421598"/>
            <a:ext cx="946317" cy="620900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Packet</a:t>
            </a:r>
          </a:p>
          <a:p>
            <a:pPr algn="ctr"/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Parser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542" y="3405734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Ingress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70603" y="3280954"/>
            <a:ext cx="1838197" cy="8495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Decrement(</a:t>
            </a:r>
            <a:r>
              <a:rPr lang="en-US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ttl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1065" y="3299446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Egress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30347" y="3415751"/>
            <a:ext cx="946317" cy="6209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Checksum</a:t>
            </a:r>
          </a:p>
          <a:p>
            <a:pPr algn="ctr"/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Verify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676319" y="3726211"/>
            <a:ext cx="304799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19414" y="3726211"/>
            <a:ext cx="304799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87836" y="3734980"/>
            <a:ext cx="68526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123279" y="3424530"/>
            <a:ext cx="1088407" cy="6209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Checksum Update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818480" y="3734980"/>
            <a:ext cx="304799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213136" y="3713511"/>
            <a:ext cx="68526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087880" y="1614294"/>
            <a:ext cx="2231249" cy="112547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Checksum Verify</a:t>
            </a:r>
            <a:r>
              <a:rPr lang="en-US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(</a:t>
            </a:r>
          </a:p>
          <a:p>
            <a:r>
              <a:rPr lang="en-US" sz="1200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version,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ihl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diffserv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totalLen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</a:p>
          <a:p>
            <a:r>
              <a:rPr lang="en-US" sz="12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  identification, flags,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fragOffset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</a:p>
          <a:p>
            <a:r>
              <a:rPr lang="en-US" sz="12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ttl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protocol,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hdrChecksum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     </a:t>
            </a:r>
          </a:p>
          <a:p>
            <a:r>
              <a:rPr lang="en-US" sz="12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srcAddr</a:t>
            </a:r>
            <a:r>
              <a:rPr lang="en-US" sz="1200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kern="1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dstAddr</a:t>
            </a:r>
            <a:r>
              <a:rPr lang="en-US" sz="1200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08525" y="1592259"/>
            <a:ext cx="2517913" cy="112547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Incremental Checksum Update </a:t>
            </a:r>
            <a:r>
              <a:rPr lang="en-US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s-IS" sz="1400" b="1" kern="1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ttl</a:t>
            </a:r>
            <a:r>
              <a:rPr lang="en-US" sz="1200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cxnSp>
        <p:nvCxnSpPr>
          <p:cNvPr id="17" name="Straight Connector 16"/>
          <p:cNvCxnSpPr>
            <a:endCxn id="14" idx="0"/>
          </p:cNvCxnSpPr>
          <p:nvPr/>
        </p:nvCxnSpPr>
        <p:spPr>
          <a:xfrm>
            <a:off x="3203505" y="2738030"/>
            <a:ext cx="1" cy="67772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8" idx="0"/>
          </p:cNvCxnSpPr>
          <p:nvPr/>
        </p:nvCxnSpPr>
        <p:spPr>
          <a:xfrm>
            <a:off x="6667482" y="2739764"/>
            <a:ext cx="1" cy="68476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"/>
    </mc:Choice>
    <mc:Fallback xmlns="">
      <p:transition spd="slow" advTm="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12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29291"/>
          </a:xfrm>
        </p:spPr>
        <p:txBody>
          <a:bodyPr/>
          <a:lstStyle/>
          <a:p>
            <a:r>
              <a:rPr lang="en-US" sz="3200" dirty="0" smtClean="0"/>
              <a:t>Selective Parsing</a:t>
            </a:r>
            <a:endParaRPr lang="en-US" sz="2800" b="0" dirty="0">
              <a:latin typeface="Calibri"/>
              <a:cs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87162" y="3800265"/>
            <a:ext cx="1088407" cy="620900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Packet</a:t>
            </a:r>
          </a:p>
          <a:p>
            <a:pPr algn="ctr"/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Deparser</a:t>
            </a:r>
            <a:endParaRPr lang="en-US" sz="1800" baseline="30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405847" y="4100506"/>
            <a:ext cx="68526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94683" y="4100506"/>
            <a:ext cx="109986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75253" y="3761952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Egress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16957" y="3779768"/>
            <a:ext cx="946317" cy="620900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Packet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63274" y="4090218"/>
            <a:ext cx="68526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24076" y="4098532"/>
            <a:ext cx="1095644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3102" y="3763904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Ingress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556047" y="3573331"/>
            <a:ext cx="1543010" cy="8495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708447" y="3725731"/>
            <a:ext cx="1543010" cy="8495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60847" y="3878131"/>
            <a:ext cx="1543010" cy="8495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Match-Action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Pipeline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233749" y="2245082"/>
            <a:ext cx="327769" cy="3430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511352" y="2721858"/>
            <a:ext cx="327769" cy="3430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956146" y="2721858"/>
            <a:ext cx="327769" cy="3430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12195" y="2519415"/>
            <a:ext cx="327769" cy="3430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00390" y="2537058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L2</a:t>
            </a:r>
            <a:endParaRPr lang="en-US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44341" y="2734713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L2</a:t>
            </a:r>
            <a:endParaRPr lang="en-US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98289" y="2734713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L4</a:t>
            </a:r>
            <a:endParaRPr lang="en-US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32" name="Curved Connector 31"/>
          <p:cNvCxnSpPr>
            <a:endCxn id="25" idx="2"/>
          </p:cNvCxnSpPr>
          <p:nvPr/>
        </p:nvCxnSpPr>
        <p:spPr>
          <a:xfrm rot="5400000" flipH="1" flipV="1">
            <a:off x="2024268" y="2512377"/>
            <a:ext cx="305244" cy="113718"/>
          </a:xfrm>
          <a:prstGeom prst="curvedConnector2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endCxn id="25" idx="6"/>
          </p:cNvCxnSpPr>
          <p:nvPr/>
        </p:nvCxnSpPr>
        <p:spPr>
          <a:xfrm rot="16200000" flipV="1">
            <a:off x="2465756" y="2512376"/>
            <a:ext cx="305244" cy="113719"/>
          </a:xfrm>
          <a:prstGeom prst="curvedConnector2">
            <a:avLst/>
          </a:prstGeom>
          <a:ln w="19050">
            <a:solidFill>
              <a:schemeClr val="accent1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228295" y="2245082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L3</a:t>
            </a:r>
            <a:endParaRPr lang="en-US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Cross 34"/>
          <p:cNvSpPr/>
          <p:nvPr/>
        </p:nvSpPr>
        <p:spPr>
          <a:xfrm rot="2686866">
            <a:off x="2211673" y="2229717"/>
            <a:ext cx="369073" cy="387787"/>
          </a:xfrm>
          <a:prstGeom prst="plus">
            <a:avLst>
              <a:gd name="adj" fmla="val 4367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ross 35"/>
          <p:cNvSpPr/>
          <p:nvPr/>
        </p:nvSpPr>
        <p:spPr>
          <a:xfrm rot="2686866">
            <a:off x="2486205" y="2706568"/>
            <a:ext cx="369073" cy="387787"/>
          </a:xfrm>
          <a:prstGeom prst="plus">
            <a:avLst>
              <a:gd name="adj" fmla="val 4367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366655" y="282633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56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"/>
    </mc:Choice>
    <mc:Fallback xmlns="">
      <p:transition spd="slow" advTm="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 animBg="1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4" grpId="0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38109490"/>
              </p:ext>
            </p:extLst>
          </p:nvPr>
        </p:nvGraphicFramePr>
        <p:xfrm>
          <a:off x="308634" y="913090"/>
          <a:ext cx="8184202" cy="309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11586" y="3563534"/>
            <a:ext cx="338906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Performance overhead </a:t>
            </a:r>
            <a:r>
              <a:rPr lang="en-US" sz="24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&lt; </a:t>
            </a:r>
            <a:r>
              <a:rPr lang="en-US" sz="44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2%</a:t>
            </a:r>
            <a:endParaRPr lang="en-US" sz="2400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199" y="497739"/>
            <a:ext cx="7046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Throughput on 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L2L3-ACL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benchmark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application</a:t>
            </a:r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8">
        <p:fade/>
      </p:transition>
    </mc:Choice>
    <mc:Fallback xmlns="">
      <p:transition spd="med" advTm="2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29291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Summary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12873" y="1786597"/>
            <a:ext cx="3052689" cy="23411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PISCES</a:t>
            </a:r>
          </a:p>
          <a:p>
            <a:pPr algn="ctr"/>
            <a:r>
              <a:rPr lang="en-US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vSwitch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44757" y="3858049"/>
            <a:ext cx="2388920" cy="524134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OVS</a:t>
            </a:r>
            <a:endParaRPr lang="en-US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49362" y="1532184"/>
            <a:ext cx="2388920" cy="524134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P4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2051" y="1786597"/>
            <a:ext cx="4301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s-IS" sz="2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Quickly develop and deploy </a:t>
            </a:r>
            <a:r>
              <a:rPr lang="is-I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new packet header </a:t>
            </a:r>
            <a:r>
              <a:rPr lang="is-I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format.</a:t>
            </a:r>
            <a:endParaRPr lang="is-IS" sz="20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Tx/>
              <a:buChar char="-"/>
            </a:pPr>
            <a:endParaRPr lang="is-IS" sz="2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Tx/>
              <a:buChar char="-"/>
            </a:pPr>
            <a:r>
              <a:rPr lang="is-I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With hardly </a:t>
            </a:r>
            <a:r>
              <a:rPr lang="is-IS" sz="2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any performance cost!</a:t>
            </a:r>
          </a:p>
        </p:txBody>
      </p:sp>
    </p:spTree>
    <p:extLst>
      <p:ext uri="{BB962C8B-B14F-4D97-AF65-F5344CB8AC3E}">
        <p14:creationId xmlns:p14="http://schemas.microsoft.com/office/powerpoint/2010/main" val="9186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Questions?</a:t>
            </a:r>
          </a:p>
        </p:txBody>
      </p:sp>
      <p:pic>
        <p:nvPicPr>
          <p:cNvPr id="5" name="Picture 31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271" y="4427103"/>
            <a:ext cx="1430756" cy="48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" y="4339040"/>
            <a:ext cx="416081" cy="416081"/>
          </a:xfrm>
          <a:prstGeom prst="rect">
            <a:avLst/>
          </a:prstGeom>
        </p:spPr>
      </p:pic>
      <p:pic>
        <p:nvPicPr>
          <p:cNvPr id="7" name="Picture 6" descr="vmware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77" y="4392927"/>
            <a:ext cx="1444308" cy="364503"/>
          </a:xfrm>
          <a:prstGeom prst="rect">
            <a:avLst/>
          </a:prstGeom>
        </p:spPr>
      </p:pic>
      <p:pic>
        <p:nvPicPr>
          <p:cNvPr id="8" name="Picture 7" descr="pu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5" y="4339041"/>
            <a:ext cx="326688" cy="416080"/>
          </a:xfrm>
          <a:prstGeom prst="rect">
            <a:avLst/>
          </a:prstGeom>
        </p:spPr>
      </p:pic>
      <p:sp>
        <p:nvSpPr>
          <p:cNvPr id="10" name="Shape 208"/>
          <p:cNvSpPr txBox="1">
            <a:spLocks/>
          </p:cNvSpPr>
          <p:nvPr/>
        </p:nvSpPr>
        <p:spPr>
          <a:xfrm>
            <a:off x="457200" y="1063378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r">
              <a:buSzPct val="61111"/>
              <a:buFont typeface="Arial"/>
              <a:buNone/>
            </a:pP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algn="r">
              <a:buSzPct val="61111"/>
              <a:buFont typeface="Arial"/>
              <a:buNone/>
            </a:pPr>
            <a:endParaRPr lang="en-US" sz="1800" dirty="0" smtClean="0"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lvl="7" algn="ctr">
              <a:buClrTx/>
              <a:buSzTx/>
              <a:defRPr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Learn more and </a:t>
            </a: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ry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PISCES here: </a:t>
            </a:r>
            <a:endParaRPr lang="en-US" sz="2800" dirty="0" smtClean="0">
              <a:latin typeface="Calibri" charset="0"/>
              <a:ea typeface="Calibri" charset="0"/>
              <a:cs typeface="Calibri" charset="0"/>
              <a:hlinkClick r:id="rId7"/>
            </a:endParaRPr>
          </a:p>
          <a:p>
            <a:pPr lvl="7" algn="ctr">
              <a:buClrTx/>
              <a:buSzTx/>
              <a:defRPr/>
            </a:pPr>
            <a:r>
              <a:rPr lang="en-US" sz="2800" b="1" dirty="0" smtClean="0">
                <a:latin typeface="Calibri" charset="0"/>
                <a:ea typeface="Calibri" charset="0"/>
                <a:cs typeface="Calibri" charset="0"/>
                <a:hlinkClick r:id="rId8"/>
              </a:rPr>
              <a:t>http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  <a:hlinkClick r:id="rId8"/>
              </a:rPr>
              <a:t>://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  <a:hlinkClick r:id="rId8"/>
              </a:rPr>
              <a:t>pisces.cs.princeton.edu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dirty="0" smtClean="0"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lvl="7" algn="ctr">
              <a:buClrTx/>
              <a:buSzTx/>
              <a:defRPr/>
            </a:pPr>
            <a:endParaRPr lang="en-US" dirty="0" smtClean="0"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66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028" y="864687"/>
            <a:ext cx="87289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Ease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sz="3200" b="1" dirty="0" smtClean="0">
                <a:latin typeface="Calibri" charset="0"/>
                <a:ea typeface="Calibri" charset="0"/>
                <a:cs typeface="Calibri" charset="0"/>
              </a:rPr>
              <a:t>Adding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 new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rotocols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Ease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sz="3200" b="1" dirty="0" smtClean="0">
                <a:latin typeface="Calibri" charset="0"/>
                <a:ea typeface="Calibri" charset="0"/>
                <a:cs typeface="Calibri" charset="0"/>
              </a:rPr>
              <a:t>Removing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 unused protocols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Gain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greater </a:t>
            </a:r>
            <a:r>
              <a:rPr lang="en-US" sz="3200" b="1" dirty="0" smtClean="0">
                <a:latin typeface="Calibri" charset="0"/>
                <a:ea typeface="Calibri" charset="0"/>
                <a:cs typeface="Calibri" charset="0"/>
              </a:rPr>
              <a:t>Visibility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into the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network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3200" b="1" dirty="0" smtClean="0">
                <a:latin typeface="Calibri" charset="0"/>
                <a:ea typeface="Calibri" charset="0"/>
                <a:cs typeface="Calibri" charset="0"/>
              </a:rPr>
              <a:t>Fold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network functions into the switch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20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5"/>
    </mc:Choice>
    <mc:Fallback xmlns="">
      <p:transition advTm="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22" y="3742207"/>
            <a:ext cx="2539294" cy="821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48" y="3475341"/>
            <a:ext cx="1896723" cy="127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405" y="3665912"/>
            <a:ext cx="2907891" cy="97433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324776" y="889250"/>
            <a:ext cx="4066390" cy="2264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701293" y="1212820"/>
            <a:ext cx="1097280" cy="4853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TCP</a:t>
            </a:r>
            <a:endParaRPr lang="en-US" sz="3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71306" y="1920626"/>
            <a:ext cx="891091" cy="3943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IPv4</a:t>
            </a:r>
            <a:endParaRPr lang="en-US" sz="3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013725" y="1055995"/>
            <a:ext cx="1592131" cy="4853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Ethernet</a:t>
            </a:r>
            <a:endParaRPr lang="en-US" sz="3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07621" y="1779066"/>
            <a:ext cx="1475838" cy="4853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CUSTOM_P</a:t>
            </a:r>
            <a:endParaRPr lang="en-US" sz="2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44997" y="2537332"/>
            <a:ext cx="891091" cy="3943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IPv6</a:t>
            </a:r>
            <a:endParaRPr lang="en-US" sz="3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010386" y="2431165"/>
            <a:ext cx="973566" cy="404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BGP</a:t>
            </a:r>
            <a:endParaRPr lang="en-US" sz="3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188672" y="1644911"/>
            <a:ext cx="1097280" cy="4853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HTTP</a:t>
            </a:r>
            <a:endParaRPr lang="en-US" sz="3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145316" y="2512011"/>
            <a:ext cx="973566" cy="404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TLS</a:t>
            </a:r>
            <a:endParaRPr lang="en-US" sz="3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4536391" y="1835923"/>
            <a:ext cx="704625" cy="650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5241016" y="356644"/>
            <a:ext cx="3383280" cy="405567"/>
          </a:xfrm>
        </p:spPr>
        <p:txBody>
          <a:bodyPr/>
          <a:lstStyle/>
          <a:p>
            <a:r>
              <a:rPr lang="en-US" sz="2000" dirty="0" smtClean="0">
                <a:latin typeface="Calibri"/>
                <a:cs typeface="Calibri"/>
              </a:rPr>
              <a:t>Programmable Switching Chip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66331" y="364859"/>
            <a:ext cx="3383280" cy="4055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000" dirty="0" smtClean="0">
                <a:latin typeface="Calibri"/>
                <a:cs typeface="Calibri"/>
              </a:rPr>
              <a:t>Custom Protocols</a:t>
            </a:r>
            <a:endParaRPr lang="en-US" sz="2000" b="0" dirty="0">
              <a:latin typeface="Calibri"/>
              <a:cs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6776" y="1541349"/>
            <a:ext cx="1863199" cy="1246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80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5">
        <p:fade/>
      </p:transition>
    </mc:Choice>
    <mc:Fallback xmlns="">
      <p:transition spd="med" advTm="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30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747" y="233151"/>
            <a:ext cx="3008299" cy="4516582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559792" y="2737380"/>
            <a:ext cx="1736208" cy="349820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Hypervisor Switch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1" name="Elbow Connector 40"/>
          <p:cNvCxnSpPr>
            <a:endCxn id="75" idx="0"/>
          </p:cNvCxnSpPr>
          <p:nvPr/>
        </p:nvCxnSpPr>
        <p:spPr>
          <a:xfrm rot="16200000" flipH="1">
            <a:off x="3811601" y="2121085"/>
            <a:ext cx="470744" cy="761845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endCxn id="75" idx="0"/>
          </p:cNvCxnSpPr>
          <p:nvPr/>
        </p:nvCxnSpPr>
        <p:spPr>
          <a:xfrm rot="5400000">
            <a:off x="4608043" y="2086489"/>
            <a:ext cx="470744" cy="831038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Picture 1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71" y="1195556"/>
            <a:ext cx="1071078" cy="1071078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97" y="1195556"/>
            <a:ext cx="1071078" cy="1071078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3360241" y="2066083"/>
            <a:ext cx="611617" cy="198702"/>
            <a:chOff x="1040365" y="3605382"/>
            <a:chExt cx="611617" cy="198702"/>
          </a:xfrm>
        </p:grpSpPr>
        <p:sp>
          <p:nvSpPr>
            <p:cNvPr id="168" name="Rectangle 167"/>
            <p:cNvSpPr/>
            <p:nvPr/>
          </p:nvSpPr>
          <p:spPr>
            <a:xfrm>
              <a:off x="1040365" y="3605382"/>
              <a:ext cx="611617" cy="1987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060187" y="3632177"/>
              <a:ext cx="81312" cy="151226"/>
            </a:xfrm>
            <a:prstGeom prst="rect">
              <a:avLst/>
            </a:prstGeom>
            <a:pattFill prst="ltUpDiag">
              <a:fgClr>
                <a:schemeClr val="accent1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315947" y="3632177"/>
              <a:ext cx="313995" cy="15122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230990" y="3632177"/>
              <a:ext cx="81312" cy="151226"/>
            </a:xfrm>
            <a:prstGeom prst="rect">
              <a:avLst/>
            </a:prstGeom>
            <a:pattFill prst="ltUpDiag">
              <a:fgClr>
                <a:schemeClr val="accent3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148653" y="3632177"/>
              <a:ext cx="81312" cy="151226"/>
            </a:xfrm>
            <a:prstGeom prst="rect">
              <a:avLst/>
            </a:prstGeom>
            <a:pattFill prst="ltUpDiag">
              <a:fgClr>
                <a:schemeClr val="accent2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cxnSp>
        <p:nvCxnSpPr>
          <p:cNvPr id="118" name="Straight Arrow Connector 117"/>
          <p:cNvCxnSpPr/>
          <p:nvPr/>
        </p:nvCxnSpPr>
        <p:spPr>
          <a:xfrm>
            <a:off x="4427896" y="3087200"/>
            <a:ext cx="0" cy="912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2" name="Picture 1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20" y="3824126"/>
            <a:ext cx="1195387" cy="1195387"/>
          </a:xfrm>
          <a:prstGeom prst="rect">
            <a:avLst/>
          </a:prstGeom>
        </p:spPr>
      </p:pic>
      <p:grpSp>
        <p:nvGrpSpPr>
          <p:cNvPr id="206" name="Group 205"/>
          <p:cNvGrpSpPr/>
          <p:nvPr/>
        </p:nvGrpSpPr>
        <p:grpSpPr>
          <a:xfrm>
            <a:off x="5096370" y="2066083"/>
            <a:ext cx="611617" cy="198702"/>
            <a:chOff x="1040365" y="3605382"/>
            <a:chExt cx="611617" cy="198702"/>
          </a:xfrm>
        </p:grpSpPr>
        <p:sp>
          <p:nvSpPr>
            <p:cNvPr id="208" name="Rectangle 207"/>
            <p:cNvSpPr/>
            <p:nvPr/>
          </p:nvSpPr>
          <p:spPr>
            <a:xfrm>
              <a:off x="1040365" y="3605382"/>
              <a:ext cx="611617" cy="1987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1060187" y="3632177"/>
              <a:ext cx="81312" cy="151226"/>
            </a:xfrm>
            <a:prstGeom prst="rect">
              <a:avLst/>
            </a:prstGeom>
            <a:pattFill prst="ltUpDiag">
              <a:fgClr>
                <a:schemeClr val="accent1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1315947" y="3632177"/>
              <a:ext cx="313995" cy="15122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1230990" y="3632177"/>
              <a:ext cx="81312" cy="151226"/>
            </a:xfrm>
            <a:prstGeom prst="rect">
              <a:avLst/>
            </a:prstGeom>
            <a:pattFill prst="ltUpDiag">
              <a:fgClr>
                <a:schemeClr val="accent3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1148653" y="3632177"/>
              <a:ext cx="81312" cy="151226"/>
            </a:xfrm>
            <a:prstGeom prst="rect">
              <a:avLst/>
            </a:prstGeom>
            <a:pattFill prst="ltUpDiag">
              <a:fgClr>
                <a:schemeClr val="accent2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3393972" y="1386382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VM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084428" y="1386382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VM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4359381" y="2626765"/>
            <a:ext cx="139485" cy="1394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595080" y="2183383"/>
            <a:ext cx="139485" cy="1394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5207986" y="2183383"/>
            <a:ext cx="139485" cy="1394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4040064" y="4322990"/>
            <a:ext cx="139485" cy="1394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TextBox 233"/>
          <p:cNvSpPr txBox="1"/>
          <p:nvPr/>
        </p:nvSpPr>
        <p:spPr>
          <a:xfrm>
            <a:off x="6393051" y="4023400"/>
            <a:ext cx="1332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3 Virtual Ports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 Physical Port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6253566" y="4119768"/>
            <a:ext cx="139485" cy="1394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6253565" y="4545132"/>
            <a:ext cx="139485" cy="1394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38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5">
        <p:fade/>
      </p:transition>
    </mc:Choice>
    <mc:Fallback xmlns="">
      <p:transition spd="med" advTm="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34568E-6 C -0.01649 0.03024 -0.03281 0.06049 1.94444E-6 0.07253 C 0.03281 0.08457 0.16562 0.08457 0.19722 0.07253 C 0.22899 0.06049 0.18055 0.00339 0.18993 2.34568E-6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40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34568E-6 C 0.00729 0.02222 0.01458 0.04444 -0.00104 0.05401 C -0.01684 0.06358 -0.07899 0.00308 -0.09462 0.05679 C -0.11024 0.11049 -0.09514 0.31975 -0.09462 0.37654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1882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126" grpId="0"/>
      <p:bldP spid="224" grpId="0"/>
      <p:bldP spid="225" grpId="0" animBg="1"/>
      <p:bldP spid="226" grpId="0" animBg="1"/>
      <p:bldP spid="228" grpId="0" animBg="1"/>
      <p:bldP spid="230" grpId="0" animBg="1"/>
      <p:bldP spid="234" grpId="0"/>
      <p:bldP spid="238" grpId="0" animBg="1"/>
      <p:bldP spid="2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23075638"/>
              </p:ext>
            </p:extLst>
          </p:nvPr>
        </p:nvGraphicFramePr>
        <p:xfrm>
          <a:off x="1079758" y="535433"/>
          <a:ext cx="705286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5497" y="4708610"/>
            <a:ext cx="3130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latin typeface="Consolas"/>
                <a:cs typeface="Consolas"/>
              </a:rPr>
              <a:t>[1] </a:t>
            </a:r>
            <a:r>
              <a:rPr lang="en-US" dirty="0" smtClean="0">
                <a:latin typeface="Consolas"/>
                <a:cs typeface="Consolas"/>
              </a:rPr>
              <a:t>Martin </a:t>
            </a:r>
            <a:r>
              <a:rPr lang="en-US" dirty="0" err="1" smtClean="0">
                <a:latin typeface="Consolas"/>
                <a:cs typeface="Consolas"/>
              </a:rPr>
              <a:t>Casado</a:t>
            </a:r>
            <a:r>
              <a:rPr lang="en-US" dirty="0" smtClean="0">
                <a:latin typeface="Consolas"/>
                <a:cs typeface="Consolas"/>
              </a:rPr>
              <a:t>, </a:t>
            </a:r>
            <a:r>
              <a:rPr lang="en-US" dirty="0" err="1" smtClean="0">
                <a:latin typeface="Consolas"/>
                <a:cs typeface="Consolas"/>
              </a:rPr>
              <a:t>VMWorld</a:t>
            </a:r>
            <a:r>
              <a:rPr lang="en-US" dirty="0" smtClean="0">
                <a:latin typeface="Consolas"/>
                <a:cs typeface="Consolas"/>
              </a:rPr>
              <a:t> 2013</a:t>
            </a:r>
            <a:endParaRPr lang="en-US" dirty="0">
              <a:latin typeface="Consolas"/>
              <a:cs typeface="Consola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60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5">
        <p:fade/>
      </p:transition>
    </mc:Choice>
    <mc:Fallback xmlns="">
      <p:transition spd="med" advTm="4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2253" y="2543934"/>
            <a:ext cx="3824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Not really</a:t>
            </a:r>
            <a:r>
              <a:rPr lang="is-IS" sz="32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3200" b="1" dirty="0" smtClean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5630" y="1917577"/>
            <a:ext cx="7718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It should be </a:t>
            </a:r>
            <a:r>
              <a:rPr lang="en-US" sz="28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EASY 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to </a:t>
            </a:r>
            <a:r>
              <a:rPr lang="en-US" sz="28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program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software switches!</a:t>
            </a:r>
            <a:endParaRPr lang="en-US" sz="28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4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0132" y="3302892"/>
            <a:ext cx="3980770" cy="83665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30132" y="3561979"/>
            <a:ext cx="3980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Fast Packet Forwarding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30132" y="2042829"/>
            <a:ext cx="538834" cy="1247210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6" name="Group 15"/>
          <p:cNvGrpSpPr/>
          <p:nvPr/>
        </p:nvGrpSpPr>
        <p:grpSpPr>
          <a:xfrm>
            <a:off x="238536" y="4401587"/>
            <a:ext cx="533324" cy="476099"/>
            <a:chOff x="2604847" y="3810600"/>
            <a:chExt cx="533324" cy="476099"/>
          </a:xfrm>
        </p:grpSpPr>
        <p:pic>
          <p:nvPicPr>
            <p:cNvPr id="39" name="Shape 1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4847" y="3973679"/>
              <a:ext cx="286634" cy="313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1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87492" y="3810600"/>
              <a:ext cx="175994" cy="192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1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7474" y="3973679"/>
              <a:ext cx="230697" cy="25193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" name="Straight Arrow Connector 16"/>
          <p:cNvCxnSpPr/>
          <p:nvPr/>
        </p:nvCxnSpPr>
        <p:spPr>
          <a:xfrm>
            <a:off x="2620517" y="2042829"/>
            <a:ext cx="1990385" cy="1247210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ounded Rectangle 18"/>
          <p:cNvSpPr/>
          <p:nvPr/>
        </p:nvSpPr>
        <p:spPr>
          <a:xfrm>
            <a:off x="1168966" y="1708213"/>
            <a:ext cx="1451551" cy="334616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Software Switch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2" name="Picture 21" descr="poweredge-r73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39" y="34474992"/>
            <a:ext cx="3744416" cy="89400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80054" y="3452697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Kernel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34933" y="3561979"/>
            <a:ext cx="3541495" cy="441746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DPDK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9">
        <p:fade/>
      </p:transition>
    </mc:Choice>
    <mc:Fallback xmlns="">
      <p:transition spd="med" advTm="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0132" y="2819013"/>
            <a:ext cx="3980770" cy="132053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30132" y="2042829"/>
            <a:ext cx="538834" cy="776184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6" name="Group 15"/>
          <p:cNvGrpSpPr/>
          <p:nvPr/>
        </p:nvGrpSpPr>
        <p:grpSpPr>
          <a:xfrm>
            <a:off x="238536" y="4401587"/>
            <a:ext cx="533324" cy="476099"/>
            <a:chOff x="2604847" y="3810600"/>
            <a:chExt cx="533324" cy="476099"/>
          </a:xfrm>
        </p:grpSpPr>
        <p:pic>
          <p:nvPicPr>
            <p:cNvPr id="39" name="Shape 1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4847" y="3973679"/>
              <a:ext cx="286634" cy="313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1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87492" y="3810600"/>
              <a:ext cx="175994" cy="192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1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7474" y="3973679"/>
              <a:ext cx="230697" cy="25193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" name="Straight Arrow Connector 16"/>
          <p:cNvCxnSpPr/>
          <p:nvPr/>
        </p:nvCxnSpPr>
        <p:spPr>
          <a:xfrm>
            <a:off x="2620517" y="2042829"/>
            <a:ext cx="1990385" cy="776184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Rectangle 17"/>
          <p:cNvSpPr/>
          <p:nvPr/>
        </p:nvSpPr>
        <p:spPr>
          <a:xfrm>
            <a:off x="857006" y="2967875"/>
            <a:ext cx="35270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Packet Processing Logic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68966" y="1708213"/>
            <a:ext cx="1451551" cy="334616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Software Switch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2" name="Picture 21" descr="poweredge-r73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39" y="34474992"/>
            <a:ext cx="3744416" cy="89400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82532" y="3455292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Kernel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34932" y="3576696"/>
            <a:ext cx="3541495" cy="433104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DPDK</a:t>
            </a:r>
            <a:endParaRPr lang="en-US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9076" y="2967875"/>
            <a:ext cx="89068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Parser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69733" y="2967875"/>
            <a:ext cx="254725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charset="0"/>
                <a:ea typeface="Consolas" charset="0"/>
                <a:cs typeface="Consolas" charset="0"/>
              </a:rPr>
              <a:t>Match-Action Pipeline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91476" y="3306429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56838" y="3306429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855701" y="3303846"/>
            <a:ext cx="1" cy="1488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21063" y="3303846"/>
            <a:ext cx="0" cy="2702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29846" y="1476547"/>
            <a:ext cx="391653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Requires </a:t>
            </a:r>
            <a:r>
              <a:rPr lang="en-US" sz="2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domain expertise in:</a:t>
            </a:r>
            <a:endParaRPr lang="en-US" sz="20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Network protocol design</a:t>
            </a:r>
          </a:p>
          <a:p>
            <a:pPr marL="285750" indent="-285750">
              <a:buFontTx/>
              <a:buChar char="-"/>
            </a:pPr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Kernel development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Tx/>
              <a:buChar char="-"/>
            </a:pPr>
            <a:endParaRPr lang="en-US" sz="1600" dirty="0" smtClean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Slow 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to release changes</a:t>
            </a:r>
            <a:endParaRPr lang="en-US" sz="2000" b="1" dirty="0" smtClean="0"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en-US" sz="2000" b="1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37771" y="3215378"/>
            <a:ext cx="154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Specialized APIs</a:t>
            </a:r>
            <a:endParaRPr lang="en-US" sz="1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462725" y="3392878"/>
            <a:ext cx="1497147" cy="3425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75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2">
        <p:fade/>
      </p:transition>
    </mc:Choice>
    <mc:Fallback xmlns="">
      <p:transition spd="med" advTm="1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 animBg="1"/>
      <p:bldP spid="24" grpId="0"/>
      <p:bldP spid="2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|0.1|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1|0.1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1|0.1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1|0.1|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1|0.1|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1|0.1|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2|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|0.1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|0.1|0.1"/>
</p:tagLst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32800</TotalTime>
  <Words>2730</Words>
  <Application>Microsoft Macintosh PowerPoint</Application>
  <PresentationFormat>On-screen Show (16:9)</PresentationFormat>
  <Paragraphs>494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Calibri Light</vt:lpstr>
      <vt:lpstr>Consolas</vt:lpstr>
      <vt:lpstr>Courier</vt:lpstr>
      <vt:lpstr>Arial</vt:lpstr>
      <vt:lpstr>simple-light</vt:lpstr>
      <vt:lpstr>PISCES: A Programmable, Protocol-Independent Software Switch</vt:lpstr>
      <vt:lpstr>Fixed-Function Switch Chip</vt:lpstr>
      <vt:lpstr>PowerPoint Presentation</vt:lpstr>
      <vt:lpstr>Programmable Switching Chip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Selective Parsing</vt:lpstr>
      <vt:lpstr>PowerPoint Presentation</vt:lpstr>
      <vt:lpstr>Summary</vt:lpstr>
      <vt:lpstr>Questions?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Case for an Intermediate Representation for  Programmable Data Planes</dc:title>
  <cp:lastModifiedBy>Sean Choi</cp:lastModifiedBy>
  <cp:revision>1535</cp:revision>
  <cp:lastPrinted>2016-05-08T21:14:00Z</cp:lastPrinted>
  <dcterms:modified xsi:type="dcterms:W3CDTF">2016-08-10T01:08:39Z</dcterms:modified>
</cp:coreProperties>
</file>